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82" r:id="rId5"/>
  </p:sldMasterIdLst>
  <p:notesMasterIdLst>
    <p:notesMasterId r:id="rId45"/>
  </p:notesMasterIdLst>
  <p:sldIdLst>
    <p:sldId id="256" r:id="rId6"/>
    <p:sldId id="378" r:id="rId7"/>
    <p:sldId id="453" r:id="rId8"/>
    <p:sldId id="416" r:id="rId9"/>
    <p:sldId id="417" r:id="rId10"/>
    <p:sldId id="418" r:id="rId11"/>
    <p:sldId id="419" r:id="rId12"/>
    <p:sldId id="420" r:id="rId13"/>
    <p:sldId id="421" r:id="rId14"/>
    <p:sldId id="422" r:id="rId15"/>
    <p:sldId id="423" r:id="rId16"/>
    <p:sldId id="428" r:id="rId17"/>
    <p:sldId id="451" r:id="rId18"/>
    <p:sldId id="424" r:id="rId19"/>
    <p:sldId id="452" r:id="rId20"/>
    <p:sldId id="425" r:id="rId21"/>
    <p:sldId id="426" r:id="rId22"/>
    <p:sldId id="454" r:id="rId23"/>
    <p:sldId id="429" r:id="rId24"/>
    <p:sldId id="430" r:id="rId25"/>
    <p:sldId id="431" r:id="rId26"/>
    <p:sldId id="432" r:id="rId27"/>
    <p:sldId id="433" r:id="rId28"/>
    <p:sldId id="434" r:id="rId29"/>
    <p:sldId id="436" r:id="rId30"/>
    <p:sldId id="435" r:id="rId31"/>
    <p:sldId id="439" r:id="rId32"/>
    <p:sldId id="440" r:id="rId33"/>
    <p:sldId id="437" r:id="rId34"/>
    <p:sldId id="441" r:id="rId35"/>
    <p:sldId id="442" r:id="rId36"/>
    <p:sldId id="443" r:id="rId37"/>
    <p:sldId id="448" r:id="rId38"/>
    <p:sldId id="444" r:id="rId39"/>
    <p:sldId id="445" r:id="rId40"/>
    <p:sldId id="446" r:id="rId41"/>
    <p:sldId id="447" r:id="rId42"/>
    <p:sldId id="449" r:id="rId43"/>
    <p:sldId id="45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Lowery" initials="RL" lastIdx="1" clrIdx="0">
    <p:extLst>
      <p:ext uri="{19B8F6BF-5375-455C-9EA6-DF929625EA0E}">
        <p15:presenceInfo xmlns:p15="http://schemas.microsoft.com/office/powerpoint/2012/main" userId="Ryan Lowe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6ECC5-2301-41E3-993F-B3CE96085B54}" v="408" dt="2025-03-30T12:08:06.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67" d="100"/>
          <a:sy n="67" d="100"/>
        </p:scale>
        <p:origin x="5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42CB0-2162-437E-8986-EBCAF0190F50}"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5B1B4-C13A-4B10-A2B7-5FB4541B45B4}" type="slidenum">
              <a:rPr lang="en-US" smtClean="0"/>
              <a:t>‹#›</a:t>
            </a:fld>
            <a:endParaRPr lang="en-US"/>
          </a:p>
        </p:txBody>
      </p:sp>
    </p:spTree>
    <p:extLst>
      <p:ext uri="{BB962C8B-B14F-4D97-AF65-F5344CB8AC3E}">
        <p14:creationId xmlns:p14="http://schemas.microsoft.com/office/powerpoint/2010/main" val="134950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2692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39443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901480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60030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86469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3631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3529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55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4204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0800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461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5728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633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377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0832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8430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649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0802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6551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0022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9531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44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6377C-396D-4516-A8E6-A7E68094E11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822429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4825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203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56377C-396D-4516-A8E6-A7E68094E11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27324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56377C-396D-4516-A8E6-A7E68094E111}"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21687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56377C-396D-4516-A8E6-A7E68094E111}"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88267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77C-396D-4516-A8E6-A7E68094E111}"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25508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56446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55707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56377C-396D-4516-A8E6-A7E68094E111}" type="datetimeFigureOut">
              <a:rPr lang="en-US" smtClean="0"/>
              <a:t>4/7/2025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C9B08A-0439-4A3A-8B0E-A3CEF0DB522E}" type="slidenum">
              <a:rPr lang="en-US" smtClean="0"/>
              <a:t>‹#›</a:t>
            </a:fld>
            <a:endParaRPr lang="en-US"/>
          </a:p>
        </p:txBody>
      </p:sp>
    </p:spTree>
    <p:extLst>
      <p:ext uri="{BB962C8B-B14F-4D97-AF65-F5344CB8AC3E}">
        <p14:creationId xmlns:p14="http://schemas.microsoft.com/office/powerpoint/2010/main" val="105577235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8439826"/>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B6DD-9D7D-4E40-986C-6AEC8FBC09B7}"/>
              </a:ext>
            </a:extLst>
          </p:cNvPr>
          <p:cNvSpPr>
            <a:spLocks noGrp="1"/>
          </p:cNvSpPr>
          <p:nvPr>
            <p:ph type="ctrTitle"/>
          </p:nvPr>
        </p:nvSpPr>
        <p:spPr/>
        <p:txBody>
          <a:bodyPr>
            <a:normAutofit/>
          </a:bodyPr>
          <a:lstStyle/>
          <a:p>
            <a:r>
              <a:rPr lang="en-US" sz="7200" dirty="0"/>
              <a:t>Hebrews 13</a:t>
            </a:r>
          </a:p>
        </p:txBody>
      </p:sp>
      <p:sp>
        <p:nvSpPr>
          <p:cNvPr id="3" name="Subtitle 2">
            <a:extLst>
              <a:ext uri="{FF2B5EF4-FFF2-40B4-BE49-F238E27FC236}">
                <a16:creationId xmlns:a16="http://schemas.microsoft.com/office/drawing/2014/main" id="{B82CF443-A372-44E0-B441-5046D619D8F4}"/>
              </a:ext>
            </a:extLst>
          </p:cNvPr>
          <p:cNvSpPr>
            <a:spLocks noGrp="1"/>
          </p:cNvSpPr>
          <p:nvPr>
            <p:ph type="subTitle" idx="1"/>
          </p:nvPr>
        </p:nvSpPr>
        <p:spPr/>
        <p:txBody>
          <a:bodyPr>
            <a:normAutofit/>
          </a:bodyPr>
          <a:lstStyle/>
          <a:p>
            <a:r>
              <a:rPr lang="en-US" sz="4800" dirty="0"/>
              <a:t>3 Aspects of Biblical Love</a:t>
            </a:r>
          </a:p>
        </p:txBody>
      </p:sp>
    </p:spTree>
    <p:extLst>
      <p:ext uri="{BB962C8B-B14F-4D97-AF65-F5344CB8AC3E}">
        <p14:creationId xmlns:p14="http://schemas.microsoft.com/office/powerpoint/2010/main" val="892074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1562-CBC6-4189-AC5F-7A1D0C38FCF0}"/>
              </a:ext>
            </a:extLst>
          </p:cNvPr>
          <p:cNvSpPr>
            <a:spLocks noGrp="1"/>
          </p:cNvSpPr>
          <p:nvPr>
            <p:ph type="title"/>
          </p:nvPr>
        </p:nvSpPr>
        <p:spPr/>
        <p:txBody>
          <a:bodyPr/>
          <a:lstStyle/>
          <a:p>
            <a:r>
              <a:rPr lang="en-US" b="1" dirty="0"/>
              <a:t>Hebrews 13:1–7 (NASB95)</a:t>
            </a:r>
            <a:endParaRPr lang="en-US" dirty="0"/>
          </a:p>
        </p:txBody>
      </p:sp>
      <p:sp>
        <p:nvSpPr>
          <p:cNvPr id="3" name="Content Placeholder 2">
            <a:extLst>
              <a:ext uri="{FF2B5EF4-FFF2-40B4-BE49-F238E27FC236}">
                <a16:creationId xmlns:a16="http://schemas.microsoft.com/office/drawing/2014/main" id="{5EFE09D9-6FF5-4FA3-B6E4-086D8F49BBCF}"/>
              </a:ext>
            </a:extLst>
          </p:cNvPr>
          <p:cNvSpPr>
            <a:spLocks noGrp="1"/>
          </p:cNvSpPr>
          <p:nvPr>
            <p:ph idx="1"/>
          </p:nvPr>
        </p:nvSpPr>
        <p:spPr/>
        <p:txBody>
          <a:bodyPr>
            <a:normAutofit/>
          </a:bodyPr>
          <a:lstStyle/>
          <a:p>
            <a:pPr marL="0" indent="0">
              <a:buNone/>
            </a:pPr>
            <a:r>
              <a:rPr lang="en-US" dirty="0"/>
              <a:t>,” </a:t>
            </a:r>
            <a:r>
              <a:rPr lang="en-US" b="1" dirty="0"/>
              <a:t>6</a:t>
            </a:r>
            <a:r>
              <a:rPr lang="en-US" dirty="0"/>
              <a:t> so that we confidently say, “</a:t>
            </a:r>
            <a:r>
              <a:rPr lang="en-US" cap="small" dirty="0"/>
              <a:t>The Lord is my helper</a:t>
            </a:r>
            <a:r>
              <a:rPr lang="en-US" dirty="0"/>
              <a:t>, I </a:t>
            </a:r>
            <a:r>
              <a:rPr lang="en-US" cap="small" dirty="0"/>
              <a:t>will not be afraid</a:t>
            </a:r>
            <a:r>
              <a:rPr lang="en-US" dirty="0"/>
              <a:t>. </a:t>
            </a:r>
            <a:r>
              <a:rPr lang="en-US" cap="small" dirty="0"/>
              <a:t>What will man do to me</a:t>
            </a:r>
            <a:r>
              <a:rPr lang="en-US" dirty="0"/>
              <a:t>?” </a:t>
            </a:r>
            <a:r>
              <a:rPr lang="en-US" b="1" dirty="0"/>
              <a:t>7</a:t>
            </a:r>
            <a:r>
              <a:rPr lang="en-US" dirty="0"/>
              <a:t> Remember those who led you, who spoke the word of God to you; and considering the result of their conduct, imitate their faith.</a:t>
            </a:r>
          </a:p>
        </p:txBody>
      </p:sp>
    </p:spTree>
    <p:extLst>
      <p:ext uri="{BB962C8B-B14F-4D97-AF65-F5344CB8AC3E}">
        <p14:creationId xmlns:p14="http://schemas.microsoft.com/office/powerpoint/2010/main" val="274379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1562-CBC6-4189-AC5F-7A1D0C38FCF0}"/>
              </a:ext>
            </a:extLst>
          </p:cNvPr>
          <p:cNvSpPr>
            <a:spLocks noGrp="1"/>
          </p:cNvSpPr>
          <p:nvPr>
            <p:ph type="title"/>
          </p:nvPr>
        </p:nvSpPr>
        <p:spPr/>
        <p:txBody>
          <a:bodyPr/>
          <a:lstStyle/>
          <a:p>
            <a:r>
              <a:rPr lang="en-US" b="1" dirty="0"/>
              <a:t>Hebrews 13:22–25 (NASB95) </a:t>
            </a:r>
            <a:endParaRPr lang="en-US" dirty="0"/>
          </a:p>
        </p:txBody>
      </p:sp>
      <p:sp>
        <p:nvSpPr>
          <p:cNvPr id="3" name="Content Placeholder 2">
            <a:extLst>
              <a:ext uri="{FF2B5EF4-FFF2-40B4-BE49-F238E27FC236}">
                <a16:creationId xmlns:a16="http://schemas.microsoft.com/office/drawing/2014/main" id="{5EFE09D9-6FF5-4FA3-B6E4-086D8F49BBCF}"/>
              </a:ext>
            </a:extLst>
          </p:cNvPr>
          <p:cNvSpPr>
            <a:spLocks noGrp="1"/>
          </p:cNvSpPr>
          <p:nvPr>
            <p:ph idx="1"/>
          </p:nvPr>
        </p:nvSpPr>
        <p:spPr/>
        <p:txBody>
          <a:bodyPr>
            <a:normAutofit fontScale="92500" lnSpcReduction="20000"/>
          </a:bodyPr>
          <a:lstStyle/>
          <a:p>
            <a:pPr marL="0" indent="0">
              <a:buNone/>
            </a:pPr>
            <a:r>
              <a:rPr lang="en-US" b="1" dirty="0"/>
              <a:t>22</a:t>
            </a:r>
            <a:r>
              <a:rPr lang="en-US" dirty="0"/>
              <a:t> But I urge you, brethren, bear with this word of exhortation, for I have written to you briefly. </a:t>
            </a:r>
            <a:r>
              <a:rPr lang="en-US" b="1" dirty="0"/>
              <a:t>23</a:t>
            </a:r>
            <a:r>
              <a:rPr lang="en-US" dirty="0"/>
              <a:t> Take notice that our brother Timothy has been released, with whom, if he comes soon, I will see you. </a:t>
            </a:r>
            <a:r>
              <a:rPr lang="en-US" b="1" dirty="0"/>
              <a:t>24</a:t>
            </a:r>
            <a:r>
              <a:rPr lang="en-US" dirty="0"/>
              <a:t> Greet all of your leaders and all the saints. Those from Italy greet you. </a:t>
            </a:r>
            <a:r>
              <a:rPr lang="en-US" b="1" dirty="0"/>
              <a:t>25</a:t>
            </a:r>
            <a:r>
              <a:rPr lang="en-US" dirty="0"/>
              <a:t> Grace be with you all. </a:t>
            </a:r>
          </a:p>
        </p:txBody>
      </p:sp>
    </p:spTree>
    <p:extLst>
      <p:ext uri="{BB962C8B-B14F-4D97-AF65-F5344CB8AC3E}">
        <p14:creationId xmlns:p14="http://schemas.microsoft.com/office/powerpoint/2010/main" val="379330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1562-CBC6-4189-AC5F-7A1D0C38FCF0}"/>
              </a:ext>
            </a:extLst>
          </p:cNvPr>
          <p:cNvSpPr>
            <a:spLocks noGrp="1"/>
          </p:cNvSpPr>
          <p:nvPr>
            <p:ph type="title"/>
          </p:nvPr>
        </p:nvSpPr>
        <p:spPr/>
        <p:txBody>
          <a:bodyPr/>
          <a:lstStyle/>
          <a:p>
            <a:r>
              <a:rPr lang="en-US" b="1" dirty="0"/>
              <a:t>Hebrews 13:22–25 (NASB95) </a:t>
            </a:r>
            <a:endParaRPr lang="en-US" dirty="0"/>
          </a:p>
        </p:txBody>
      </p:sp>
      <p:sp>
        <p:nvSpPr>
          <p:cNvPr id="3" name="Content Placeholder 2">
            <a:extLst>
              <a:ext uri="{FF2B5EF4-FFF2-40B4-BE49-F238E27FC236}">
                <a16:creationId xmlns:a16="http://schemas.microsoft.com/office/drawing/2014/main" id="{5EFE09D9-6FF5-4FA3-B6E4-086D8F49BBCF}"/>
              </a:ext>
            </a:extLst>
          </p:cNvPr>
          <p:cNvSpPr>
            <a:spLocks noGrp="1"/>
          </p:cNvSpPr>
          <p:nvPr>
            <p:ph idx="1"/>
          </p:nvPr>
        </p:nvSpPr>
        <p:spPr/>
        <p:txBody>
          <a:bodyPr>
            <a:normAutofit fontScale="92500" lnSpcReduction="20000"/>
          </a:bodyPr>
          <a:lstStyle/>
          <a:p>
            <a:pPr marL="0" indent="0">
              <a:buNone/>
            </a:pPr>
            <a:r>
              <a:rPr lang="en-US" b="1" dirty="0">
                <a:solidFill>
                  <a:schemeClr val="bg1">
                    <a:lumMod val="65000"/>
                    <a:lumOff val="35000"/>
                  </a:schemeClr>
                </a:solidFill>
              </a:rPr>
              <a:t>22</a:t>
            </a:r>
            <a:r>
              <a:rPr lang="en-US" dirty="0">
                <a:solidFill>
                  <a:schemeClr val="bg1">
                    <a:lumMod val="65000"/>
                    <a:lumOff val="35000"/>
                  </a:schemeClr>
                </a:solidFill>
              </a:rPr>
              <a:t> But I urge you, brethren, bear with this word of exhortation, for I have written to you briefly. </a:t>
            </a:r>
            <a:r>
              <a:rPr lang="en-US" b="1" dirty="0">
                <a:solidFill>
                  <a:schemeClr val="bg1">
                    <a:lumMod val="65000"/>
                    <a:lumOff val="35000"/>
                  </a:schemeClr>
                </a:solidFill>
              </a:rPr>
              <a:t>23</a:t>
            </a:r>
            <a:r>
              <a:rPr lang="en-US" dirty="0">
                <a:solidFill>
                  <a:schemeClr val="bg1">
                    <a:lumMod val="65000"/>
                    <a:lumOff val="35000"/>
                  </a:schemeClr>
                </a:solidFill>
              </a:rPr>
              <a:t> Take notice that </a:t>
            </a:r>
            <a:r>
              <a:rPr lang="en-US" dirty="0"/>
              <a:t>our brother Timothy </a:t>
            </a:r>
            <a:r>
              <a:rPr lang="en-US" dirty="0">
                <a:solidFill>
                  <a:schemeClr val="bg1">
                    <a:lumMod val="65000"/>
                    <a:lumOff val="35000"/>
                  </a:schemeClr>
                </a:solidFill>
              </a:rPr>
              <a:t>has been released, with whom, if he comes soon, I will see you. </a:t>
            </a:r>
            <a:r>
              <a:rPr lang="en-US" b="1" dirty="0">
                <a:solidFill>
                  <a:schemeClr val="bg1">
                    <a:lumMod val="65000"/>
                    <a:lumOff val="35000"/>
                  </a:schemeClr>
                </a:solidFill>
              </a:rPr>
              <a:t>24</a:t>
            </a:r>
            <a:r>
              <a:rPr lang="en-US" dirty="0">
                <a:solidFill>
                  <a:schemeClr val="bg1">
                    <a:lumMod val="65000"/>
                    <a:lumOff val="35000"/>
                  </a:schemeClr>
                </a:solidFill>
              </a:rPr>
              <a:t> Greet all of your leaders and all the saints. Those from Italy greet you. </a:t>
            </a:r>
            <a:r>
              <a:rPr lang="en-US" b="1" dirty="0">
                <a:solidFill>
                  <a:schemeClr val="bg1">
                    <a:lumMod val="65000"/>
                    <a:lumOff val="35000"/>
                  </a:schemeClr>
                </a:solidFill>
              </a:rPr>
              <a:t>25</a:t>
            </a:r>
            <a:r>
              <a:rPr lang="en-US" dirty="0">
                <a:solidFill>
                  <a:schemeClr val="bg1">
                    <a:lumMod val="65000"/>
                    <a:lumOff val="35000"/>
                  </a:schemeClr>
                </a:solidFill>
              </a:rPr>
              <a:t> Grace be with you all. </a:t>
            </a:r>
          </a:p>
        </p:txBody>
      </p:sp>
    </p:spTree>
    <p:extLst>
      <p:ext uri="{BB962C8B-B14F-4D97-AF65-F5344CB8AC3E}">
        <p14:creationId xmlns:p14="http://schemas.microsoft.com/office/powerpoint/2010/main" val="402182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1562-CBC6-4189-AC5F-7A1D0C38FCF0}"/>
              </a:ext>
            </a:extLst>
          </p:cNvPr>
          <p:cNvSpPr>
            <a:spLocks noGrp="1"/>
          </p:cNvSpPr>
          <p:nvPr>
            <p:ph type="title"/>
          </p:nvPr>
        </p:nvSpPr>
        <p:spPr/>
        <p:txBody>
          <a:bodyPr/>
          <a:lstStyle/>
          <a:p>
            <a:r>
              <a:rPr lang="en-US" b="1" dirty="0"/>
              <a:t>Hebrews 13:22–25 (NASB95) </a:t>
            </a:r>
            <a:endParaRPr lang="en-US" dirty="0"/>
          </a:p>
        </p:txBody>
      </p:sp>
      <p:sp>
        <p:nvSpPr>
          <p:cNvPr id="3" name="Content Placeholder 2">
            <a:extLst>
              <a:ext uri="{FF2B5EF4-FFF2-40B4-BE49-F238E27FC236}">
                <a16:creationId xmlns:a16="http://schemas.microsoft.com/office/drawing/2014/main" id="{5EFE09D9-6FF5-4FA3-B6E4-086D8F49BBCF}"/>
              </a:ext>
            </a:extLst>
          </p:cNvPr>
          <p:cNvSpPr>
            <a:spLocks noGrp="1"/>
          </p:cNvSpPr>
          <p:nvPr>
            <p:ph idx="1"/>
          </p:nvPr>
        </p:nvSpPr>
        <p:spPr/>
        <p:txBody>
          <a:bodyPr>
            <a:normAutofit fontScale="92500" lnSpcReduction="20000"/>
          </a:bodyPr>
          <a:lstStyle/>
          <a:p>
            <a:pPr marL="0" indent="0">
              <a:buNone/>
            </a:pPr>
            <a:r>
              <a:rPr lang="en-US" b="1" dirty="0">
                <a:solidFill>
                  <a:schemeClr val="bg1">
                    <a:lumMod val="65000"/>
                    <a:lumOff val="35000"/>
                  </a:schemeClr>
                </a:solidFill>
              </a:rPr>
              <a:t>22</a:t>
            </a:r>
            <a:r>
              <a:rPr lang="en-US" dirty="0">
                <a:solidFill>
                  <a:schemeClr val="bg1">
                    <a:lumMod val="65000"/>
                    <a:lumOff val="35000"/>
                  </a:schemeClr>
                </a:solidFill>
              </a:rPr>
              <a:t> But I urge you, brethren, bear with this word of exhortation, for I have written to you briefly. </a:t>
            </a:r>
            <a:r>
              <a:rPr lang="en-US" b="1" dirty="0">
                <a:solidFill>
                  <a:schemeClr val="bg1">
                    <a:lumMod val="65000"/>
                    <a:lumOff val="35000"/>
                  </a:schemeClr>
                </a:solidFill>
              </a:rPr>
              <a:t>23</a:t>
            </a:r>
            <a:r>
              <a:rPr lang="en-US" dirty="0">
                <a:solidFill>
                  <a:schemeClr val="bg1">
                    <a:lumMod val="65000"/>
                    <a:lumOff val="35000"/>
                  </a:schemeClr>
                </a:solidFill>
              </a:rPr>
              <a:t> Take notice that </a:t>
            </a:r>
            <a:r>
              <a:rPr lang="en-US" dirty="0"/>
              <a:t>our brother Timothy </a:t>
            </a:r>
            <a:r>
              <a:rPr lang="en-US" dirty="0">
                <a:solidFill>
                  <a:schemeClr val="bg1">
                    <a:lumMod val="65000"/>
                    <a:lumOff val="35000"/>
                  </a:schemeClr>
                </a:solidFill>
              </a:rPr>
              <a:t>has been released, with whom, if he comes soon, I will see you. </a:t>
            </a:r>
            <a:r>
              <a:rPr lang="en-US" b="1" dirty="0">
                <a:solidFill>
                  <a:schemeClr val="bg1">
                    <a:lumMod val="65000"/>
                    <a:lumOff val="35000"/>
                  </a:schemeClr>
                </a:solidFill>
              </a:rPr>
              <a:t>24</a:t>
            </a:r>
            <a:r>
              <a:rPr lang="en-US" dirty="0">
                <a:solidFill>
                  <a:schemeClr val="bg1">
                    <a:lumMod val="65000"/>
                    <a:lumOff val="35000"/>
                  </a:schemeClr>
                </a:solidFill>
              </a:rPr>
              <a:t> Greet all of your leaders and all the saints. </a:t>
            </a:r>
            <a:r>
              <a:rPr lang="en-US" dirty="0"/>
              <a:t>Those from Italy greet you</a:t>
            </a:r>
            <a:r>
              <a:rPr lang="en-US" dirty="0">
                <a:solidFill>
                  <a:schemeClr val="bg1">
                    <a:lumMod val="65000"/>
                    <a:lumOff val="35000"/>
                  </a:schemeClr>
                </a:solidFill>
              </a:rPr>
              <a:t>. </a:t>
            </a:r>
            <a:r>
              <a:rPr lang="en-US" b="1" dirty="0">
                <a:solidFill>
                  <a:schemeClr val="bg1">
                    <a:lumMod val="65000"/>
                    <a:lumOff val="35000"/>
                  </a:schemeClr>
                </a:solidFill>
              </a:rPr>
              <a:t>25</a:t>
            </a:r>
            <a:r>
              <a:rPr lang="en-US" dirty="0">
                <a:solidFill>
                  <a:schemeClr val="bg1">
                    <a:lumMod val="65000"/>
                    <a:lumOff val="35000"/>
                  </a:schemeClr>
                </a:solidFill>
              </a:rPr>
              <a:t> Grace be with you all. </a:t>
            </a:r>
          </a:p>
        </p:txBody>
      </p:sp>
    </p:spTree>
    <p:extLst>
      <p:ext uri="{BB962C8B-B14F-4D97-AF65-F5344CB8AC3E}">
        <p14:creationId xmlns:p14="http://schemas.microsoft.com/office/powerpoint/2010/main" val="73285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4E0E-7A22-4A42-B920-E854A9DB7C2B}"/>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6C308A9E-53FF-4691-BE3B-7B72BC054C4A}"/>
              </a:ext>
            </a:extLst>
          </p:cNvPr>
          <p:cNvSpPr>
            <a:spLocks noGrp="1"/>
          </p:cNvSpPr>
          <p:nvPr>
            <p:ph idx="1"/>
          </p:nvPr>
        </p:nvSpPr>
        <p:spPr/>
        <p:txBody>
          <a:bodyPr/>
          <a:lstStyle/>
          <a:p>
            <a:r>
              <a:rPr lang="en-US" dirty="0"/>
              <a:t>Why doesn’t the author identify themselves?</a:t>
            </a:r>
          </a:p>
          <a:p>
            <a:pPr lvl="1"/>
            <a:r>
              <a:rPr lang="en-US" dirty="0"/>
              <a:t>Paul would have reason with a Hebrew audience</a:t>
            </a:r>
          </a:p>
        </p:txBody>
      </p:sp>
    </p:spTree>
    <p:extLst>
      <p:ext uri="{BB962C8B-B14F-4D97-AF65-F5344CB8AC3E}">
        <p14:creationId xmlns:p14="http://schemas.microsoft.com/office/powerpoint/2010/main" val="316549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3BA4-DBD2-19E0-CEC8-9F4A5AF15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7EEB2-9B78-DDF8-F4BC-DC1996176AF4}"/>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ABD5E15D-26C1-A60F-2653-BDA95DC99245}"/>
              </a:ext>
            </a:extLst>
          </p:cNvPr>
          <p:cNvSpPr>
            <a:spLocks noGrp="1"/>
          </p:cNvSpPr>
          <p:nvPr>
            <p:ph idx="1"/>
          </p:nvPr>
        </p:nvSpPr>
        <p:spPr/>
        <p:txBody>
          <a:bodyPr/>
          <a:lstStyle/>
          <a:p>
            <a:r>
              <a:rPr lang="en-US" dirty="0"/>
              <a:t>If it is Paul, why is the language so different?</a:t>
            </a:r>
          </a:p>
          <a:p>
            <a:pPr lvl="1"/>
            <a:r>
              <a:rPr lang="en-US" dirty="0"/>
              <a:t>He could have been using a different amanuensis </a:t>
            </a:r>
          </a:p>
        </p:txBody>
      </p:sp>
      <p:pic>
        <p:nvPicPr>
          <p:cNvPr id="4" name="Picture 3">
            <a:extLst>
              <a:ext uri="{FF2B5EF4-FFF2-40B4-BE49-F238E27FC236}">
                <a16:creationId xmlns:a16="http://schemas.microsoft.com/office/drawing/2014/main" id="{CE43584D-4388-8546-0D5C-B5EC1A4C5A79}"/>
              </a:ext>
            </a:extLst>
          </p:cNvPr>
          <p:cNvPicPr>
            <a:picLocks noChangeAspect="1"/>
          </p:cNvPicPr>
          <p:nvPr/>
        </p:nvPicPr>
        <p:blipFill>
          <a:blip r:embed="rId2"/>
          <a:stretch>
            <a:fillRect/>
          </a:stretch>
        </p:blipFill>
        <p:spPr>
          <a:xfrm>
            <a:off x="1060142" y="3567946"/>
            <a:ext cx="6858000" cy="2609850"/>
          </a:xfrm>
          <a:prstGeom prst="rect">
            <a:avLst/>
          </a:prstGeom>
        </p:spPr>
      </p:pic>
    </p:spTree>
    <p:extLst>
      <p:ext uri="{BB962C8B-B14F-4D97-AF65-F5344CB8AC3E}">
        <p14:creationId xmlns:p14="http://schemas.microsoft.com/office/powerpoint/2010/main" val="36365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4E0E-7A22-4A42-B920-E854A9DB7C2B}"/>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6C308A9E-53FF-4691-BE3B-7B72BC054C4A}"/>
              </a:ext>
            </a:extLst>
          </p:cNvPr>
          <p:cNvSpPr>
            <a:spLocks noGrp="1"/>
          </p:cNvSpPr>
          <p:nvPr>
            <p:ph idx="1"/>
          </p:nvPr>
        </p:nvSpPr>
        <p:spPr/>
        <p:txBody>
          <a:bodyPr/>
          <a:lstStyle/>
          <a:p>
            <a:r>
              <a:rPr lang="en-US" dirty="0"/>
              <a:t>If it is Paul, why is the language so different?</a:t>
            </a:r>
          </a:p>
          <a:p>
            <a:pPr lvl="1"/>
            <a:r>
              <a:rPr lang="en-US" dirty="0"/>
              <a:t>He could have been using a different amanuensis</a:t>
            </a:r>
          </a:p>
          <a:p>
            <a:pPr lvl="1"/>
            <a:r>
              <a:rPr lang="en-US" dirty="0"/>
              <a:t>Could have been written by Paul in Hebrew then translated to Greek by someone else </a:t>
            </a:r>
          </a:p>
        </p:txBody>
      </p:sp>
    </p:spTree>
    <p:extLst>
      <p:ext uri="{BB962C8B-B14F-4D97-AF65-F5344CB8AC3E}">
        <p14:creationId xmlns:p14="http://schemas.microsoft.com/office/powerpoint/2010/main" val="89707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4E0E-7A22-4A42-B920-E854A9DB7C2B}"/>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6C308A9E-53FF-4691-BE3B-7B72BC054C4A}"/>
              </a:ext>
            </a:extLst>
          </p:cNvPr>
          <p:cNvSpPr>
            <a:spLocks noGrp="1"/>
          </p:cNvSpPr>
          <p:nvPr>
            <p:ph idx="1"/>
          </p:nvPr>
        </p:nvSpPr>
        <p:spPr/>
        <p:txBody>
          <a:bodyPr/>
          <a:lstStyle/>
          <a:p>
            <a:r>
              <a:rPr lang="en-US" dirty="0"/>
              <a:t>If it is Paul, why is the language so different?</a:t>
            </a:r>
          </a:p>
          <a:p>
            <a:pPr lvl="1"/>
            <a:r>
              <a:rPr lang="en-US" dirty="0"/>
              <a:t>He could have been using a different amanuensis</a:t>
            </a:r>
          </a:p>
          <a:p>
            <a:pPr lvl="1"/>
            <a:r>
              <a:rPr lang="en-US" dirty="0"/>
              <a:t>Could have been written by Paul in Hebrews then translated to Greek by someone else </a:t>
            </a:r>
          </a:p>
        </p:txBody>
      </p:sp>
      <p:sp>
        <p:nvSpPr>
          <p:cNvPr id="4" name="Rectangle 3">
            <a:extLst>
              <a:ext uri="{FF2B5EF4-FFF2-40B4-BE49-F238E27FC236}">
                <a16:creationId xmlns:a16="http://schemas.microsoft.com/office/drawing/2014/main" id="{D1333DBF-FF9F-4368-AD06-106869E8FEB2}"/>
              </a:ext>
            </a:extLst>
          </p:cNvPr>
          <p:cNvSpPr/>
          <p:nvPr/>
        </p:nvSpPr>
        <p:spPr>
          <a:xfrm>
            <a:off x="298543" y="381650"/>
            <a:ext cx="11233550" cy="50167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dirty="0"/>
              <a:t>EUSEBIUS (cir.280 A.D quotes Clement </a:t>
            </a:r>
            <a:r>
              <a:rPr lang="en-US" sz="3200" dirty="0" err="1"/>
              <a:t>cir</a:t>
            </a:r>
            <a:r>
              <a:rPr lang="en-US" sz="3200" dirty="0"/>
              <a:t> 98 A.D) : "And he says that the </a:t>
            </a:r>
            <a:r>
              <a:rPr lang="en-US" sz="3200" dirty="0">
                <a:solidFill>
                  <a:srgbClr val="FFFF00"/>
                </a:solidFill>
              </a:rPr>
              <a:t>Epistle to the Hebrews is Paul's, and was written to the Hebrews in the Hebrew language; but that Luke, having carefully translated it, gave it to the Greeks</a:t>
            </a:r>
            <a:r>
              <a:rPr lang="en-US" sz="3200" dirty="0"/>
              <a:t>, and hence the same </a:t>
            </a:r>
            <a:r>
              <a:rPr lang="en-US" sz="3200" dirty="0" err="1"/>
              <a:t>colouring</a:t>
            </a:r>
            <a:r>
              <a:rPr lang="en-US" sz="3200" dirty="0"/>
              <a:t> in the expression is discoverable in this Epistle and the Acts; and that the name "Paul an Apostle" was very properly not pre-fixed, for, he says, that writing to the Hebrews, who were prejudiced against him and suspected, he with great wisdom did not repel them in the beginning by putting down his name.“</a:t>
            </a:r>
          </a:p>
          <a:p>
            <a:r>
              <a:rPr lang="en-US" sz="3200" dirty="0"/>
              <a:t>ECCLESIASTICAL HISTORY, VI. 14.</a:t>
            </a:r>
          </a:p>
        </p:txBody>
      </p:sp>
    </p:spTree>
    <p:extLst>
      <p:ext uri="{BB962C8B-B14F-4D97-AF65-F5344CB8AC3E}">
        <p14:creationId xmlns:p14="http://schemas.microsoft.com/office/powerpoint/2010/main" val="215375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5B57-A45A-17A9-D5F8-ABB2EED58310}"/>
              </a:ext>
            </a:extLst>
          </p:cNvPr>
          <p:cNvSpPr>
            <a:spLocks noGrp="1"/>
          </p:cNvSpPr>
          <p:nvPr>
            <p:ph type="title"/>
          </p:nvPr>
        </p:nvSpPr>
        <p:spPr/>
        <p:txBody>
          <a:bodyPr>
            <a:normAutofit/>
          </a:bodyPr>
          <a:lstStyle/>
          <a:p>
            <a:r>
              <a:rPr lang="en-US" sz="3600" dirty="0"/>
              <a:t>It would be odd if Paul didn’t write Hebrews</a:t>
            </a:r>
          </a:p>
        </p:txBody>
      </p:sp>
      <p:sp>
        <p:nvSpPr>
          <p:cNvPr id="3" name="Content Placeholder 2">
            <a:extLst>
              <a:ext uri="{FF2B5EF4-FFF2-40B4-BE49-F238E27FC236}">
                <a16:creationId xmlns:a16="http://schemas.microsoft.com/office/drawing/2014/main" id="{D2A705C3-9AE1-58A2-B259-3DE5BD3A903B}"/>
              </a:ext>
            </a:extLst>
          </p:cNvPr>
          <p:cNvSpPr>
            <a:spLocks noGrp="1"/>
          </p:cNvSpPr>
          <p:nvPr>
            <p:ph idx="1"/>
          </p:nvPr>
        </p:nvSpPr>
        <p:spPr/>
        <p:txBody>
          <a:bodyPr>
            <a:normAutofit fontScale="70000" lnSpcReduction="20000"/>
          </a:bodyPr>
          <a:lstStyle/>
          <a:p>
            <a:pPr marL="0" indent="0">
              <a:buNone/>
            </a:pPr>
            <a:r>
              <a:rPr lang="en-US" b="1" dirty="0"/>
              <a:t>Romans 9:1–5 (NIV) — </a:t>
            </a:r>
            <a:r>
              <a:rPr lang="en-US" b="1" i="0" u="none" baseline="0" dirty="0"/>
              <a:t>1</a:t>
            </a:r>
            <a:r>
              <a:rPr lang="en-US" b="0" i="0" u="none" baseline="0" dirty="0"/>
              <a:t> I speak the truth in Christ—I am not lying, my conscience confirms it through the Holy Spirit—</a:t>
            </a:r>
            <a:r>
              <a:rPr lang="en-US" b="1" i="0" u="none" baseline="0" dirty="0"/>
              <a:t>2</a:t>
            </a:r>
            <a:r>
              <a:rPr lang="en-US" b="0" i="0" u="none" baseline="0" dirty="0"/>
              <a:t> I have great sorrow and unceasing anguish in my heart. </a:t>
            </a:r>
            <a:r>
              <a:rPr lang="en-US" b="1" i="0" u="none" baseline="0" dirty="0"/>
              <a:t>3</a:t>
            </a:r>
            <a:r>
              <a:rPr lang="en-US" b="0" i="0" u="none" baseline="0" dirty="0"/>
              <a:t> For I could wish that I myself were cursed and cut off from Christ for the sake of my people, those of my own race, </a:t>
            </a:r>
            <a:r>
              <a:rPr lang="en-US" b="1" i="0" u="none" baseline="0" dirty="0"/>
              <a:t>4</a:t>
            </a:r>
            <a:r>
              <a:rPr lang="en-US" b="0" i="0" u="none" baseline="0" dirty="0"/>
              <a:t> the people of Israel. Theirs is the adoption to sonship; theirs the divine glory, the covenants, the receiving of the law, the temple worship and the promises. </a:t>
            </a:r>
            <a:r>
              <a:rPr lang="en-US" b="1" i="0" u="none" baseline="0" dirty="0"/>
              <a:t>5</a:t>
            </a:r>
            <a:r>
              <a:rPr lang="en-US" b="0" i="0" u="none" baseline="0" dirty="0"/>
              <a:t> Theirs are the patriarchs, and from them is traced the human ancestry of the Messiah, who is God over all, forever praised! Amen.</a:t>
            </a:r>
          </a:p>
          <a:p>
            <a:endParaRPr lang="en-US" dirty="0"/>
          </a:p>
        </p:txBody>
      </p:sp>
    </p:spTree>
    <p:extLst>
      <p:ext uri="{BB962C8B-B14F-4D97-AF65-F5344CB8AC3E}">
        <p14:creationId xmlns:p14="http://schemas.microsoft.com/office/powerpoint/2010/main" val="34326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6E4F-B8BA-4CCD-AEF9-9F459884340D}"/>
              </a:ext>
            </a:extLst>
          </p:cNvPr>
          <p:cNvSpPr>
            <a:spLocks noGrp="1"/>
          </p:cNvSpPr>
          <p:nvPr>
            <p:ph type="title"/>
          </p:nvPr>
        </p:nvSpPr>
        <p:spPr/>
        <p:txBody>
          <a:bodyPr>
            <a:normAutofit fontScale="90000"/>
          </a:bodyPr>
          <a:lstStyle/>
          <a:p>
            <a:r>
              <a:rPr lang="en-US" dirty="0"/>
              <a:t>How is the author going to wrap this up?</a:t>
            </a:r>
          </a:p>
        </p:txBody>
      </p:sp>
      <p:sp>
        <p:nvSpPr>
          <p:cNvPr id="3" name="Content Placeholder 2">
            <a:extLst>
              <a:ext uri="{FF2B5EF4-FFF2-40B4-BE49-F238E27FC236}">
                <a16:creationId xmlns:a16="http://schemas.microsoft.com/office/drawing/2014/main" id="{CD5A976C-3792-4C09-B2C1-A3F671F439F3}"/>
              </a:ext>
            </a:extLst>
          </p:cNvPr>
          <p:cNvSpPr>
            <a:spLocks noGrp="1"/>
          </p:cNvSpPr>
          <p:nvPr>
            <p:ph idx="1"/>
          </p:nvPr>
        </p:nvSpPr>
        <p:spPr/>
        <p:txBody>
          <a:bodyPr/>
          <a:lstStyle/>
          <a:p>
            <a:pPr marL="0" indent="0">
              <a:buNone/>
            </a:pPr>
            <a:r>
              <a:rPr lang="en-US" b="1" dirty="0"/>
              <a:t>Hebrews 13:1</a:t>
            </a:r>
            <a:r>
              <a:rPr lang="en-US" dirty="0"/>
              <a:t> Let love of the brethren continue.</a:t>
            </a:r>
          </a:p>
          <a:p>
            <a:pPr marL="0" indent="0">
              <a:buNone/>
            </a:pPr>
            <a:endParaRPr lang="en-US" dirty="0"/>
          </a:p>
          <a:p>
            <a:r>
              <a:rPr lang="en-US" dirty="0"/>
              <a:t>Don’t let your circumstances hinder your ability to love one another</a:t>
            </a:r>
          </a:p>
          <a:p>
            <a:endParaRPr lang="en-US" dirty="0"/>
          </a:p>
          <a:p>
            <a:endParaRPr lang="en-US" dirty="0"/>
          </a:p>
        </p:txBody>
      </p:sp>
    </p:spTree>
    <p:extLst>
      <p:ext uri="{BB962C8B-B14F-4D97-AF65-F5344CB8AC3E}">
        <p14:creationId xmlns:p14="http://schemas.microsoft.com/office/powerpoint/2010/main" val="13553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F8AE-4ADB-4DE4-BF3D-9708E4AEEC77}"/>
              </a:ext>
            </a:extLst>
          </p:cNvPr>
          <p:cNvSpPr>
            <a:spLocks noGrp="1"/>
          </p:cNvSpPr>
          <p:nvPr>
            <p:ph type="title"/>
          </p:nvPr>
        </p:nvSpPr>
        <p:spPr/>
        <p:txBody>
          <a:bodyPr>
            <a:normAutofit/>
          </a:bodyPr>
          <a:lstStyle/>
          <a:p>
            <a:r>
              <a:rPr lang="en-US" sz="6000" dirty="0"/>
              <a:t>Context </a:t>
            </a:r>
          </a:p>
        </p:txBody>
      </p:sp>
      <p:sp>
        <p:nvSpPr>
          <p:cNvPr id="3" name="Content Placeholder 2">
            <a:extLst>
              <a:ext uri="{FF2B5EF4-FFF2-40B4-BE49-F238E27FC236}">
                <a16:creationId xmlns:a16="http://schemas.microsoft.com/office/drawing/2014/main" id="{4648D017-845E-47B4-8C7C-A8E188A9CAA2}"/>
              </a:ext>
            </a:extLst>
          </p:cNvPr>
          <p:cNvSpPr>
            <a:spLocks noGrp="1"/>
          </p:cNvSpPr>
          <p:nvPr>
            <p:ph idx="1"/>
          </p:nvPr>
        </p:nvSpPr>
        <p:spPr/>
        <p:txBody>
          <a:bodyPr>
            <a:normAutofit/>
          </a:bodyPr>
          <a:lstStyle/>
          <a:p>
            <a:r>
              <a:rPr lang="en-US" sz="4800" dirty="0"/>
              <a:t>Jewish Christians under heavy persecution</a:t>
            </a:r>
          </a:p>
          <a:p>
            <a:r>
              <a:rPr lang="en-US" sz="4800" dirty="0"/>
              <a:t>Tempted to go back to Rabbinic Judaism</a:t>
            </a:r>
          </a:p>
          <a:p>
            <a:r>
              <a:rPr lang="en-US" sz="4800" dirty="0"/>
              <a:t>The true nature of the faith</a:t>
            </a:r>
          </a:p>
          <a:p>
            <a:r>
              <a:rPr lang="en-US" sz="4800" dirty="0"/>
              <a:t>The importance of perseverance </a:t>
            </a:r>
          </a:p>
          <a:p>
            <a:endParaRPr lang="en-US" sz="4800" dirty="0"/>
          </a:p>
          <a:p>
            <a:endParaRPr lang="en-US" sz="4800" dirty="0"/>
          </a:p>
          <a:p>
            <a:pPr marL="0" indent="0">
              <a:buNone/>
            </a:pPr>
            <a:endParaRPr lang="en-US" sz="4800" dirty="0"/>
          </a:p>
        </p:txBody>
      </p:sp>
      <p:sp>
        <p:nvSpPr>
          <p:cNvPr id="4" name="TextBox 3">
            <a:extLst>
              <a:ext uri="{FF2B5EF4-FFF2-40B4-BE49-F238E27FC236}">
                <a16:creationId xmlns:a16="http://schemas.microsoft.com/office/drawing/2014/main" id="{59F693A7-0864-45E8-92F7-F55CB62CC3DB}"/>
              </a:ext>
            </a:extLst>
          </p:cNvPr>
          <p:cNvSpPr txBox="1"/>
          <p:nvPr/>
        </p:nvSpPr>
        <p:spPr>
          <a:xfrm>
            <a:off x="1956594" y="2573804"/>
            <a:ext cx="8693508"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6000" dirty="0"/>
              <a:t>How is the author going to wrap this up?</a:t>
            </a:r>
          </a:p>
        </p:txBody>
      </p:sp>
    </p:spTree>
    <p:extLst>
      <p:ext uri="{BB962C8B-B14F-4D97-AF65-F5344CB8AC3E}">
        <p14:creationId xmlns:p14="http://schemas.microsoft.com/office/powerpoint/2010/main" val="17145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6E4F-B8BA-4CCD-AEF9-9F459884340D}"/>
              </a:ext>
            </a:extLst>
          </p:cNvPr>
          <p:cNvSpPr>
            <a:spLocks noGrp="1"/>
          </p:cNvSpPr>
          <p:nvPr>
            <p:ph type="title"/>
          </p:nvPr>
        </p:nvSpPr>
        <p:spPr/>
        <p:txBody>
          <a:bodyPr/>
          <a:lstStyle/>
          <a:p>
            <a:r>
              <a:rPr lang="en-US" dirty="0"/>
              <a:t>Love is everything!</a:t>
            </a:r>
          </a:p>
        </p:txBody>
      </p:sp>
      <p:sp>
        <p:nvSpPr>
          <p:cNvPr id="3" name="Content Placeholder 2">
            <a:extLst>
              <a:ext uri="{FF2B5EF4-FFF2-40B4-BE49-F238E27FC236}">
                <a16:creationId xmlns:a16="http://schemas.microsoft.com/office/drawing/2014/main" id="{CD5A976C-3792-4C09-B2C1-A3F671F439F3}"/>
              </a:ext>
            </a:extLst>
          </p:cNvPr>
          <p:cNvSpPr>
            <a:spLocks noGrp="1"/>
          </p:cNvSpPr>
          <p:nvPr>
            <p:ph idx="1"/>
          </p:nvPr>
        </p:nvSpPr>
        <p:spPr/>
        <p:txBody>
          <a:bodyPr>
            <a:normAutofit fontScale="92500"/>
          </a:bodyPr>
          <a:lstStyle/>
          <a:p>
            <a:r>
              <a:rPr lang="en-US" dirty="0"/>
              <a:t>God is love (1 Jn.4:8)</a:t>
            </a:r>
          </a:p>
          <a:p>
            <a:r>
              <a:rPr lang="en-US" dirty="0"/>
              <a:t>We were made for love (Matt 22:37)</a:t>
            </a:r>
          </a:p>
          <a:p>
            <a:r>
              <a:rPr lang="en-US" dirty="0"/>
              <a:t>Our love for one another makes us distinct (Jn 13:35)</a:t>
            </a:r>
          </a:p>
          <a:p>
            <a:r>
              <a:rPr lang="en-US" dirty="0"/>
              <a:t>Love is the MOST important thing (1 Cor 13:13)</a:t>
            </a:r>
          </a:p>
          <a:p>
            <a:endParaRPr lang="en-US" dirty="0"/>
          </a:p>
          <a:p>
            <a:endParaRPr lang="en-US" dirty="0"/>
          </a:p>
          <a:p>
            <a:endParaRPr lang="en-US" dirty="0"/>
          </a:p>
        </p:txBody>
      </p:sp>
    </p:spTree>
    <p:extLst>
      <p:ext uri="{BB962C8B-B14F-4D97-AF65-F5344CB8AC3E}">
        <p14:creationId xmlns:p14="http://schemas.microsoft.com/office/powerpoint/2010/main" val="40981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0010-B421-489B-BEA3-2CBF6E4A3C7B}"/>
              </a:ext>
            </a:extLst>
          </p:cNvPr>
          <p:cNvSpPr>
            <a:spLocks noGrp="1"/>
          </p:cNvSpPr>
          <p:nvPr>
            <p:ph type="title"/>
          </p:nvPr>
        </p:nvSpPr>
        <p:spPr/>
        <p:txBody>
          <a:bodyPr/>
          <a:lstStyle/>
          <a:p>
            <a:r>
              <a:rPr lang="en-US" dirty="0"/>
              <a:t>When you suffer</a:t>
            </a:r>
          </a:p>
        </p:txBody>
      </p:sp>
      <p:sp>
        <p:nvSpPr>
          <p:cNvPr id="3" name="Content Placeholder 2">
            <a:extLst>
              <a:ext uri="{FF2B5EF4-FFF2-40B4-BE49-F238E27FC236}">
                <a16:creationId xmlns:a16="http://schemas.microsoft.com/office/drawing/2014/main" id="{53E50CF8-D2F0-47FD-B66E-9600BC163D73}"/>
              </a:ext>
            </a:extLst>
          </p:cNvPr>
          <p:cNvSpPr>
            <a:spLocks noGrp="1"/>
          </p:cNvSpPr>
          <p:nvPr>
            <p:ph idx="1"/>
          </p:nvPr>
        </p:nvSpPr>
        <p:spPr/>
        <p:txBody>
          <a:bodyPr/>
          <a:lstStyle/>
          <a:p>
            <a:r>
              <a:rPr lang="en-US" dirty="0"/>
              <a:t>Don’t lose your love for others!</a:t>
            </a:r>
          </a:p>
        </p:txBody>
      </p:sp>
    </p:spTree>
    <p:extLst>
      <p:ext uri="{BB962C8B-B14F-4D97-AF65-F5344CB8AC3E}">
        <p14:creationId xmlns:p14="http://schemas.microsoft.com/office/powerpoint/2010/main" val="29897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2BAE-E68E-4A2F-AB8C-9660484FDD0F}"/>
              </a:ext>
            </a:extLst>
          </p:cNvPr>
          <p:cNvSpPr>
            <a:spLocks noGrp="1"/>
          </p:cNvSpPr>
          <p:nvPr>
            <p:ph type="title"/>
          </p:nvPr>
        </p:nvSpPr>
        <p:spPr/>
        <p:txBody>
          <a:bodyPr/>
          <a:lstStyle/>
          <a:p>
            <a:r>
              <a:rPr lang="en-US" dirty="0"/>
              <a:t>3 Aspects of Biblical Love</a:t>
            </a:r>
          </a:p>
        </p:txBody>
      </p:sp>
      <p:sp>
        <p:nvSpPr>
          <p:cNvPr id="3" name="Content Placeholder 2">
            <a:extLst>
              <a:ext uri="{FF2B5EF4-FFF2-40B4-BE49-F238E27FC236}">
                <a16:creationId xmlns:a16="http://schemas.microsoft.com/office/drawing/2014/main" id="{EA02AC20-87AE-48E0-873B-E6DB303736BD}"/>
              </a:ext>
            </a:extLst>
          </p:cNvPr>
          <p:cNvSpPr>
            <a:spLocks noGrp="1"/>
          </p:cNvSpPr>
          <p:nvPr>
            <p:ph idx="1"/>
          </p:nvPr>
        </p:nvSpPr>
        <p:spPr/>
        <p:txBody>
          <a:bodyPr/>
          <a:lstStyle/>
          <a:p>
            <a:pPr marL="0" indent="0">
              <a:buNone/>
            </a:pPr>
            <a:r>
              <a:rPr lang="en-US" b="1" dirty="0"/>
              <a:t>Hebrews 13:2 (NASB95) — 2</a:t>
            </a:r>
            <a:r>
              <a:rPr lang="en-US" dirty="0"/>
              <a:t> Do not neglect to show hospitality to strangers, for by this some have entertained angels without knowing it. </a:t>
            </a:r>
          </a:p>
          <a:p>
            <a:pPr marL="0" indent="0">
              <a:buNone/>
            </a:pPr>
            <a:endParaRPr lang="en-US" dirty="0"/>
          </a:p>
        </p:txBody>
      </p:sp>
    </p:spTree>
    <p:extLst>
      <p:ext uri="{BB962C8B-B14F-4D97-AF65-F5344CB8AC3E}">
        <p14:creationId xmlns:p14="http://schemas.microsoft.com/office/powerpoint/2010/main" val="414837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3C6A-4DFB-4358-ACE0-87573980B452}"/>
              </a:ext>
            </a:extLst>
          </p:cNvPr>
          <p:cNvSpPr>
            <a:spLocks noGrp="1"/>
          </p:cNvSpPr>
          <p:nvPr>
            <p:ph type="title"/>
          </p:nvPr>
        </p:nvSpPr>
        <p:spPr/>
        <p:txBody>
          <a:bodyPr>
            <a:normAutofit fontScale="90000"/>
          </a:bodyPr>
          <a:lstStyle/>
          <a:p>
            <a:r>
              <a:rPr lang="en-US" dirty="0"/>
              <a:t>1) Love those outside the community</a:t>
            </a:r>
          </a:p>
        </p:txBody>
      </p:sp>
      <p:sp>
        <p:nvSpPr>
          <p:cNvPr id="3" name="Content Placeholder 2">
            <a:extLst>
              <a:ext uri="{FF2B5EF4-FFF2-40B4-BE49-F238E27FC236}">
                <a16:creationId xmlns:a16="http://schemas.microsoft.com/office/drawing/2014/main" id="{5862671C-5A25-4A8F-9031-6BE6D7816044}"/>
              </a:ext>
            </a:extLst>
          </p:cNvPr>
          <p:cNvSpPr>
            <a:spLocks noGrp="1"/>
          </p:cNvSpPr>
          <p:nvPr>
            <p:ph idx="1"/>
          </p:nvPr>
        </p:nvSpPr>
        <p:spPr/>
        <p:txBody>
          <a:bodyPr/>
          <a:lstStyle/>
          <a:p>
            <a:r>
              <a:rPr lang="en-US" dirty="0"/>
              <a:t>Opening your home</a:t>
            </a:r>
          </a:p>
          <a:p>
            <a:r>
              <a:rPr lang="en-US" dirty="0"/>
              <a:t>Inviting others into our lives</a:t>
            </a:r>
          </a:p>
          <a:p>
            <a:r>
              <a:rPr lang="en-US" dirty="0"/>
              <a:t>Demonstrating a lifestyle of generosity to your kids</a:t>
            </a:r>
          </a:p>
          <a:p>
            <a:r>
              <a:rPr lang="en-US" dirty="0"/>
              <a:t>Even when the timing is bad!</a:t>
            </a:r>
          </a:p>
        </p:txBody>
      </p:sp>
    </p:spTree>
    <p:extLst>
      <p:ext uri="{BB962C8B-B14F-4D97-AF65-F5344CB8AC3E}">
        <p14:creationId xmlns:p14="http://schemas.microsoft.com/office/powerpoint/2010/main" val="30600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3C6A-4DFB-4358-ACE0-87573980B452}"/>
              </a:ext>
            </a:extLst>
          </p:cNvPr>
          <p:cNvSpPr>
            <a:spLocks noGrp="1"/>
          </p:cNvSpPr>
          <p:nvPr>
            <p:ph type="title"/>
          </p:nvPr>
        </p:nvSpPr>
        <p:spPr/>
        <p:txBody>
          <a:bodyPr>
            <a:normAutofit fontScale="90000"/>
          </a:bodyPr>
          <a:lstStyle/>
          <a:p>
            <a:r>
              <a:rPr lang="en-US" dirty="0"/>
              <a:t>1) Love those outside the community</a:t>
            </a:r>
          </a:p>
        </p:txBody>
      </p:sp>
      <p:sp>
        <p:nvSpPr>
          <p:cNvPr id="3" name="Content Placeholder 2">
            <a:extLst>
              <a:ext uri="{FF2B5EF4-FFF2-40B4-BE49-F238E27FC236}">
                <a16:creationId xmlns:a16="http://schemas.microsoft.com/office/drawing/2014/main" id="{5862671C-5A25-4A8F-9031-6BE6D7816044}"/>
              </a:ext>
            </a:extLst>
          </p:cNvPr>
          <p:cNvSpPr>
            <a:spLocks noGrp="1"/>
          </p:cNvSpPr>
          <p:nvPr>
            <p:ph idx="1"/>
          </p:nvPr>
        </p:nvSpPr>
        <p:spPr/>
        <p:txBody>
          <a:bodyPr>
            <a:normAutofit/>
          </a:bodyPr>
          <a:lstStyle/>
          <a:p>
            <a:r>
              <a:rPr lang="en-US" dirty="0"/>
              <a:t>Getting outside your bubble</a:t>
            </a:r>
          </a:p>
          <a:p>
            <a:r>
              <a:rPr lang="en-US" dirty="0"/>
              <a:t>Connecting with neighbors</a:t>
            </a:r>
          </a:p>
          <a:p>
            <a:r>
              <a:rPr lang="en-US" dirty="0"/>
              <a:t>Go back to the office</a:t>
            </a:r>
          </a:p>
          <a:p>
            <a:r>
              <a:rPr lang="en-US" dirty="0"/>
              <a:t>Join a club or a group activity that interests you</a:t>
            </a:r>
          </a:p>
        </p:txBody>
      </p:sp>
    </p:spTree>
    <p:extLst>
      <p:ext uri="{BB962C8B-B14F-4D97-AF65-F5344CB8AC3E}">
        <p14:creationId xmlns:p14="http://schemas.microsoft.com/office/powerpoint/2010/main" val="22182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3C6A-4DFB-4358-ACE0-87573980B452}"/>
              </a:ext>
            </a:extLst>
          </p:cNvPr>
          <p:cNvSpPr>
            <a:spLocks noGrp="1"/>
          </p:cNvSpPr>
          <p:nvPr>
            <p:ph type="title"/>
          </p:nvPr>
        </p:nvSpPr>
        <p:spPr/>
        <p:txBody>
          <a:bodyPr>
            <a:normAutofit fontScale="90000"/>
          </a:bodyPr>
          <a:lstStyle/>
          <a:p>
            <a:r>
              <a:rPr lang="en-US" dirty="0"/>
              <a:t>1) Love those outside the community</a:t>
            </a:r>
          </a:p>
        </p:txBody>
      </p:sp>
      <p:sp>
        <p:nvSpPr>
          <p:cNvPr id="3" name="Content Placeholder 2">
            <a:extLst>
              <a:ext uri="{FF2B5EF4-FFF2-40B4-BE49-F238E27FC236}">
                <a16:creationId xmlns:a16="http://schemas.microsoft.com/office/drawing/2014/main" id="{5862671C-5A25-4A8F-9031-6BE6D7816044}"/>
              </a:ext>
            </a:extLst>
          </p:cNvPr>
          <p:cNvSpPr>
            <a:spLocks noGrp="1"/>
          </p:cNvSpPr>
          <p:nvPr>
            <p:ph idx="1"/>
          </p:nvPr>
        </p:nvSpPr>
        <p:spPr/>
        <p:txBody>
          <a:bodyPr>
            <a:normAutofit fontScale="92500" lnSpcReduction="10000"/>
          </a:bodyPr>
          <a:lstStyle/>
          <a:p>
            <a:r>
              <a:rPr lang="en-US" dirty="0"/>
              <a:t>People experience what it is like to be loved with God’s love</a:t>
            </a:r>
          </a:p>
          <a:p>
            <a:r>
              <a:rPr lang="en-US" dirty="0"/>
              <a:t>Then they experience what it is like to love others with God’s love</a:t>
            </a:r>
          </a:p>
          <a:p>
            <a:r>
              <a:rPr lang="en-US" dirty="0"/>
              <a:t>When we stop loving those outside the church our love for God and each other grows cold</a:t>
            </a:r>
          </a:p>
        </p:txBody>
      </p:sp>
    </p:spTree>
    <p:extLst>
      <p:ext uri="{BB962C8B-B14F-4D97-AF65-F5344CB8AC3E}">
        <p14:creationId xmlns:p14="http://schemas.microsoft.com/office/powerpoint/2010/main" val="130934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FA88-1142-4B1D-821D-86B5EF0B2E56}"/>
              </a:ext>
            </a:extLst>
          </p:cNvPr>
          <p:cNvSpPr>
            <a:spLocks noGrp="1"/>
          </p:cNvSpPr>
          <p:nvPr>
            <p:ph type="title"/>
          </p:nvPr>
        </p:nvSpPr>
        <p:spPr/>
        <p:txBody>
          <a:bodyPr/>
          <a:lstStyle/>
          <a:p>
            <a:r>
              <a:rPr lang="en-US" dirty="0"/>
              <a:t>Hebrews 13:3 (NASB95) </a:t>
            </a:r>
          </a:p>
        </p:txBody>
      </p:sp>
      <p:sp>
        <p:nvSpPr>
          <p:cNvPr id="3" name="Content Placeholder 2">
            <a:extLst>
              <a:ext uri="{FF2B5EF4-FFF2-40B4-BE49-F238E27FC236}">
                <a16:creationId xmlns:a16="http://schemas.microsoft.com/office/drawing/2014/main" id="{F09EB69A-36EE-4045-B822-6ADA15701204}"/>
              </a:ext>
            </a:extLst>
          </p:cNvPr>
          <p:cNvSpPr>
            <a:spLocks noGrp="1"/>
          </p:cNvSpPr>
          <p:nvPr>
            <p:ph idx="1"/>
          </p:nvPr>
        </p:nvSpPr>
        <p:spPr/>
        <p:txBody>
          <a:bodyPr/>
          <a:lstStyle/>
          <a:p>
            <a:pPr marL="0" indent="0">
              <a:buNone/>
            </a:pPr>
            <a:r>
              <a:rPr lang="en-US" b="1" dirty="0"/>
              <a:t>3</a:t>
            </a:r>
            <a:r>
              <a:rPr lang="en-US" dirty="0"/>
              <a:t> Remember the prisoners, as though in prison with them, and those who are ill-treated, since you yourselves also are in the body. </a:t>
            </a:r>
          </a:p>
          <a:p>
            <a:pPr marL="0" indent="0">
              <a:buNone/>
            </a:pPr>
            <a:endParaRPr lang="en-US" dirty="0"/>
          </a:p>
        </p:txBody>
      </p:sp>
    </p:spTree>
    <p:extLst>
      <p:ext uri="{BB962C8B-B14F-4D97-AF65-F5344CB8AC3E}">
        <p14:creationId xmlns:p14="http://schemas.microsoft.com/office/powerpoint/2010/main" val="3072486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FA88-1142-4B1D-821D-86B5EF0B2E56}"/>
              </a:ext>
            </a:extLst>
          </p:cNvPr>
          <p:cNvSpPr>
            <a:spLocks noGrp="1"/>
          </p:cNvSpPr>
          <p:nvPr>
            <p:ph type="title"/>
          </p:nvPr>
        </p:nvSpPr>
        <p:spPr/>
        <p:txBody>
          <a:bodyPr/>
          <a:lstStyle/>
          <a:p>
            <a:r>
              <a:rPr lang="en-US" dirty="0"/>
              <a:t>Hebrews 13:3 (NASB95) </a:t>
            </a:r>
          </a:p>
        </p:txBody>
      </p:sp>
      <p:sp>
        <p:nvSpPr>
          <p:cNvPr id="3" name="Content Placeholder 2">
            <a:extLst>
              <a:ext uri="{FF2B5EF4-FFF2-40B4-BE49-F238E27FC236}">
                <a16:creationId xmlns:a16="http://schemas.microsoft.com/office/drawing/2014/main" id="{F09EB69A-36EE-4045-B822-6ADA15701204}"/>
              </a:ext>
            </a:extLst>
          </p:cNvPr>
          <p:cNvSpPr>
            <a:spLocks noGrp="1"/>
          </p:cNvSpPr>
          <p:nvPr>
            <p:ph idx="1"/>
          </p:nvPr>
        </p:nvSpPr>
        <p:spPr/>
        <p:txBody>
          <a:bodyPr/>
          <a:lstStyle/>
          <a:p>
            <a:pPr marL="0" indent="0">
              <a:buNone/>
            </a:pPr>
            <a:r>
              <a:rPr lang="en-US" b="1" dirty="0"/>
              <a:t>3</a:t>
            </a:r>
            <a:r>
              <a:rPr lang="en-US" dirty="0"/>
              <a:t> Remember the prisoners, as though in prison with them, and those who are ill-treated, since you yourselves also are in the body. </a:t>
            </a:r>
          </a:p>
          <a:p>
            <a:pPr marL="0" indent="0">
              <a:buNone/>
            </a:pPr>
            <a:endParaRPr lang="en-US" dirty="0"/>
          </a:p>
        </p:txBody>
      </p:sp>
      <p:sp>
        <p:nvSpPr>
          <p:cNvPr id="4" name="TextBox 3">
            <a:extLst>
              <a:ext uri="{FF2B5EF4-FFF2-40B4-BE49-F238E27FC236}">
                <a16:creationId xmlns:a16="http://schemas.microsoft.com/office/drawing/2014/main" id="{C676D365-0FF8-476E-AB13-4454E42E2E36}"/>
              </a:ext>
            </a:extLst>
          </p:cNvPr>
          <p:cNvSpPr txBox="1"/>
          <p:nvPr/>
        </p:nvSpPr>
        <p:spPr>
          <a:xfrm>
            <a:off x="786063" y="3962400"/>
            <a:ext cx="462012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Visiting people in prison is good!</a:t>
            </a:r>
          </a:p>
        </p:txBody>
      </p:sp>
      <p:sp>
        <p:nvSpPr>
          <p:cNvPr id="5" name="TextBox 4">
            <a:extLst>
              <a:ext uri="{FF2B5EF4-FFF2-40B4-BE49-F238E27FC236}">
                <a16:creationId xmlns:a16="http://schemas.microsoft.com/office/drawing/2014/main" id="{C98E4138-FC65-4361-BC9D-C938AA87B900}"/>
              </a:ext>
            </a:extLst>
          </p:cNvPr>
          <p:cNvSpPr txBox="1"/>
          <p:nvPr/>
        </p:nvSpPr>
        <p:spPr>
          <a:xfrm>
            <a:off x="3760269" y="5360009"/>
            <a:ext cx="7371347"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But in the context, these were not random strangers</a:t>
            </a:r>
          </a:p>
        </p:txBody>
      </p:sp>
    </p:spTree>
    <p:extLst>
      <p:ext uri="{BB962C8B-B14F-4D97-AF65-F5344CB8AC3E}">
        <p14:creationId xmlns:p14="http://schemas.microsoft.com/office/powerpoint/2010/main" val="109574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FA88-1142-4B1D-821D-86B5EF0B2E56}"/>
              </a:ext>
            </a:extLst>
          </p:cNvPr>
          <p:cNvSpPr>
            <a:spLocks noGrp="1"/>
          </p:cNvSpPr>
          <p:nvPr>
            <p:ph type="title"/>
          </p:nvPr>
        </p:nvSpPr>
        <p:spPr/>
        <p:txBody>
          <a:bodyPr/>
          <a:lstStyle/>
          <a:p>
            <a:r>
              <a:rPr lang="en-US" dirty="0"/>
              <a:t>Hebrews 13:3 (NASB95) </a:t>
            </a:r>
          </a:p>
        </p:txBody>
      </p:sp>
      <p:sp>
        <p:nvSpPr>
          <p:cNvPr id="3" name="Content Placeholder 2">
            <a:extLst>
              <a:ext uri="{FF2B5EF4-FFF2-40B4-BE49-F238E27FC236}">
                <a16:creationId xmlns:a16="http://schemas.microsoft.com/office/drawing/2014/main" id="{F09EB69A-36EE-4045-B822-6ADA15701204}"/>
              </a:ext>
            </a:extLst>
          </p:cNvPr>
          <p:cNvSpPr>
            <a:spLocks noGrp="1"/>
          </p:cNvSpPr>
          <p:nvPr>
            <p:ph idx="1"/>
          </p:nvPr>
        </p:nvSpPr>
        <p:spPr/>
        <p:txBody>
          <a:bodyPr/>
          <a:lstStyle/>
          <a:p>
            <a:pPr marL="0" indent="0">
              <a:buNone/>
            </a:pPr>
            <a:r>
              <a:rPr lang="en-US" b="1" dirty="0"/>
              <a:t>3</a:t>
            </a:r>
            <a:r>
              <a:rPr lang="en-US" dirty="0"/>
              <a:t> Remember the prisoners, as though in prison with them, and those who are ill-treated, since you yourselves also are in the body. </a:t>
            </a:r>
          </a:p>
          <a:p>
            <a:pPr marL="0" indent="0">
              <a:buNone/>
            </a:pPr>
            <a:endParaRPr lang="en-US" dirty="0"/>
          </a:p>
        </p:txBody>
      </p:sp>
      <p:sp>
        <p:nvSpPr>
          <p:cNvPr id="4" name="TextBox 3">
            <a:extLst>
              <a:ext uri="{FF2B5EF4-FFF2-40B4-BE49-F238E27FC236}">
                <a16:creationId xmlns:a16="http://schemas.microsoft.com/office/drawing/2014/main" id="{C676D365-0FF8-476E-AB13-4454E42E2E36}"/>
              </a:ext>
            </a:extLst>
          </p:cNvPr>
          <p:cNvSpPr txBox="1"/>
          <p:nvPr/>
        </p:nvSpPr>
        <p:spPr>
          <a:xfrm>
            <a:off x="786063" y="3962400"/>
            <a:ext cx="462012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Visiting people in prison is good!</a:t>
            </a:r>
          </a:p>
        </p:txBody>
      </p:sp>
      <p:sp>
        <p:nvSpPr>
          <p:cNvPr id="5" name="TextBox 4">
            <a:extLst>
              <a:ext uri="{FF2B5EF4-FFF2-40B4-BE49-F238E27FC236}">
                <a16:creationId xmlns:a16="http://schemas.microsoft.com/office/drawing/2014/main" id="{C98E4138-FC65-4361-BC9D-C938AA87B900}"/>
              </a:ext>
            </a:extLst>
          </p:cNvPr>
          <p:cNvSpPr txBox="1"/>
          <p:nvPr/>
        </p:nvSpPr>
        <p:spPr>
          <a:xfrm>
            <a:off x="3729789" y="5380037"/>
            <a:ext cx="7371347"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But in the context, these were not random strangers</a:t>
            </a:r>
          </a:p>
        </p:txBody>
      </p:sp>
      <p:sp>
        <p:nvSpPr>
          <p:cNvPr id="6" name="Rectangle 5">
            <a:extLst>
              <a:ext uri="{FF2B5EF4-FFF2-40B4-BE49-F238E27FC236}">
                <a16:creationId xmlns:a16="http://schemas.microsoft.com/office/drawing/2014/main" id="{87277746-CFF4-443C-B162-BFC7494A2274}"/>
              </a:ext>
            </a:extLst>
          </p:cNvPr>
          <p:cNvSpPr/>
          <p:nvPr/>
        </p:nvSpPr>
        <p:spPr>
          <a:xfrm>
            <a:off x="1192567" y="1886262"/>
            <a:ext cx="9425126" cy="429810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a:lnSpc>
                <a:spcPct val="115000"/>
              </a:lnSpc>
              <a:spcBef>
                <a:spcPts val="0"/>
              </a:spcBef>
              <a:spcAft>
                <a:spcPts val="1000"/>
              </a:spcAft>
            </a:pPr>
            <a:r>
              <a:rPr lang="en-US" sz="4000" b="1" dirty="0">
                <a:latin typeface="Calibri" panose="020F0502020204030204" pitchFamily="34" charset="0"/>
              </a:rPr>
              <a:t>Hebrews 10:34 (NASB95) — 34</a:t>
            </a:r>
            <a:r>
              <a:rPr lang="en-US" sz="4000" dirty="0">
                <a:latin typeface="Calibri" panose="020F0502020204030204" pitchFamily="34" charset="0"/>
              </a:rPr>
              <a:t> For you showed sympathy to the prisoners and accepted joyfully the seizure of your property, knowing that you have for yourselves a better possession and a lasting one. </a:t>
            </a:r>
            <a:endParaRPr lang="en-US" sz="4000" dirty="0">
              <a:effectLst/>
              <a:latin typeface="Calibri" panose="020F0502020204030204" pitchFamily="34" charset="0"/>
            </a:endParaRPr>
          </a:p>
        </p:txBody>
      </p:sp>
    </p:spTree>
    <p:extLst>
      <p:ext uri="{BB962C8B-B14F-4D97-AF65-F5344CB8AC3E}">
        <p14:creationId xmlns:p14="http://schemas.microsoft.com/office/powerpoint/2010/main" val="840708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3E2D-C3F0-42CD-A95D-563CB04DD50C}"/>
              </a:ext>
            </a:extLst>
          </p:cNvPr>
          <p:cNvSpPr>
            <a:spLocks noGrp="1"/>
          </p:cNvSpPr>
          <p:nvPr>
            <p:ph type="title"/>
          </p:nvPr>
        </p:nvSpPr>
        <p:spPr/>
        <p:txBody>
          <a:bodyPr/>
          <a:lstStyle/>
          <a:p>
            <a:r>
              <a:rPr lang="en-US" dirty="0"/>
              <a:t>Hebrews 13:3 (NASB95) </a:t>
            </a:r>
          </a:p>
        </p:txBody>
      </p:sp>
      <p:sp>
        <p:nvSpPr>
          <p:cNvPr id="3" name="Content Placeholder 2">
            <a:extLst>
              <a:ext uri="{FF2B5EF4-FFF2-40B4-BE49-F238E27FC236}">
                <a16:creationId xmlns:a16="http://schemas.microsoft.com/office/drawing/2014/main" id="{BA12DE5C-A155-4DD3-8DE5-050E3D2AC549}"/>
              </a:ext>
            </a:extLst>
          </p:cNvPr>
          <p:cNvSpPr>
            <a:spLocks noGrp="1"/>
          </p:cNvSpPr>
          <p:nvPr>
            <p:ph idx="1"/>
          </p:nvPr>
        </p:nvSpPr>
        <p:spPr/>
        <p:txBody>
          <a:bodyPr>
            <a:normAutofit fontScale="92500"/>
          </a:bodyPr>
          <a:lstStyle/>
          <a:p>
            <a:r>
              <a:rPr lang="en-US" dirty="0"/>
              <a:t>Their fellow church members are being thrown in jail for the faith</a:t>
            </a:r>
          </a:p>
          <a:p>
            <a:r>
              <a:rPr lang="en-US" dirty="0"/>
              <a:t>It would be risky to visit them!</a:t>
            </a:r>
          </a:p>
          <a:p>
            <a:r>
              <a:rPr lang="en-US" dirty="0"/>
              <a:t>“Remember them as though in prison with them”</a:t>
            </a:r>
          </a:p>
          <a:p>
            <a:r>
              <a:rPr lang="en-US" dirty="0"/>
              <a:t>“Since you yourselves also are in the body”</a:t>
            </a:r>
          </a:p>
        </p:txBody>
      </p:sp>
    </p:spTree>
    <p:extLst>
      <p:ext uri="{BB962C8B-B14F-4D97-AF65-F5344CB8AC3E}">
        <p14:creationId xmlns:p14="http://schemas.microsoft.com/office/powerpoint/2010/main" val="13521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2653F-605E-D032-9104-3537D4DDF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E817F-4DE4-7C51-077B-187DED53CBDC}"/>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70C35890-EB9B-224D-B869-4AC5C93E4ECA}"/>
              </a:ext>
            </a:extLst>
          </p:cNvPr>
          <p:cNvSpPr>
            <a:spLocks noGrp="1"/>
          </p:cNvSpPr>
          <p:nvPr>
            <p:ph idx="1"/>
          </p:nvPr>
        </p:nvSpPr>
        <p:spPr/>
        <p:txBody>
          <a:bodyPr>
            <a:normAutofit fontScale="77500" lnSpcReduction="20000"/>
          </a:bodyPr>
          <a:lstStyle/>
          <a:p>
            <a:r>
              <a:rPr lang="en-US" dirty="0"/>
              <a:t>Tradition holds that it was Paul</a:t>
            </a:r>
          </a:p>
          <a:p>
            <a:r>
              <a:rPr lang="en-US" dirty="0"/>
              <a:t>The author never names themself</a:t>
            </a:r>
          </a:p>
          <a:p>
            <a:r>
              <a:rPr lang="en-US" dirty="0"/>
              <a:t>Scholars point out the Greek is much better different from Paul’s other writing</a:t>
            </a:r>
          </a:p>
          <a:p>
            <a:r>
              <a:rPr lang="en-US" dirty="0"/>
              <a:t>Different vocabulary</a:t>
            </a:r>
          </a:p>
          <a:p>
            <a:r>
              <a:rPr lang="en-US" dirty="0"/>
              <a:t>Different style</a:t>
            </a:r>
          </a:p>
          <a:p>
            <a:r>
              <a:rPr lang="en-US" dirty="0"/>
              <a:t>Similar to Luke/Acts</a:t>
            </a:r>
          </a:p>
        </p:txBody>
      </p:sp>
    </p:spTree>
    <p:extLst>
      <p:ext uri="{BB962C8B-B14F-4D97-AF65-F5344CB8AC3E}">
        <p14:creationId xmlns:p14="http://schemas.microsoft.com/office/powerpoint/2010/main" val="96079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98AB-E076-46F9-AB74-81EED9F9FD17}"/>
              </a:ext>
            </a:extLst>
          </p:cNvPr>
          <p:cNvSpPr>
            <a:spLocks noGrp="1"/>
          </p:cNvSpPr>
          <p:nvPr>
            <p:ph type="title"/>
          </p:nvPr>
        </p:nvSpPr>
        <p:spPr/>
        <p:txBody>
          <a:bodyPr/>
          <a:lstStyle/>
          <a:p>
            <a:r>
              <a:rPr lang="en-US" dirty="0"/>
              <a:t>2) Love for those in the church</a:t>
            </a:r>
          </a:p>
        </p:txBody>
      </p:sp>
      <p:sp>
        <p:nvSpPr>
          <p:cNvPr id="3" name="Content Placeholder 2">
            <a:extLst>
              <a:ext uri="{FF2B5EF4-FFF2-40B4-BE49-F238E27FC236}">
                <a16:creationId xmlns:a16="http://schemas.microsoft.com/office/drawing/2014/main" id="{F03BEEF7-7C07-4DCB-8799-50AAFA2550FC}"/>
              </a:ext>
            </a:extLst>
          </p:cNvPr>
          <p:cNvSpPr>
            <a:spLocks noGrp="1"/>
          </p:cNvSpPr>
          <p:nvPr>
            <p:ph idx="1"/>
          </p:nvPr>
        </p:nvSpPr>
        <p:spPr/>
        <p:txBody>
          <a:bodyPr>
            <a:normAutofit fontScale="92500" lnSpcReduction="20000"/>
          </a:bodyPr>
          <a:lstStyle/>
          <a:p>
            <a:r>
              <a:rPr lang="en-US" dirty="0"/>
              <a:t>Jesus identifies with us (Matt 25:40;Acts 9:4-5)</a:t>
            </a:r>
          </a:p>
          <a:p>
            <a:r>
              <a:rPr lang="en-US" dirty="0"/>
              <a:t>Sharing our joys and our suffering as the family of God</a:t>
            </a:r>
          </a:p>
          <a:p>
            <a:r>
              <a:rPr lang="en-US" dirty="0"/>
              <a:t>Not quitting on each other when things are hard</a:t>
            </a:r>
          </a:p>
          <a:p>
            <a:r>
              <a:rPr lang="en-US" dirty="0"/>
              <a:t>Going the extra mile to prioritize our relationships</a:t>
            </a:r>
          </a:p>
        </p:txBody>
      </p:sp>
    </p:spTree>
    <p:extLst>
      <p:ext uri="{BB962C8B-B14F-4D97-AF65-F5344CB8AC3E}">
        <p14:creationId xmlns:p14="http://schemas.microsoft.com/office/powerpoint/2010/main" val="32458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0EE1-B8B3-4810-A621-16552ADF52E6}"/>
              </a:ext>
            </a:extLst>
          </p:cNvPr>
          <p:cNvSpPr>
            <a:spLocks noGrp="1"/>
          </p:cNvSpPr>
          <p:nvPr>
            <p:ph type="title"/>
          </p:nvPr>
        </p:nvSpPr>
        <p:spPr/>
        <p:txBody>
          <a:bodyPr/>
          <a:lstStyle/>
          <a:p>
            <a:r>
              <a:rPr lang="en-US" dirty="0"/>
              <a:t>Hebrews 13:4 (NASB95)</a:t>
            </a:r>
          </a:p>
        </p:txBody>
      </p:sp>
      <p:sp>
        <p:nvSpPr>
          <p:cNvPr id="3" name="Content Placeholder 2">
            <a:extLst>
              <a:ext uri="{FF2B5EF4-FFF2-40B4-BE49-F238E27FC236}">
                <a16:creationId xmlns:a16="http://schemas.microsoft.com/office/drawing/2014/main" id="{E4DE5248-418F-46F8-9B49-6659B492FE18}"/>
              </a:ext>
            </a:extLst>
          </p:cNvPr>
          <p:cNvSpPr>
            <a:spLocks noGrp="1"/>
          </p:cNvSpPr>
          <p:nvPr>
            <p:ph idx="1"/>
          </p:nvPr>
        </p:nvSpPr>
        <p:spPr/>
        <p:txBody>
          <a:bodyPr/>
          <a:lstStyle/>
          <a:p>
            <a:pPr marL="0" indent="0">
              <a:buNone/>
            </a:pPr>
            <a:r>
              <a:rPr lang="en-US" b="1" dirty="0"/>
              <a:t>4</a:t>
            </a:r>
            <a:r>
              <a:rPr lang="en-US" dirty="0"/>
              <a:t> Marriage is to be held in honor among all, and the marriage bed is to be undefiled; for fornicators and adulterers God will judge. </a:t>
            </a:r>
          </a:p>
          <a:p>
            <a:endParaRPr lang="en-US" dirty="0"/>
          </a:p>
        </p:txBody>
      </p:sp>
    </p:spTree>
    <p:extLst>
      <p:ext uri="{BB962C8B-B14F-4D97-AF65-F5344CB8AC3E}">
        <p14:creationId xmlns:p14="http://schemas.microsoft.com/office/powerpoint/2010/main" val="1569409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C695-2202-42DA-BAD9-A7AF3183FB59}"/>
              </a:ext>
            </a:extLst>
          </p:cNvPr>
          <p:cNvSpPr>
            <a:spLocks noGrp="1"/>
          </p:cNvSpPr>
          <p:nvPr>
            <p:ph type="title"/>
          </p:nvPr>
        </p:nvSpPr>
        <p:spPr/>
        <p:txBody>
          <a:bodyPr/>
          <a:lstStyle/>
          <a:p>
            <a:r>
              <a:rPr lang="en-US" dirty="0"/>
              <a:t>3) Love your spouse</a:t>
            </a:r>
          </a:p>
        </p:txBody>
      </p:sp>
      <p:sp>
        <p:nvSpPr>
          <p:cNvPr id="3" name="Content Placeholder 2">
            <a:extLst>
              <a:ext uri="{FF2B5EF4-FFF2-40B4-BE49-F238E27FC236}">
                <a16:creationId xmlns:a16="http://schemas.microsoft.com/office/drawing/2014/main" id="{24E69154-298A-4E50-A5F8-2B1C68EEB313}"/>
              </a:ext>
            </a:extLst>
          </p:cNvPr>
          <p:cNvSpPr>
            <a:spLocks noGrp="1"/>
          </p:cNvSpPr>
          <p:nvPr>
            <p:ph idx="1"/>
          </p:nvPr>
        </p:nvSpPr>
        <p:spPr/>
        <p:txBody>
          <a:bodyPr/>
          <a:lstStyle/>
          <a:p>
            <a:r>
              <a:rPr lang="en-US" dirty="0"/>
              <a:t>Imagine the stress that persecution and property seizure could put on a marriage</a:t>
            </a:r>
          </a:p>
          <a:p>
            <a:r>
              <a:rPr lang="en-US" dirty="0"/>
              <a:t>God’s will is that we work through difficult circumstances and difficult relationships</a:t>
            </a:r>
          </a:p>
          <a:p>
            <a:r>
              <a:rPr lang="en-US" dirty="0"/>
              <a:t>ESPECIALLY marriage</a:t>
            </a:r>
          </a:p>
          <a:p>
            <a:endParaRPr lang="en-US" dirty="0"/>
          </a:p>
        </p:txBody>
      </p:sp>
    </p:spTree>
    <p:extLst>
      <p:ext uri="{BB962C8B-B14F-4D97-AF65-F5344CB8AC3E}">
        <p14:creationId xmlns:p14="http://schemas.microsoft.com/office/powerpoint/2010/main" val="27813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C695-2202-42DA-BAD9-A7AF3183FB59}"/>
              </a:ext>
            </a:extLst>
          </p:cNvPr>
          <p:cNvSpPr>
            <a:spLocks noGrp="1"/>
          </p:cNvSpPr>
          <p:nvPr>
            <p:ph type="title"/>
          </p:nvPr>
        </p:nvSpPr>
        <p:spPr/>
        <p:txBody>
          <a:bodyPr/>
          <a:lstStyle/>
          <a:p>
            <a:r>
              <a:rPr lang="en-US" dirty="0"/>
              <a:t>3) Love your spouse</a:t>
            </a:r>
          </a:p>
        </p:txBody>
      </p:sp>
      <p:sp>
        <p:nvSpPr>
          <p:cNvPr id="3" name="Content Placeholder 2">
            <a:extLst>
              <a:ext uri="{FF2B5EF4-FFF2-40B4-BE49-F238E27FC236}">
                <a16:creationId xmlns:a16="http://schemas.microsoft.com/office/drawing/2014/main" id="{24E69154-298A-4E50-A5F8-2B1C68EEB313}"/>
              </a:ext>
            </a:extLst>
          </p:cNvPr>
          <p:cNvSpPr>
            <a:spLocks noGrp="1"/>
          </p:cNvSpPr>
          <p:nvPr>
            <p:ph idx="1"/>
          </p:nvPr>
        </p:nvSpPr>
        <p:spPr/>
        <p:txBody>
          <a:bodyPr>
            <a:normAutofit fontScale="92500" lnSpcReduction="20000"/>
          </a:bodyPr>
          <a:lstStyle/>
          <a:p>
            <a:r>
              <a:rPr lang="en-US" dirty="0"/>
              <a:t>Your marriage is a high priority!</a:t>
            </a:r>
          </a:p>
          <a:p>
            <a:r>
              <a:rPr lang="en-US" dirty="0"/>
              <a:t>You have to work at it!</a:t>
            </a:r>
          </a:p>
          <a:p>
            <a:pPr lvl="1"/>
            <a:r>
              <a:rPr lang="en-US" dirty="0"/>
              <a:t>Good marriages keep good friends</a:t>
            </a:r>
          </a:p>
          <a:p>
            <a:pPr lvl="1"/>
            <a:r>
              <a:rPr lang="en-US" dirty="0"/>
              <a:t>Date Night</a:t>
            </a:r>
          </a:p>
          <a:p>
            <a:pPr lvl="1"/>
            <a:r>
              <a:rPr lang="en-US" dirty="0"/>
              <a:t>Pray together</a:t>
            </a:r>
          </a:p>
          <a:p>
            <a:pPr lvl="1"/>
            <a:r>
              <a:rPr lang="en-US" dirty="0"/>
              <a:t>Encourage each other</a:t>
            </a:r>
          </a:p>
          <a:p>
            <a:pPr lvl="1"/>
            <a:r>
              <a:rPr lang="en-US" dirty="0"/>
              <a:t>Have sex</a:t>
            </a:r>
          </a:p>
          <a:p>
            <a:endParaRPr lang="en-US" dirty="0"/>
          </a:p>
        </p:txBody>
      </p:sp>
    </p:spTree>
    <p:extLst>
      <p:ext uri="{BB962C8B-B14F-4D97-AF65-F5344CB8AC3E}">
        <p14:creationId xmlns:p14="http://schemas.microsoft.com/office/powerpoint/2010/main" val="24444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C695-2202-42DA-BAD9-A7AF3183FB59}"/>
              </a:ext>
            </a:extLst>
          </p:cNvPr>
          <p:cNvSpPr>
            <a:spLocks noGrp="1"/>
          </p:cNvSpPr>
          <p:nvPr>
            <p:ph type="title"/>
          </p:nvPr>
        </p:nvSpPr>
        <p:spPr/>
        <p:txBody>
          <a:bodyPr/>
          <a:lstStyle/>
          <a:p>
            <a:r>
              <a:rPr lang="en-US" dirty="0"/>
              <a:t>3) Love your spouse</a:t>
            </a:r>
          </a:p>
        </p:txBody>
      </p:sp>
      <p:sp>
        <p:nvSpPr>
          <p:cNvPr id="3" name="Content Placeholder 2">
            <a:extLst>
              <a:ext uri="{FF2B5EF4-FFF2-40B4-BE49-F238E27FC236}">
                <a16:creationId xmlns:a16="http://schemas.microsoft.com/office/drawing/2014/main" id="{24E69154-298A-4E50-A5F8-2B1C68EEB313}"/>
              </a:ext>
            </a:extLst>
          </p:cNvPr>
          <p:cNvSpPr>
            <a:spLocks noGrp="1"/>
          </p:cNvSpPr>
          <p:nvPr>
            <p:ph idx="1"/>
          </p:nvPr>
        </p:nvSpPr>
        <p:spPr/>
        <p:txBody>
          <a:bodyPr>
            <a:normAutofit fontScale="92500" lnSpcReduction="20000"/>
          </a:bodyPr>
          <a:lstStyle/>
          <a:p>
            <a:r>
              <a:rPr lang="en-US" dirty="0"/>
              <a:t>Your marriage is a high priority!</a:t>
            </a:r>
          </a:p>
          <a:p>
            <a:r>
              <a:rPr lang="en-US" dirty="0"/>
              <a:t>You have to work at it!</a:t>
            </a:r>
          </a:p>
          <a:p>
            <a:pPr lvl="1"/>
            <a:r>
              <a:rPr lang="en-US" dirty="0"/>
              <a:t>Good marriages keep good friends</a:t>
            </a:r>
          </a:p>
          <a:p>
            <a:pPr lvl="1"/>
            <a:r>
              <a:rPr lang="en-US" dirty="0"/>
              <a:t>Date Night</a:t>
            </a:r>
          </a:p>
          <a:p>
            <a:pPr lvl="1"/>
            <a:r>
              <a:rPr lang="en-US" dirty="0"/>
              <a:t>Pray together</a:t>
            </a:r>
          </a:p>
          <a:p>
            <a:pPr lvl="1"/>
            <a:r>
              <a:rPr lang="en-US" dirty="0"/>
              <a:t>Encourage each other</a:t>
            </a:r>
          </a:p>
          <a:p>
            <a:pPr lvl="1"/>
            <a:r>
              <a:rPr lang="en-US" dirty="0"/>
              <a:t>Have sex</a:t>
            </a:r>
          </a:p>
          <a:p>
            <a:endParaRPr lang="en-US" dirty="0"/>
          </a:p>
        </p:txBody>
      </p:sp>
      <p:sp>
        <p:nvSpPr>
          <p:cNvPr id="4" name="Rectangle 3">
            <a:extLst>
              <a:ext uri="{FF2B5EF4-FFF2-40B4-BE49-F238E27FC236}">
                <a16:creationId xmlns:a16="http://schemas.microsoft.com/office/drawing/2014/main" id="{059064DB-F58C-479E-9346-6A029C09550C}"/>
              </a:ext>
            </a:extLst>
          </p:cNvPr>
          <p:cNvSpPr/>
          <p:nvPr/>
        </p:nvSpPr>
        <p:spPr>
          <a:xfrm>
            <a:off x="416265" y="4513841"/>
            <a:ext cx="1121332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5400" dirty="0"/>
              <a:t>the marriage bed is to be undefiled</a:t>
            </a:r>
          </a:p>
        </p:txBody>
      </p:sp>
    </p:spTree>
    <p:extLst>
      <p:ext uri="{BB962C8B-B14F-4D97-AF65-F5344CB8AC3E}">
        <p14:creationId xmlns:p14="http://schemas.microsoft.com/office/powerpoint/2010/main" val="2718463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1EFF-21C6-40FA-B737-8157EB81A4C6}"/>
              </a:ext>
            </a:extLst>
          </p:cNvPr>
          <p:cNvSpPr>
            <a:spLocks noGrp="1"/>
          </p:cNvSpPr>
          <p:nvPr>
            <p:ph type="title"/>
          </p:nvPr>
        </p:nvSpPr>
        <p:spPr/>
        <p:txBody>
          <a:bodyPr/>
          <a:lstStyle/>
          <a:p>
            <a:r>
              <a:rPr lang="en-US" dirty="0"/>
              <a:t>Keep the marriage bed pure</a:t>
            </a:r>
          </a:p>
        </p:txBody>
      </p:sp>
      <p:sp>
        <p:nvSpPr>
          <p:cNvPr id="3" name="Content Placeholder 2">
            <a:extLst>
              <a:ext uri="{FF2B5EF4-FFF2-40B4-BE49-F238E27FC236}">
                <a16:creationId xmlns:a16="http://schemas.microsoft.com/office/drawing/2014/main" id="{5849360F-6D5D-4F62-901B-E0FC04E3D407}"/>
              </a:ext>
            </a:extLst>
          </p:cNvPr>
          <p:cNvSpPr>
            <a:spLocks noGrp="1"/>
          </p:cNvSpPr>
          <p:nvPr>
            <p:ph idx="1"/>
          </p:nvPr>
        </p:nvSpPr>
        <p:spPr/>
        <p:txBody>
          <a:bodyPr/>
          <a:lstStyle/>
          <a:p>
            <a:r>
              <a:rPr lang="en-US" dirty="0"/>
              <a:t>Don’t bring anyone else into your sex life</a:t>
            </a:r>
          </a:p>
          <a:p>
            <a:pPr lvl="1"/>
            <a:r>
              <a:rPr lang="en-US" dirty="0"/>
              <a:t>Emotional affairs</a:t>
            </a:r>
          </a:p>
          <a:p>
            <a:pPr lvl="1"/>
            <a:r>
              <a:rPr lang="en-US" dirty="0"/>
              <a:t>Pornography</a:t>
            </a:r>
          </a:p>
          <a:p>
            <a:pPr lvl="1"/>
            <a:r>
              <a:rPr lang="en-US" dirty="0"/>
              <a:t>Adultery</a:t>
            </a:r>
          </a:p>
          <a:p>
            <a:pPr lvl="1"/>
            <a:r>
              <a:rPr lang="en-US" dirty="0"/>
              <a:t>Lust</a:t>
            </a:r>
          </a:p>
        </p:txBody>
      </p:sp>
      <p:sp>
        <p:nvSpPr>
          <p:cNvPr id="4" name="TextBox 3">
            <a:extLst>
              <a:ext uri="{FF2B5EF4-FFF2-40B4-BE49-F238E27FC236}">
                <a16:creationId xmlns:a16="http://schemas.microsoft.com/office/drawing/2014/main" id="{20478DF7-9CBA-4357-A89E-26084426C6C5}"/>
              </a:ext>
            </a:extLst>
          </p:cNvPr>
          <p:cNvSpPr txBox="1"/>
          <p:nvPr/>
        </p:nvSpPr>
        <p:spPr>
          <a:xfrm>
            <a:off x="2161902" y="1142441"/>
            <a:ext cx="9555226"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400" dirty="0"/>
              <a:t>Don’t resolve the sexual tension in your marriage without your spouse</a:t>
            </a:r>
          </a:p>
        </p:txBody>
      </p:sp>
    </p:spTree>
    <p:extLst>
      <p:ext uri="{BB962C8B-B14F-4D97-AF65-F5344CB8AC3E}">
        <p14:creationId xmlns:p14="http://schemas.microsoft.com/office/powerpoint/2010/main" val="3798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3AFB-9B21-492C-8A0F-5F7E1E429446}"/>
              </a:ext>
            </a:extLst>
          </p:cNvPr>
          <p:cNvSpPr>
            <a:spLocks noGrp="1"/>
          </p:cNvSpPr>
          <p:nvPr>
            <p:ph type="title"/>
          </p:nvPr>
        </p:nvSpPr>
        <p:spPr/>
        <p:txBody>
          <a:bodyPr/>
          <a:lstStyle/>
          <a:p>
            <a:r>
              <a:rPr lang="en-US" dirty="0"/>
              <a:t>3) Love your spouse</a:t>
            </a:r>
          </a:p>
        </p:txBody>
      </p:sp>
      <p:sp>
        <p:nvSpPr>
          <p:cNvPr id="3" name="Content Placeholder 2">
            <a:extLst>
              <a:ext uri="{FF2B5EF4-FFF2-40B4-BE49-F238E27FC236}">
                <a16:creationId xmlns:a16="http://schemas.microsoft.com/office/drawing/2014/main" id="{114ED3B9-6DBB-4B66-9564-DD685F7BC1F7}"/>
              </a:ext>
            </a:extLst>
          </p:cNvPr>
          <p:cNvSpPr>
            <a:spLocks noGrp="1"/>
          </p:cNvSpPr>
          <p:nvPr>
            <p:ph idx="1"/>
          </p:nvPr>
        </p:nvSpPr>
        <p:spPr/>
        <p:txBody>
          <a:bodyPr/>
          <a:lstStyle/>
          <a:p>
            <a:r>
              <a:rPr lang="en-US" dirty="0"/>
              <a:t>Imagine if Christians were known for having amazing marriages!</a:t>
            </a:r>
          </a:p>
          <a:p>
            <a:r>
              <a:rPr lang="en-US" dirty="0"/>
              <a:t>What a spectacle that would be!</a:t>
            </a:r>
          </a:p>
        </p:txBody>
      </p:sp>
    </p:spTree>
    <p:extLst>
      <p:ext uri="{BB962C8B-B14F-4D97-AF65-F5344CB8AC3E}">
        <p14:creationId xmlns:p14="http://schemas.microsoft.com/office/powerpoint/2010/main" val="19532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D1C0-44D6-4E1E-BBF4-957E826D1DB5}"/>
              </a:ext>
            </a:extLst>
          </p:cNvPr>
          <p:cNvSpPr>
            <a:spLocks noGrp="1"/>
          </p:cNvSpPr>
          <p:nvPr>
            <p:ph type="title"/>
          </p:nvPr>
        </p:nvSpPr>
        <p:spPr/>
        <p:txBody>
          <a:bodyPr/>
          <a:lstStyle/>
          <a:p>
            <a:r>
              <a:rPr lang="en-US" dirty="0"/>
              <a:t>3 Aspects of Love</a:t>
            </a:r>
          </a:p>
        </p:txBody>
      </p:sp>
      <p:sp>
        <p:nvSpPr>
          <p:cNvPr id="3" name="Content Placeholder 2">
            <a:extLst>
              <a:ext uri="{FF2B5EF4-FFF2-40B4-BE49-F238E27FC236}">
                <a16:creationId xmlns:a16="http://schemas.microsoft.com/office/drawing/2014/main" id="{FD03EA9F-8A3D-4471-8C7D-6E0562B1F008}"/>
              </a:ext>
            </a:extLst>
          </p:cNvPr>
          <p:cNvSpPr>
            <a:spLocks noGrp="1"/>
          </p:cNvSpPr>
          <p:nvPr>
            <p:ph idx="1"/>
          </p:nvPr>
        </p:nvSpPr>
        <p:spPr/>
        <p:txBody>
          <a:bodyPr/>
          <a:lstStyle/>
          <a:p>
            <a:r>
              <a:rPr lang="en-US" dirty="0"/>
              <a:t>Love those outside</a:t>
            </a:r>
          </a:p>
          <a:p>
            <a:r>
              <a:rPr lang="en-US" dirty="0"/>
              <a:t>Love those inside</a:t>
            </a:r>
          </a:p>
          <a:p>
            <a:r>
              <a:rPr lang="en-US" dirty="0"/>
              <a:t>Love your spouse</a:t>
            </a:r>
          </a:p>
        </p:txBody>
      </p:sp>
      <p:sp>
        <p:nvSpPr>
          <p:cNvPr id="4" name="Right Brace 3">
            <a:extLst>
              <a:ext uri="{FF2B5EF4-FFF2-40B4-BE49-F238E27FC236}">
                <a16:creationId xmlns:a16="http://schemas.microsoft.com/office/drawing/2014/main" id="{666DD5F8-A884-49CC-90B5-D7B2B452DEB7}"/>
              </a:ext>
            </a:extLst>
          </p:cNvPr>
          <p:cNvSpPr/>
          <p:nvPr/>
        </p:nvSpPr>
        <p:spPr>
          <a:xfrm>
            <a:off x="5246704" y="1939834"/>
            <a:ext cx="1242873" cy="2481943"/>
          </a:xfrm>
          <a:prstGeom prst="rightBrace">
            <a:avLst/>
          </a:prstGeom>
          <a:no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206469C8-C37C-49BD-8B64-39C19D0214A7}"/>
              </a:ext>
            </a:extLst>
          </p:cNvPr>
          <p:cNvSpPr txBox="1"/>
          <p:nvPr/>
        </p:nvSpPr>
        <p:spPr>
          <a:xfrm>
            <a:off x="6685519" y="2626600"/>
            <a:ext cx="4944862"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Especially when times are tough!</a:t>
            </a:r>
          </a:p>
        </p:txBody>
      </p:sp>
    </p:spTree>
    <p:extLst>
      <p:ext uri="{BB962C8B-B14F-4D97-AF65-F5344CB8AC3E}">
        <p14:creationId xmlns:p14="http://schemas.microsoft.com/office/powerpoint/2010/main" val="15537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6492-F9DC-4036-8919-FCC436E06449}"/>
              </a:ext>
            </a:extLst>
          </p:cNvPr>
          <p:cNvSpPr>
            <a:spLocks noGrp="1"/>
          </p:cNvSpPr>
          <p:nvPr>
            <p:ph type="title"/>
          </p:nvPr>
        </p:nvSpPr>
        <p:spPr/>
        <p:txBody>
          <a:bodyPr/>
          <a:lstStyle/>
          <a:p>
            <a:r>
              <a:rPr lang="en-US" dirty="0"/>
              <a:t>If we lose our love</a:t>
            </a:r>
          </a:p>
        </p:txBody>
      </p:sp>
      <p:sp>
        <p:nvSpPr>
          <p:cNvPr id="3" name="Content Placeholder 2">
            <a:extLst>
              <a:ext uri="{FF2B5EF4-FFF2-40B4-BE49-F238E27FC236}">
                <a16:creationId xmlns:a16="http://schemas.microsoft.com/office/drawing/2014/main" id="{B09DBF20-58C0-40FC-A402-84076FEF76F4}"/>
              </a:ext>
            </a:extLst>
          </p:cNvPr>
          <p:cNvSpPr>
            <a:spLocks noGrp="1"/>
          </p:cNvSpPr>
          <p:nvPr>
            <p:ph idx="1"/>
          </p:nvPr>
        </p:nvSpPr>
        <p:spPr/>
        <p:txBody>
          <a:bodyPr/>
          <a:lstStyle/>
          <a:p>
            <a:r>
              <a:rPr lang="en-US" dirty="0"/>
              <a:t>We lose our ability to be used by God</a:t>
            </a:r>
          </a:p>
          <a:p>
            <a:r>
              <a:rPr lang="en-US" dirty="0"/>
              <a:t>We can’t give away something we don’t have</a:t>
            </a:r>
          </a:p>
          <a:p>
            <a:r>
              <a:rPr lang="en-US" dirty="0"/>
              <a:t>We become inward, selfish, and fake</a:t>
            </a:r>
          </a:p>
        </p:txBody>
      </p:sp>
    </p:spTree>
    <p:extLst>
      <p:ext uri="{BB962C8B-B14F-4D97-AF65-F5344CB8AC3E}">
        <p14:creationId xmlns:p14="http://schemas.microsoft.com/office/powerpoint/2010/main" val="33230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960C-CE22-4F0A-A059-E73110A2EAD2}"/>
              </a:ext>
            </a:extLst>
          </p:cNvPr>
          <p:cNvSpPr>
            <a:spLocks noGrp="1"/>
          </p:cNvSpPr>
          <p:nvPr>
            <p:ph type="title"/>
          </p:nvPr>
        </p:nvSpPr>
        <p:spPr/>
        <p:txBody>
          <a:bodyPr/>
          <a:lstStyle/>
          <a:p>
            <a:r>
              <a:rPr lang="en-US" dirty="0"/>
              <a:t>1 Peter 1:22–23 (NASB95) </a:t>
            </a:r>
          </a:p>
        </p:txBody>
      </p:sp>
      <p:sp>
        <p:nvSpPr>
          <p:cNvPr id="3" name="Content Placeholder 2">
            <a:extLst>
              <a:ext uri="{FF2B5EF4-FFF2-40B4-BE49-F238E27FC236}">
                <a16:creationId xmlns:a16="http://schemas.microsoft.com/office/drawing/2014/main" id="{31F3544D-E432-4F8D-B7B1-037D7E145B58}"/>
              </a:ext>
            </a:extLst>
          </p:cNvPr>
          <p:cNvSpPr>
            <a:spLocks noGrp="1"/>
          </p:cNvSpPr>
          <p:nvPr>
            <p:ph idx="1"/>
          </p:nvPr>
        </p:nvSpPr>
        <p:spPr/>
        <p:txBody>
          <a:bodyPr>
            <a:normAutofit fontScale="92500"/>
          </a:bodyPr>
          <a:lstStyle/>
          <a:p>
            <a:pPr marL="0" indent="0">
              <a:buNone/>
            </a:pPr>
            <a:r>
              <a:rPr lang="en-US" dirty="0"/>
              <a:t>22 Since you have in obedience to the truth purified your souls for a sincere love of the brethren, fervently love one another from the heart, 23 for you have been born again not of seed which is perishable but imperishable, that is, through the living and enduring word of God.</a:t>
            </a:r>
          </a:p>
        </p:txBody>
      </p:sp>
    </p:spTree>
    <p:extLst>
      <p:ext uri="{BB962C8B-B14F-4D97-AF65-F5344CB8AC3E}">
        <p14:creationId xmlns:p14="http://schemas.microsoft.com/office/powerpoint/2010/main" val="427963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4E0E-7A22-4A42-B920-E854A9DB7C2B}"/>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6C308A9E-53FF-4691-BE3B-7B72BC054C4A}"/>
              </a:ext>
            </a:extLst>
          </p:cNvPr>
          <p:cNvSpPr>
            <a:spLocks noGrp="1"/>
          </p:cNvSpPr>
          <p:nvPr>
            <p:ph idx="1"/>
          </p:nvPr>
        </p:nvSpPr>
        <p:spPr/>
        <p:txBody>
          <a:bodyPr/>
          <a:lstStyle/>
          <a:p>
            <a:r>
              <a:rPr lang="en-US" dirty="0"/>
              <a:t>Apollos?</a:t>
            </a:r>
          </a:p>
        </p:txBody>
      </p:sp>
      <p:sp>
        <p:nvSpPr>
          <p:cNvPr id="4" name="Rectangle 3">
            <a:extLst>
              <a:ext uri="{FF2B5EF4-FFF2-40B4-BE49-F238E27FC236}">
                <a16:creationId xmlns:a16="http://schemas.microsoft.com/office/drawing/2014/main" id="{3C17B7A1-397E-425F-8888-B6179C36E40E}"/>
              </a:ext>
            </a:extLst>
          </p:cNvPr>
          <p:cNvSpPr/>
          <p:nvPr/>
        </p:nvSpPr>
        <p:spPr>
          <a:xfrm>
            <a:off x="446843" y="2914372"/>
            <a:ext cx="10756776" cy="2882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4000" b="1" dirty="0">
                <a:latin typeface="Calibri" panose="020F0502020204030204" pitchFamily="34" charset="0"/>
              </a:rPr>
              <a:t>Acts 18:24 (NASB95) — 24</a:t>
            </a:r>
            <a:r>
              <a:rPr lang="en-US" sz="4000" dirty="0">
                <a:latin typeface="Calibri" panose="020F0502020204030204" pitchFamily="34" charset="0"/>
              </a:rPr>
              <a:t> Now a Jew named Apollos, an Alexandrian by birth, an eloquent man, came to Ephesus; and he was mighty in the Scriptures. </a:t>
            </a:r>
            <a:endParaRPr lang="en-US" sz="4000" dirty="0">
              <a:effectLst/>
              <a:latin typeface="Calibri" panose="020F0502020204030204" pitchFamily="34" charset="0"/>
            </a:endParaRPr>
          </a:p>
        </p:txBody>
      </p:sp>
    </p:spTree>
    <p:extLst>
      <p:ext uri="{BB962C8B-B14F-4D97-AF65-F5344CB8AC3E}">
        <p14:creationId xmlns:p14="http://schemas.microsoft.com/office/powerpoint/2010/main" val="28397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4E0E-7A22-4A42-B920-E854A9DB7C2B}"/>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6C308A9E-53FF-4691-BE3B-7B72BC054C4A}"/>
              </a:ext>
            </a:extLst>
          </p:cNvPr>
          <p:cNvSpPr>
            <a:spLocks noGrp="1"/>
          </p:cNvSpPr>
          <p:nvPr>
            <p:ph idx="1"/>
          </p:nvPr>
        </p:nvSpPr>
        <p:spPr/>
        <p:txBody>
          <a:bodyPr/>
          <a:lstStyle/>
          <a:p>
            <a:r>
              <a:rPr lang="en-US" dirty="0"/>
              <a:t>Apollos?</a:t>
            </a:r>
          </a:p>
          <a:p>
            <a:r>
              <a:rPr lang="en-US" dirty="0"/>
              <a:t>Priscilla?</a:t>
            </a:r>
          </a:p>
        </p:txBody>
      </p:sp>
      <p:sp>
        <p:nvSpPr>
          <p:cNvPr id="5" name="Rectangle 4">
            <a:extLst>
              <a:ext uri="{FF2B5EF4-FFF2-40B4-BE49-F238E27FC236}">
                <a16:creationId xmlns:a16="http://schemas.microsoft.com/office/drawing/2014/main" id="{12CAB8A7-F2C4-4810-95B2-15E825CBE73F}"/>
              </a:ext>
            </a:extLst>
          </p:cNvPr>
          <p:cNvSpPr/>
          <p:nvPr/>
        </p:nvSpPr>
        <p:spPr>
          <a:xfrm>
            <a:off x="500108" y="3581021"/>
            <a:ext cx="10190994" cy="26033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Acts 18:26 (NASB95) — 26</a:t>
            </a:r>
            <a:r>
              <a:rPr lang="en-US" sz="3600" dirty="0">
                <a:latin typeface="Calibri" panose="020F0502020204030204" pitchFamily="34" charset="0"/>
              </a:rPr>
              <a:t> and he began to speak out boldly in the synagogue. But when Priscilla and Aquila heard him, they took him aside and explained to him the way of God more accurately.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402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4E0E-7A22-4A42-B920-E854A9DB7C2B}"/>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6C308A9E-53FF-4691-BE3B-7B72BC054C4A}"/>
              </a:ext>
            </a:extLst>
          </p:cNvPr>
          <p:cNvSpPr>
            <a:spLocks noGrp="1"/>
          </p:cNvSpPr>
          <p:nvPr>
            <p:ph idx="1"/>
          </p:nvPr>
        </p:nvSpPr>
        <p:spPr/>
        <p:txBody>
          <a:bodyPr/>
          <a:lstStyle/>
          <a:p>
            <a:r>
              <a:rPr lang="en-US" dirty="0"/>
              <a:t>Apollos?</a:t>
            </a:r>
          </a:p>
          <a:p>
            <a:r>
              <a:rPr lang="en-US" dirty="0"/>
              <a:t>Priscilla?</a:t>
            </a:r>
          </a:p>
          <a:p>
            <a:r>
              <a:rPr lang="en-US" dirty="0"/>
              <a:t>Luke?</a:t>
            </a:r>
          </a:p>
        </p:txBody>
      </p:sp>
      <p:sp>
        <p:nvSpPr>
          <p:cNvPr id="4" name="TextBox 3">
            <a:extLst>
              <a:ext uri="{FF2B5EF4-FFF2-40B4-BE49-F238E27FC236}">
                <a16:creationId xmlns:a16="http://schemas.microsoft.com/office/drawing/2014/main" id="{4EC80BB5-8B46-448C-9DDD-1CA6C8B6F530}"/>
              </a:ext>
            </a:extLst>
          </p:cNvPr>
          <p:cNvSpPr txBox="1"/>
          <p:nvPr/>
        </p:nvSpPr>
        <p:spPr>
          <a:xfrm>
            <a:off x="1137822" y="4552710"/>
            <a:ext cx="9916356"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Vocabulary and style like Luke/Acts</a:t>
            </a:r>
          </a:p>
        </p:txBody>
      </p:sp>
    </p:spTree>
    <p:extLst>
      <p:ext uri="{BB962C8B-B14F-4D97-AF65-F5344CB8AC3E}">
        <p14:creationId xmlns:p14="http://schemas.microsoft.com/office/powerpoint/2010/main" val="280350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4E0E-7A22-4A42-B920-E854A9DB7C2B}"/>
              </a:ext>
            </a:extLst>
          </p:cNvPr>
          <p:cNvSpPr>
            <a:spLocks noGrp="1"/>
          </p:cNvSpPr>
          <p:nvPr>
            <p:ph type="title"/>
          </p:nvPr>
        </p:nvSpPr>
        <p:spPr/>
        <p:txBody>
          <a:bodyPr>
            <a:normAutofit/>
          </a:bodyPr>
          <a:lstStyle/>
          <a:p>
            <a:r>
              <a:rPr lang="en-US" dirty="0"/>
              <a:t>Who is the author?</a:t>
            </a:r>
          </a:p>
        </p:txBody>
      </p:sp>
      <p:sp>
        <p:nvSpPr>
          <p:cNvPr id="3" name="Content Placeholder 2">
            <a:extLst>
              <a:ext uri="{FF2B5EF4-FFF2-40B4-BE49-F238E27FC236}">
                <a16:creationId xmlns:a16="http://schemas.microsoft.com/office/drawing/2014/main" id="{6C308A9E-53FF-4691-BE3B-7B72BC054C4A}"/>
              </a:ext>
            </a:extLst>
          </p:cNvPr>
          <p:cNvSpPr>
            <a:spLocks noGrp="1"/>
          </p:cNvSpPr>
          <p:nvPr>
            <p:ph idx="1"/>
          </p:nvPr>
        </p:nvSpPr>
        <p:spPr/>
        <p:txBody>
          <a:bodyPr/>
          <a:lstStyle/>
          <a:p>
            <a:r>
              <a:rPr lang="en-US" dirty="0"/>
              <a:t>It just doesn’t seem like Paul</a:t>
            </a:r>
          </a:p>
          <a:p>
            <a:r>
              <a:rPr lang="en-US" dirty="0"/>
              <a:t>Until Chapter 13</a:t>
            </a:r>
          </a:p>
        </p:txBody>
      </p:sp>
    </p:spTree>
    <p:extLst>
      <p:ext uri="{BB962C8B-B14F-4D97-AF65-F5344CB8AC3E}">
        <p14:creationId xmlns:p14="http://schemas.microsoft.com/office/powerpoint/2010/main" val="320678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1562-CBC6-4189-AC5F-7A1D0C38FCF0}"/>
              </a:ext>
            </a:extLst>
          </p:cNvPr>
          <p:cNvSpPr>
            <a:spLocks noGrp="1"/>
          </p:cNvSpPr>
          <p:nvPr>
            <p:ph type="title"/>
          </p:nvPr>
        </p:nvSpPr>
        <p:spPr/>
        <p:txBody>
          <a:bodyPr/>
          <a:lstStyle/>
          <a:p>
            <a:r>
              <a:rPr lang="en-US" b="1" dirty="0"/>
              <a:t>Hebrews 13:1–7 (NASB95)</a:t>
            </a:r>
            <a:endParaRPr lang="en-US" dirty="0"/>
          </a:p>
        </p:txBody>
      </p:sp>
      <p:sp>
        <p:nvSpPr>
          <p:cNvPr id="3" name="Content Placeholder 2">
            <a:extLst>
              <a:ext uri="{FF2B5EF4-FFF2-40B4-BE49-F238E27FC236}">
                <a16:creationId xmlns:a16="http://schemas.microsoft.com/office/drawing/2014/main" id="{5EFE09D9-6FF5-4FA3-B6E4-086D8F49BBCF}"/>
              </a:ext>
            </a:extLst>
          </p:cNvPr>
          <p:cNvSpPr>
            <a:spLocks noGrp="1"/>
          </p:cNvSpPr>
          <p:nvPr>
            <p:ph idx="1"/>
          </p:nvPr>
        </p:nvSpPr>
        <p:spPr/>
        <p:txBody>
          <a:bodyPr>
            <a:normAutofit fontScale="92500" lnSpcReduction="10000"/>
          </a:bodyPr>
          <a:lstStyle/>
          <a:p>
            <a:pPr marL="0" indent="0">
              <a:buNone/>
            </a:pPr>
            <a:r>
              <a:rPr lang="en-US" b="1" dirty="0"/>
              <a:t>1</a:t>
            </a:r>
            <a:r>
              <a:rPr lang="en-US" dirty="0"/>
              <a:t> Let love of the brethren continue. </a:t>
            </a:r>
            <a:r>
              <a:rPr lang="en-US" b="1" dirty="0"/>
              <a:t>2</a:t>
            </a:r>
            <a:r>
              <a:rPr lang="en-US" dirty="0"/>
              <a:t> Do not neglect to show hospitality to strangers, for by this some have entertained angels without knowing it. </a:t>
            </a:r>
            <a:r>
              <a:rPr lang="en-US" b="1" dirty="0"/>
              <a:t>3</a:t>
            </a:r>
            <a:r>
              <a:rPr lang="en-US" dirty="0"/>
              <a:t> Remember the prisoners, as though in prison with them, and those who are ill-treated, since you yourselves also are in the body. </a:t>
            </a:r>
          </a:p>
          <a:p>
            <a:pPr marL="0" indent="0">
              <a:buNone/>
            </a:pPr>
            <a:endParaRPr lang="en-US" dirty="0"/>
          </a:p>
        </p:txBody>
      </p:sp>
    </p:spTree>
    <p:extLst>
      <p:ext uri="{BB962C8B-B14F-4D97-AF65-F5344CB8AC3E}">
        <p14:creationId xmlns:p14="http://schemas.microsoft.com/office/powerpoint/2010/main" val="167818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1562-CBC6-4189-AC5F-7A1D0C38FCF0}"/>
              </a:ext>
            </a:extLst>
          </p:cNvPr>
          <p:cNvSpPr>
            <a:spLocks noGrp="1"/>
          </p:cNvSpPr>
          <p:nvPr>
            <p:ph type="title"/>
          </p:nvPr>
        </p:nvSpPr>
        <p:spPr/>
        <p:txBody>
          <a:bodyPr/>
          <a:lstStyle/>
          <a:p>
            <a:r>
              <a:rPr lang="en-US" b="1" dirty="0"/>
              <a:t>Hebrews 13:1–7 (NASB95)</a:t>
            </a:r>
            <a:endParaRPr lang="en-US" dirty="0"/>
          </a:p>
        </p:txBody>
      </p:sp>
      <p:sp>
        <p:nvSpPr>
          <p:cNvPr id="3" name="Content Placeholder 2">
            <a:extLst>
              <a:ext uri="{FF2B5EF4-FFF2-40B4-BE49-F238E27FC236}">
                <a16:creationId xmlns:a16="http://schemas.microsoft.com/office/drawing/2014/main" id="{5EFE09D9-6FF5-4FA3-B6E4-086D8F49BBCF}"/>
              </a:ext>
            </a:extLst>
          </p:cNvPr>
          <p:cNvSpPr>
            <a:spLocks noGrp="1"/>
          </p:cNvSpPr>
          <p:nvPr>
            <p:ph idx="1"/>
          </p:nvPr>
        </p:nvSpPr>
        <p:spPr/>
        <p:txBody>
          <a:bodyPr>
            <a:normAutofit fontScale="92500" lnSpcReduction="20000"/>
          </a:bodyPr>
          <a:lstStyle/>
          <a:p>
            <a:pPr marL="0" indent="0">
              <a:buNone/>
            </a:pPr>
            <a:r>
              <a:rPr lang="en-US" b="1" dirty="0"/>
              <a:t>4</a:t>
            </a:r>
            <a:r>
              <a:rPr lang="en-US" dirty="0"/>
              <a:t> Marriage is to be held in honor among all, and the marriage bed is to be undefiled; for fornicators and adulterers God will judge. </a:t>
            </a:r>
            <a:r>
              <a:rPr lang="en-US" b="1" dirty="0"/>
              <a:t>5</a:t>
            </a:r>
            <a:r>
              <a:rPr lang="en-US" dirty="0"/>
              <a:t> Make sure that your character is free from the love of money, being content with what you have; for He Himself has said, “I </a:t>
            </a:r>
            <a:r>
              <a:rPr lang="en-US" cap="small" dirty="0"/>
              <a:t>will never desert you</a:t>
            </a:r>
            <a:r>
              <a:rPr lang="en-US" dirty="0"/>
              <a:t>, </a:t>
            </a:r>
            <a:r>
              <a:rPr lang="en-US" cap="small" dirty="0"/>
              <a:t>nor will</a:t>
            </a:r>
            <a:r>
              <a:rPr lang="en-US" dirty="0"/>
              <a:t> I </a:t>
            </a:r>
            <a:r>
              <a:rPr lang="en-US" cap="small" dirty="0"/>
              <a:t>ever forsake you</a:t>
            </a:r>
            <a:endParaRPr lang="en-US" dirty="0"/>
          </a:p>
        </p:txBody>
      </p:sp>
    </p:spTree>
    <p:extLst>
      <p:ext uri="{BB962C8B-B14F-4D97-AF65-F5344CB8AC3E}">
        <p14:creationId xmlns:p14="http://schemas.microsoft.com/office/powerpoint/2010/main" val="1253198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29A4A119B12A44A80976993C0136F1" ma:contentTypeVersion="13" ma:contentTypeDescription="Create a new document." ma:contentTypeScope="" ma:versionID="30156bad3ad7896a74d19781864f394a">
  <xsd:schema xmlns:xsd="http://www.w3.org/2001/XMLSchema" xmlns:xs="http://www.w3.org/2001/XMLSchema" xmlns:p="http://schemas.microsoft.com/office/2006/metadata/properties" xmlns:ns3="7edabb9a-7cf6-4384-a1ba-d0d57bc00137" xmlns:ns4="07d57847-59b3-4a81-ad0e-d8892bda9ffd" targetNamespace="http://schemas.microsoft.com/office/2006/metadata/properties" ma:root="true" ma:fieldsID="d7836a3b3aba801fb56b0918abaa98d9" ns3:_="" ns4:_="">
    <xsd:import namespace="7edabb9a-7cf6-4384-a1ba-d0d57bc00137"/>
    <xsd:import namespace="07d57847-59b3-4a81-ad0e-d8892bda9f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abb9a-7cf6-4384-a1ba-d0d57bc00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d57847-59b3-4a81-ad0e-d8892bda9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CA6113-AF9A-4C8D-AC33-CC62ADB68899}">
  <ds:schemaRefs>
    <ds:schemaRef ds:uri="http://purl.org/dc/dcmitype/"/>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07d57847-59b3-4a81-ad0e-d8892bda9ffd"/>
    <ds:schemaRef ds:uri="http://schemas.microsoft.com/office/2006/documentManagement/types"/>
    <ds:schemaRef ds:uri="7edabb9a-7cf6-4384-a1ba-d0d57bc00137"/>
    <ds:schemaRef ds:uri="http://schemas.microsoft.com/office/2006/metadata/properties"/>
  </ds:schemaRefs>
</ds:datastoreItem>
</file>

<file path=customXml/itemProps2.xml><?xml version="1.0" encoding="utf-8"?>
<ds:datastoreItem xmlns:ds="http://schemas.openxmlformats.org/officeDocument/2006/customXml" ds:itemID="{D6251A02-797E-4990-A2DF-BCEC22765332}">
  <ds:schemaRefs>
    <ds:schemaRef ds:uri="http://schemas.microsoft.com/sharepoint/v3/contenttype/forms"/>
  </ds:schemaRefs>
</ds:datastoreItem>
</file>

<file path=customXml/itemProps3.xml><?xml version="1.0" encoding="utf-8"?>
<ds:datastoreItem xmlns:ds="http://schemas.openxmlformats.org/officeDocument/2006/customXml" ds:itemID="{F1D8A550-D574-467B-B44F-00F8DF0A5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dabb9a-7cf6-4384-a1ba-d0d57bc00137"/>
    <ds:schemaRef ds:uri="07d57847-59b3-4a81-ad0e-d8892bda9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dwell</Template>
  <TotalTime>2409</TotalTime>
  <Words>1803</Words>
  <Application>Microsoft Office PowerPoint</Application>
  <PresentationFormat>Widescreen</PresentationFormat>
  <Paragraphs>154</Paragraphs>
  <Slides>39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Lao UI</vt:lpstr>
      <vt:lpstr>Tw Cen MT</vt:lpstr>
      <vt:lpstr>Dwell-Theme</vt:lpstr>
      <vt:lpstr>Dwell-Light-Theme</vt:lpstr>
      <vt:lpstr>Hebrews 13</vt:lpstr>
      <vt:lpstr>Context </vt:lpstr>
      <vt:lpstr>Who is the author?</vt:lpstr>
      <vt:lpstr>Who is the author?</vt:lpstr>
      <vt:lpstr>Who is the author?</vt:lpstr>
      <vt:lpstr>Who is the author?</vt:lpstr>
      <vt:lpstr>Who is the author?</vt:lpstr>
      <vt:lpstr>Hebrews 13:1–7 (NASB95)</vt:lpstr>
      <vt:lpstr>Hebrews 13:1–7 (NASB95)</vt:lpstr>
      <vt:lpstr>Hebrews 13:1–7 (NASB95)</vt:lpstr>
      <vt:lpstr>Hebrews 13:22–25 (NASB95) </vt:lpstr>
      <vt:lpstr>Hebrews 13:22–25 (NASB95) </vt:lpstr>
      <vt:lpstr>Hebrews 13:22–25 (NASB95) </vt:lpstr>
      <vt:lpstr>Who is the author?</vt:lpstr>
      <vt:lpstr>Who is the author?</vt:lpstr>
      <vt:lpstr>Who is the author?</vt:lpstr>
      <vt:lpstr>Who is the author</vt:lpstr>
      <vt:lpstr>It would be odd if Paul didn’t write Hebrews</vt:lpstr>
      <vt:lpstr>How is the author going to wrap this up?</vt:lpstr>
      <vt:lpstr>Love is everything!</vt:lpstr>
      <vt:lpstr>When you suffer</vt:lpstr>
      <vt:lpstr>3 Aspects of Biblical Love</vt:lpstr>
      <vt:lpstr>1) Love those outside the community</vt:lpstr>
      <vt:lpstr>1) Love those outside the community</vt:lpstr>
      <vt:lpstr>1) Love those outside the community</vt:lpstr>
      <vt:lpstr>Hebrews 13:3 (NASB95) </vt:lpstr>
      <vt:lpstr>Hebrews 13:3 (NASB95) </vt:lpstr>
      <vt:lpstr>Hebrews 13:3 (NASB95) </vt:lpstr>
      <vt:lpstr>Hebrews 13:3 (NASB95) </vt:lpstr>
      <vt:lpstr>2) Love for those in the church</vt:lpstr>
      <vt:lpstr>Hebrews 13:4 (NASB95)</vt:lpstr>
      <vt:lpstr>3) Love your spouse</vt:lpstr>
      <vt:lpstr>3) Love your spouse</vt:lpstr>
      <vt:lpstr>3) Love your spouse</vt:lpstr>
      <vt:lpstr>Keep the marriage bed pure</vt:lpstr>
      <vt:lpstr>3) Love your spouse</vt:lpstr>
      <vt:lpstr>3 Aspects of Love</vt:lpstr>
      <vt:lpstr>If we lose our love</vt:lpstr>
      <vt:lpstr>1 Peter 1:22–23 (NASB95)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Meaning of Faith</dc:title>
  <dc:creator>Ryan Lowery</dc:creator>
  <cp:lastModifiedBy>Haley</cp:lastModifiedBy>
  <cp:revision>6</cp:revision>
  <dcterms:created xsi:type="dcterms:W3CDTF">2019-07-20T15:39:13Z</dcterms:created>
  <dcterms:modified xsi:type="dcterms:W3CDTF">2025-04-07T06:30:09Z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0x010100FF29A4A119B12A44A80976993C0136F1</vt:lpwstr>
  </property>
</Properties>
</file>