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57" r:id="rId2"/>
    <p:sldId id="573" r:id="rId3"/>
    <p:sldId id="658" r:id="rId4"/>
    <p:sldId id="660" r:id="rId5"/>
    <p:sldId id="642" r:id="rId6"/>
    <p:sldId id="662" r:id="rId7"/>
    <p:sldId id="663" r:id="rId8"/>
    <p:sldId id="644" r:id="rId9"/>
    <p:sldId id="647" r:id="rId10"/>
    <p:sldId id="648" r:id="rId11"/>
    <p:sldId id="650" r:id="rId12"/>
    <p:sldId id="651" r:id="rId13"/>
    <p:sldId id="652" r:id="rId14"/>
    <p:sldId id="653" r:id="rId15"/>
    <p:sldId id="649" r:id="rId16"/>
    <p:sldId id="655" r:id="rId17"/>
    <p:sldId id="656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-5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50CD7-2C4B-4653-922A-998C826CC14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FFEF-0BA1-4DB4-A44E-FA88DC2C2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4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835032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611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154201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670336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790197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779443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964066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36093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29511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270561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060641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11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autonomy, I want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pursue Your will for my life.”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75000"/>
                  </a:schemeClr>
                </a:solidFill>
              </a:rPr>
              <a:t>4:14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 Yet you do not know what your life will be like tomorrow. You are just a vapor that appears for a little while and then vanishes away. </a:t>
            </a:r>
            <a:r>
              <a:rPr lang="en-US" sz="3200" baseline="30000" dirty="0"/>
              <a:t>15</a:t>
            </a:r>
            <a:r>
              <a:rPr lang="en-US" sz="3200" dirty="0"/>
              <a:t> Instead, you ought to say, “If the Lord wills, we will live and also do this or that.” </a:t>
            </a:r>
          </a:p>
        </p:txBody>
      </p:sp>
    </p:spTree>
    <p:extLst>
      <p:ext uri="{BB962C8B-B14F-4D97-AF65-F5344CB8AC3E}">
        <p14:creationId xmlns:p14="http://schemas.microsoft.com/office/powerpoint/2010/main" val="1889052694"/>
      </p:ext>
    </p:extLst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autonomy, I want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pursue Your will for my life.”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Psalm 90:10</a:t>
            </a:r>
            <a:r>
              <a:rPr lang="en-US" sz="3200" dirty="0"/>
              <a:t> As for the days of our life, they contain seventy years, or if due to strength, eighty years . . . For soon it is gone and we fly away . . . </a:t>
            </a:r>
            <a:r>
              <a:rPr lang="en-US" sz="3200" baseline="30000" dirty="0"/>
              <a:t>12</a:t>
            </a:r>
            <a:r>
              <a:rPr lang="en-US" sz="3200" dirty="0"/>
              <a:t> So teach us to number our days, that we may present to You a heart of wisdom. </a:t>
            </a:r>
          </a:p>
        </p:txBody>
      </p:sp>
    </p:spTree>
    <p:extLst>
      <p:ext uri="{BB962C8B-B14F-4D97-AF65-F5344CB8AC3E}">
        <p14:creationId xmlns:p14="http://schemas.microsoft.com/office/powerpoint/2010/main" val="2047483502"/>
      </p:ext>
    </p:extLst>
  </p:cSld>
  <p:clrMapOvr>
    <a:masterClrMapping/>
  </p:clrMapOvr>
  <p:transition spd="med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autonomy, I want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pursue Your will for my life.”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Ephesians 5:15</a:t>
            </a:r>
            <a:r>
              <a:rPr lang="en-US" sz="3200" dirty="0"/>
              <a:t> Therefore be careful how you walk, not as unwise people but as wise, </a:t>
            </a:r>
            <a:r>
              <a:rPr lang="en-US" sz="3200" baseline="30000" dirty="0"/>
              <a:t>16</a:t>
            </a:r>
            <a:r>
              <a:rPr lang="en-US" sz="3200" dirty="0"/>
              <a:t> making the most of your time, because the days are evil. </a:t>
            </a:r>
            <a:r>
              <a:rPr lang="en-US" sz="3200" baseline="30000" dirty="0"/>
              <a:t>17</a:t>
            </a:r>
            <a:r>
              <a:rPr lang="en-US" sz="3200" dirty="0"/>
              <a:t> So then do not be foolish, but understand what the will of the Lord is. </a:t>
            </a:r>
          </a:p>
        </p:txBody>
      </p:sp>
    </p:spTree>
    <p:extLst>
      <p:ext uri="{BB962C8B-B14F-4D97-AF65-F5344CB8AC3E}">
        <p14:creationId xmlns:p14="http://schemas.microsoft.com/office/powerpoint/2010/main" val="2956160536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autonomy, I want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pursue Your will for my life.”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GOD’S WILL BEGINS WITH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ENTRUSTING YOURSELF TO JESUS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AS YOUR SAVIOR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6:28</a:t>
            </a:r>
            <a:r>
              <a:rPr lang="en-US" sz="3200" dirty="0"/>
              <a:t> Therefore they said to Him, “What shall we do, so that we may work the works of God?” </a:t>
            </a:r>
            <a:r>
              <a:rPr lang="en-US" sz="3200" baseline="30000" dirty="0"/>
              <a:t>29</a:t>
            </a:r>
            <a:r>
              <a:rPr lang="en-US" sz="3200" dirty="0"/>
              <a:t> Jesus answered and said to them, “This is the work of God, that you believe in Him whom He has sent.” </a:t>
            </a:r>
          </a:p>
        </p:txBody>
      </p:sp>
    </p:spTree>
    <p:extLst>
      <p:ext uri="{BB962C8B-B14F-4D97-AF65-F5344CB8AC3E}">
        <p14:creationId xmlns:p14="http://schemas.microsoft.com/office/powerpoint/2010/main" val="271365732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autonomy, I want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pursue Your will for my life.”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GOD’S WILL IS NOT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REPRESSIVE OR CONFINING –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IT IS LIBERATING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Jon 8:31</a:t>
            </a:r>
            <a:r>
              <a:rPr lang="en-US" sz="3200" dirty="0"/>
              <a:t> So Jesus was saying to those Jews who had believed Him, “If you continue in My word, then you are truly disciples of Mine; </a:t>
            </a:r>
            <a:r>
              <a:rPr lang="en-US" sz="3200" baseline="30000" dirty="0"/>
              <a:t>32</a:t>
            </a:r>
            <a:r>
              <a:rPr lang="en-US" sz="3200" dirty="0"/>
              <a:t> and you will know the truth, and the truth will make you free.” </a:t>
            </a:r>
          </a:p>
        </p:txBody>
      </p:sp>
    </p:spTree>
    <p:extLst>
      <p:ext uri="{BB962C8B-B14F-4D97-AF65-F5344CB8AC3E}">
        <p14:creationId xmlns:p14="http://schemas.microsoft.com/office/powerpoint/2010/main" val="185316362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compartmentalizing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my spiritual life,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 want to follow Your will comprehensively”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4DDBD74A-BD17-4C7E-AFA2-F46F41CA3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Colossians 1:9</a:t>
            </a:r>
            <a:r>
              <a:rPr lang="en-US" sz="3200" dirty="0"/>
              <a:t> . . . We have not ceased to pray for you and to ask that you may be filled with the knowledge of His will . . . </a:t>
            </a:r>
            <a:r>
              <a:rPr lang="en-US" sz="3200" baseline="30000" dirty="0"/>
              <a:t>10</a:t>
            </a:r>
            <a:r>
              <a:rPr lang="en-US" sz="3200" dirty="0"/>
              <a:t> so that you will walk in a manner worthy of the Lord, </a:t>
            </a:r>
            <a:r>
              <a:rPr lang="en-US" sz="3200" u="sng" dirty="0"/>
              <a:t>to please Him in all respects</a:t>
            </a:r>
            <a:r>
              <a:rPr lang="en-US" sz="3200" dirty="0"/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423962233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compartmentalizing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my spiritual life,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 want to follow Your will comprehensively”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4DDBD74A-BD17-4C7E-AFA2-F46F41CA3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8876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Cor. 10:31</a:t>
            </a:r>
            <a:r>
              <a:rPr lang="en-US" sz="3200" dirty="0"/>
              <a:t> Whether, then, you eat or drink or whatever you do, do all to the glory of God. 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/>
              <a:t>Colossians</a:t>
            </a:r>
            <a:r>
              <a:rPr lang="en-US" sz="3200" dirty="0"/>
              <a:t> </a:t>
            </a:r>
            <a:r>
              <a:rPr lang="en-US" sz="3200" baseline="30000" dirty="0"/>
              <a:t>3:17</a:t>
            </a:r>
            <a:r>
              <a:rPr lang="en-US" sz="3200" dirty="0"/>
              <a:t> And whatever you do or say, do it as a representative of the Lord Jesus . . . </a:t>
            </a:r>
          </a:p>
        </p:txBody>
      </p:sp>
    </p:spTree>
    <p:extLst>
      <p:ext uri="{BB962C8B-B14F-4D97-AF65-F5344CB8AC3E}">
        <p14:creationId xmlns:p14="http://schemas.microsoft.com/office/powerpoint/2010/main" val="3883107933"/>
      </p:ext>
    </p:extLst>
  </p:cSld>
  <p:clrMapOvr>
    <a:masterClrMapping/>
  </p:clrMapOvr>
  <p:transition spd="med"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self-sufficiency,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 acknowledge my radical weakness”</a:t>
            </a: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autonomy, I want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pursue Your will for my life.”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compartmentalizing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my spiritual life,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 want to follow Your will comprehensively”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0355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The Birth of Christ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965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4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James’ audience considered themselves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spiritual – but they were self-deceived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so he writes a blunt letter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expose their self-deception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call them back to true spirituality</a:t>
            </a:r>
          </a:p>
        </p:txBody>
      </p:sp>
    </p:spTree>
    <p:extLst>
      <p:ext uri="{BB962C8B-B14F-4D97-AF65-F5344CB8AC3E}">
        <p14:creationId xmlns:p14="http://schemas.microsoft.com/office/powerpoint/2010/main" val="3551546561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756827"/>
            <a:ext cx="11785600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4:13</a:t>
            </a:r>
            <a:r>
              <a:rPr lang="en-US" sz="3200" dirty="0"/>
              <a:t> Come now, you who say, “Today or tomorrow we will go to such and such a city, and spend a year there and engage in business and make a profit.” </a:t>
            </a:r>
            <a:r>
              <a:rPr lang="en-US" sz="3200" baseline="30000" dirty="0"/>
              <a:t>14</a:t>
            </a:r>
            <a:r>
              <a:rPr lang="en-US" sz="3200" dirty="0"/>
              <a:t> Yet you do not know what your life will be like tomorrow. You are just a vapor that appears for a little while and then vanishes away. </a:t>
            </a:r>
            <a:r>
              <a:rPr lang="en-US" sz="3200" baseline="30000" dirty="0"/>
              <a:t>15</a:t>
            </a:r>
            <a:r>
              <a:rPr lang="en-US" sz="3200" dirty="0"/>
              <a:t> Instead, you ought to say, “If the Lord wills, we will live and also do this or that.” </a:t>
            </a:r>
            <a:br>
              <a:rPr lang="en-US" sz="3200" dirty="0"/>
            </a:br>
            <a:r>
              <a:rPr lang="en-US" sz="3200" baseline="30000" dirty="0"/>
              <a:t>16</a:t>
            </a:r>
            <a:r>
              <a:rPr lang="en-US" sz="3200" dirty="0"/>
              <a:t> But as it is, you boast in your arrogance; all such boasting is evil. </a:t>
            </a:r>
            <a:r>
              <a:rPr lang="en-US" sz="3200" baseline="30000" dirty="0"/>
              <a:t>17</a:t>
            </a:r>
            <a:r>
              <a:rPr lang="en-US" sz="3200" dirty="0"/>
              <a:t> Therefore, to one who knows the right thing to do and does not do it, to him it is sin. </a:t>
            </a:r>
          </a:p>
        </p:txBody>
      </p:sp>
    </p:spTree>
    <p:extLst>
      <p:ext uri="{BB962C8B-B14F-4D97-AF65-F5344CB8AC3E}">
        <p14:creationId xmlns:p14="http://schemas.microsoft.com/office/powerpoint/2010/main" val="4122672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WORLDLY MIND-SET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Autonomous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FREEDOM = ABSENCE OF RESTRAINT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ON MY PERSONAL CHOICES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SUSPICION THAT GOD’S WILL IS REPRESSIVE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4:13</a:t>
            </a:r>
            <a:r>
              <a:rPr lang="en-US" sz="3200" dirty="0"/>
              <a:t> Come now, you who say, “Today or tomorrow we will go to such and such a city, and spend a year there and engage in business and make a profit.” . . . </a:t>
            </a:r>
            <a:r>
              <a:rPr lang="en-US" sz="3200" baseline="30000" dirty="0"/>
              <a:t>16</a:t>
            </a:r>
            <a:r>
              <a:rPr lang="en-US" sz="3200" dirty="0"/>
              <a:t> But as it is, you boast in your arrogance; all such boasting is evil.</a:t>
            </a:r>
          </a:p>
        </p:txBody>
      </p:sp>
    </p:spTree>
    <p:extLst>
      <p:ext uri="{BB962C8B-B14F-4D97-AF65-F5344CB8AC3E}">
        <p14:creationId xmlns:p14="http://schemas.microsoft.com/office/powerpoint/2010/main" val="1004670967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WORLDLY MIND-SET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Autonomous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Self-sufficient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4:13</a:t>
            </a:r>
            <a:r>
              <a:rPr lang="en-US" sz="3200" dirty="0"/>
              <a:t> Come now, you who say, “Today or tomorrow we will go to such and such a city, and spend a year there and engage in business and make a profit.” . . . </a:t>
            </a:r>
            <a:r>
              <a:rPr lang="en-US" sz="3200" baseline="30000" dirty="0"/>
              <a:t>16</a:t>
            </a:r>
            <a:r>
              <a:rPr lang="en-US" sz="3200" dirty="0"/>
              <a:t> But as it is, you boast in your arrogance; all such boasting is evil.</a:t>
            </a:r>
          </a:p>
        </p:txBody>
      </p:sp>
    </p:spTree>
    <p:extLst>
      <p:ext uri="{BB962C8B-B14F-4D97-AF65-F5344CB8AC3E}">
        <p14:creationId xmlns:p14="http://schemas.microsoft.com/office/powerpoint/2010/main" val="2610424465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WORLDLY MIND-SET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Autonomous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Self-sufficient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PRAYERLESS &amp;/OR “GENIE” PRAYERS (4:2,3)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“MORALISTIC THERAPEUTIC </a:t>
            </a:r>
            <a:r>
              <a:rPr lang="en-US" sz="4400" b="0" i="1" u="sng" dirty="0">
                <a:effectLst/>
                <a:cs typeface="Times New Roman" pitchFamily="18" charset="0"/>
              </a:rPr>
              <a:t>DEISM</a:t>
            </a:r>
            <a:r>
              <a:rPr lang="en-US" sz="4400" b="0" i="1" dirty="0">
                <a:effectLst/>
                <a:cs typeface="Times New Roman" pitchFamily="18" charset="0"/>
              </a:rPr>
              <a:t>”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4:13</a:t>
            </a:r>
            <a:r>
              <a:rPr lang="en-US" sz="3200" dirty="0"/>
              <a:t> Come now, you who say, “Today or tomorrow we will go to such and such a city, and spend a year there and engage in business and make a profit.” . . . </a:t>
            </a:r>
            <a:r>
              <a:rPr lang="en-US" sz="3200" baseline="30000" dirty="0"/>
              <a:t>16</a:t>
            </a:r>
            <a:r>
              <a:rPr lang="en-US" sz="3200" dirty="0"/>
              <a:t> But as it is, you boast in your arrogance; all such boasting is evil.</a:t>
            </a:r>
          </a:p>
        </p:txBody>
      </p:sp>
    </p:spTree>
    <p:extLst>
      <p:ext uri="{BB962C8B-B14F-4D97-AF65-F5344CB8AC3E}">
        <p14:creationId xmlns:p14="http://schemas.microsoft.com/office/powerpoint/2010/main" val="2526392759"/>
      </p:ext>
    </p:extLst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WORLDLY MIND-SET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Autonomous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Self-sufficient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Compartmentalized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“KEEP GOD IN HIS RELIGIOUS BOX”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4:13</a:t>
            </a:r>
            <a:r>
              <a:rPr lang="en-US" sz="3200" dirty="0"/>
              <a:t> Come now, you who say, “Today or tomorrow we will go to such and such a city, and spend a year there and engage in business and make a profit.” . . . </a:t>
            </a:r>
            <a:r>
              <a:rPr lang="en-US" sz="3200" baseline="30000" dirty="0"/>
              <a:t>16</a:t>
            </a:r>
            <a:r>
              <a:rPr lang="en-US" sz="3200" dirty="0"/>
              <a:t> But as it is, you boast in your arrogance; all such boasting is evil.</a:t>
            </a:r>
          </a:p>
        </p:txBody>
      </p:sp>
    </p:spTree>
    <p:extLst>
      <p:ext uri="{BB962C8B-B14F-4D97-AF65-F5344CB8AC3E}">
        <p14:creationId xmlns:p14="http://schemas.microsoft.com/office/powerpoint/2010/main" val="3481638360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WORLDLY MIND-SET</a:t>
            </a: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4:13</a:t>
            </a:r>
            <a:r>
              <a:rPr lang="en-US" sz="3200" dirty="0"/>
              <a:t> Come now, you who say, “Today or tomorrow we will go to such and such a city, and spend a year there and engage in business and make a profit.” . . . </a:t>
            </a:r>
            <a:r>
              <a:rPr lang="en-US" sz="3200" baseline="30000" dirty="0"/>
              <a:t>16</a:t>
            </a:r>
            <a:r>
              <a:rPr lang="en-US" sz="3200" dirty="0"/>
              <a:t> But as it is, you boast in your arrogance; all such boasting is evil.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2F01358C-75D1-4D57-BE09-6BA18C6F9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004727"/>
            <a:ext cx="11785600" cy="29649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“When James exposes (this mind-set), he exposes something which is (often) the unrecognized claim of </a:t>
            </a:r>
            <a:r>
              <a:rPr lang="en-US" sz="3200" i="1" dirty="0"/>
              <a:t>our</a:t>
            </a:r>
            <a:r>
              <a:rPr lang="en-US" sz="3200" dirty="0"/>
              <a:t> </a:t>
            </a:r>
            <a:r>
              <a:rPr lang="en-US" sz="3200" i="1" dirty="0"/>
              <a:t>own</a:t>
            </a:r>
            <a:r>
              <a:rPr lang="en-US" sz="3200" dirty="0"/>
              <a:t> hearts. We speak to ourselves as if life were our right, as if our choice were the only deciding factor, as if we had in ourselves all that was needed to make a success of things, as if . . . making money (and) doing well (materially) were life’s sole objective.” (Alec Motyer)</a:t>
            </a:r>
          </a:p>
        </p:txBody>
      </p:sp>
    </p:spTree>
    <p:extLst>
      <p:ext uri="{BB962C8B-B14F-4D97-AF65-F5344CB8AC3E}">
        <p14:creationId xmlns:p14="http://schemas.microsoft.com/office/powerpoint/2010/main" val="2418876948"/>
      </p:ext>
    </p:extLst>
  </p:cSld>
  <p:clrMapOvr>
    <a:masterClrMapping/>
  </p:clrMapOvr>
  <p:transition spd="med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4:13-17</a:t>
            </a:r>
            <a:br>
              <a:rPr lang="en-US" sz="4400" dirty="0"/>
            </a:br>
            <a:r>
              <a:rPr lang="en-US" sz="4400" dirty="0"/>
              <a:t>Basic Mind-set: Worldly or Godly?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GODLY MIND-SET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“Instead of self-sufficiency,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 acknowledge my radical weakness”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4:14</a:t>
            </a:r>
            <a:r>
              <a:rPr lang="en-US" sz="3200" dirty="0"/>
              <a:t> Yet you do not know what your life will be like tomorrow. You are just a vapor that appears for a little while and then vanishes away. </a:t>
            </a:r>
            <a:r>
              <a:rPr lang="en-US" sz="3200" baseline="30000" dirty="0">
                <a:solidFill>
                  <a:schemeClr val="bg1"/>
                </a:solidFill>
              </a:rPr>
              <a:t>15</a:t>
            </a:r>
            <a:r>
              <a:rPr lang="en-US" sz="3200" dirty="0">
                <a:solidFill>
                  <a:schemeClr val="bg1"/>
                </a:solidFill>
              </a:rPr>
              <a:t> Instead, you ought to say, “If the Lord wills, we will live and also do this or that.” </a:t>
            </a:r>
          </a:p>
        </p:txBody>
      </p:sp>
    </p:spTree>
    <p:extLst>
      <p:ext uri="{BB962C8B-B14F-4D97-AF65-F5344CB8AC3E}">
        <p14:creationId xmlns:p14="http://schemas.microsoft.com/office/powerpoint/2010/main" val="784083262"/>
      </p:ext>
    </p:extLst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1027</Words>
  <Application>Microsoft Office PowerPoint</Application>
  <PresentationFormat>Widescreen</PresentationFormat>
  <Paragraphs>113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James 4:13-17 Basic Mind-set: Worldly or Godly?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2023-01-17T15:36:27Z</dcterms:created>
  <dcterms:modified xsi:type="dcterms:W3CDTF">2023-01-17T15:36:32Z</dcterms:modified>
</cp:coreProperties>
</file>