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39"/>
  </p:notesMasterIdLst>
  <p:sldIdLst>
    <p:sldId id="1561" r:id="rId3"/>
    <p:sldId id="1756" r:id="rId4"/>
    <p:sldId id="1768" r:id="rId5"/>
    <p:sldId id="1769" r:id="rId6"/>
    <p:sldId id="1777" r:id="rId7"/>
    <p:sldId id="1783" r:id="rId8"/>
    <p:sldId id="1779" r:id="rId9"/>
    <p:sldId id="1780" r:id="rId10"/>
    <p:sldId id="1778" r:id="rId11"/>
    <p:sldId id="1762" r:id="rId12"/>
    <p:sldId id="1772" r:id="rId13"/>
    <p:sldId id="1538" r:id="rId14"/>
    <p:sldId id="1542" r:id="rId15"/>
    <p:sldId id="1770" r:id="rId16"/>
    <p:sldId id="1499" r:id="rId17"/>
    <p:sldId id="1500" r:id="rId18"/>
    <p:sldId id="1501" r:id="rId19"/>
    <p:sldId id="1785" r:id="rId20"/>
    <p:sldId id="1784" r:id="rId21"/>
    <p:sldId id="1782" r:id="rId22"/>
    <p:sldId id="1771" r:id="rId23"/>
    <p:sldId id="1507" r:id="rId24"/>
    <p:sldId id="1509" r:id="rId25"/>
    <p:sldId id="1511" r:id="rId26"/>
    <p:sldId id="1513" r:id="rId27"/>
    <p:sldId id="1515" r:id="rId28"/>
    <p:sldId id="1773" r:id="rId29"/>
    <p:sldId id="1759" r:id="rId30"/>
    <p:sldId id="1760" r:id="rId31"/>
    <p:sldId id="1761" r:id="rId32"/>
    <p:sldId id="1618" r:id="rId33"/>
    <p:sldId id="1588" r:id="rId34"/>
    <p:sldId id="1592" r:id="rId35"/>
    <p:sldId id="1570" r:id="rId36"/>
    <p:sldId id="1774" r:id="rId37"/>
    <p:sldId id="1781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4542"/>
    <a:srgbClr val="FFFF99"/>
    <a:srgbClr val="602626"/>
    <a:srgbClr val="7E3232"/>
    <a:srgbClr val="F7F4D5"/>
    <a:srgbClr val="F1EBB5"/>
    <a:srgbClr val="E3E39D"/>
    <a:srgbClr val="D8DCA4"/>
    <a:srgbClr val="A8BDC4"/>
    <a:srgbClr val="779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59367-4DB8-45ED-BDBC-7B963B545EC3}" v="1193" dt="2023-03-16T23:41:52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90" autoAdjust="0"/>
    <p:restoredTop sz="86013" autoAdjust="0"/>
  </p:normalViewPr>
  <p:slideViewPr>
    <p:cSldViewPr>
      <p:cViewPr varScale="1">
        <p:scale>
          <a:sx n="68" d="100"/>
          <a:sy n="68" d="100"/>
        </p:scale>
        <p:origin x="76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00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16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017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688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078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9115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2198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5499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3699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41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981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2909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2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10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89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4582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23112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85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321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212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48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7411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0267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99977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95790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055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346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9737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396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84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390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29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015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36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8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3/21/2023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047D0300-6CE6-63A2-ED12-EAAAF51CA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6001" r="5603" b="3800"/>
          <a:stretch/>
        </p:blipFill>
        <p:spPr>
          <a:xfrm>
            <a:off x="3657600" y="3429000"/>
            <a:ext cx="4876800" cy="31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20:14) You shall not commit adultery.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B82A57-938C-2A41-9DE5-7E49A11E4B70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#7. Sex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29FA591-874C-8DA8-8E83-B6A6C2824DBA}"/>
              </a:ext>
            </a:extLst>
          </p:cNvPr>
          <p:cNvSpPr/>
          <p:nvPr/>
        </p:nvSpPr>
        <p:spPr>
          <a:xfrm>
            <a:off x="1600200" y="1371600"/>
            <a:ext cx="10165930" cy="4114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Why </a:t>
            </a: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 the Bible so restrictive?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Everyone places restrictions on sex.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(e.g. adultery, voyeurism, necrophilia, pedophilia, date rape, etc.)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God designed sex.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Genesis 1:26-28; 2:20-25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More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freedom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doesn’t entail more </a:t>
            </a:r>
            <a:r>
              <a:rPr kumimoji="0" lang="en-US" sz="40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flourishing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Genesis 1:26-28; 2:20-25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55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20:14) You shall not commit adultery.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B82A57-938C-2A41-9DE5-7E49A11E4B70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#7. Sex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29FA591-874C-8DA8-8E83-B6A6C2824DBA}"/>
              </a:ext>
            </a:extLst>
          </p:cNvPr>
          <p:cNvSpPr/>
          <p:nvPr/>
        </p:nvSpPr>
        <p:spPr>
          <a:xfrm>
            <a:off x="1600200" y="1371600"/>
            <a:ext cx="10165930" cy="4114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the long view for your sex life?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Watch porn indefinitely?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Watch porn until you get married?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b="1" spc="-15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0794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8474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8499120"/>
      </p:ext>
    </p:extLst>
  </p:cSld>
  <p:clrMapOvr>
    <a:masterClrMapping/>
  </p:clrMapOvr>
  <p:transition spd="slow">
    <p:wipe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20:14) You shall not commit adultery.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B82A57-938C-2A41-9DE5-7E49A11E4B70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#7. Sex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29FA591-874C-8DA8-8E83-B6A6C2824DBA}"/>
              </a:ext>
            </a:extLst>
          </p:cNvPr>
          <p:cNvSpPr/>
          <p:nvPr/>
        </p:nvSpPr>
        <p:spPr>
          <a:xfrm>
            <a:off x="1600200" y="1371600"/>
            <a:ext cx="10165930" cy="4114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the long view for your sex life?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Watch porn indefinitely?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Watch porn until you get married?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Hooking up indefinitely?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Hooking up until you get married?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34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8813526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3565170"/>
      </p:ext>
    </p:extLst>
  </p:cSld>
  <p:clrMapOvr>
    <a:masterClrMapping/>
  </p:clrMapOvr>
  <p:transition spd="slow">
    <p:wipe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9789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E02C16A6-8057-034A-5871-F08E2E9EE4A0}"/>
              </a:ext>
            </a:extLst>
          </p:cNvPr>
          <p:cNvSpPr/>
          <p:nvPr/>
        </p:nvSpPr>
        <p:spPr>
          <a:xfrm>
            <a:off x="5322159" y="425068"/>
            <a:ext cx="6891051" cy="643293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average married couple has sex once per week.</a:t>
            </a:r>
          </a:p>
          <a:p>
            <a:pPr marL="4619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Jean M.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Twenge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Ryne A. Sherman, Brooke E. Wells. Declines in Sexual Frequency among American Adults, 1989-2014.</a:t>
            </a:r>
          </a:p>
          <a:p>
            <a:pPr marL="4619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20-30’s = twice per week on average.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“Desirable” duration lasts from 7-13 minutes.</a:t>
            </a:r>
          </a:p>
          <a:p>
            <a:pPr marL="4619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Eric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Corty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“Canadian and American Sex Therapists' Perceptions of Normal and Abnormal Ejaculatory Latencies: How Long Should Intercourse Last?”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Journal of Sexual Medicine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(Vol. 5, Issue 5, pp.1251-1256, May 1, 2005).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~11.2 hours of sex per year.</a:t>
            </a:r>
          </a:p>
        </p:txBody>
      </p:sp>
    </p:spTree>
    <p:extLst>
      <p:ext uri="{BB962C8B-B14F-4D97-AF65-F5344CB8AC3E}">
        <p14:creationId xmlns:p14="http://schemas.microsoft.com/office/powerpoint/2010/main" val="108477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E02C16A6-8057-034A-5871-F08E2E9EE4A0}"/>
              </a:ext>
            </a:extLst>
          </p:cNvPr>
          <p:cNvSpPr/>
          <p:nvPr/>
        </p:nvSpPr>
        <p:spPr>
          <a:xfrm>
            <a:off x="5181600" y="381000"/>
            <a:ext cx="6891051" cy="643293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average married couple has sex once per week.</a:t>
            </a:r>
          </a:p>
          <a:p>
            <a:pPr marL="4619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Jean M.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Twenge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Ryne A. Sherman, Brooke E. Wells. Declines in Sexual Frequency among American Adults, 1989-2014.</a:t>
            </a:r>
          </a:p>
          <a:p>
            <a:pPr marL="4619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20-30’s = twice per week on average.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“Desirable” duration lasts from 7-13 minutes.</a:t>
            </a:r>
          </a:p>
          <a:p>
            <a:pPr marL="461963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Eric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Corty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“Canadian and American Sex Therapists' Perceptions of Normal and Abnormal Ejaculatory Latencies: How Long Should Intercourse Last?”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Journal of Sexual Medicine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(Vol. 5, Issue 5, pp.1251-1256, May 1, 2005).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~11.2 hours of sex per year.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802B9712-4A7E-AA11-2975-559BE5894C19}"/>
              </a:ext>
            </a:extLst>
          </p:cNvPr>
          <p:cNvSpPr/>
          <p:nvPr/>
        </p:nvSpPr>
        <p:spPr>
          <a:xfrm>
            <a:off x="1371600" y="1081435"/>
            <a:ext cx="10548652" cy="432876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are you </a:t>
            </a:r>
            <a:r>
              <a:rPr kumimoji="0" lang="en-US" sz="8800" b="1" i="0" u="none" strike="noStrike" kern="1200" cap="none" spc="-15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gonna</a:t>
            </a:r>
            <a:r>
              <a:rPr kumimoji="0" lang="en-US" sz="8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the other 8,748.8 hours per year???!!!</a:t>
            </a:r>
          </a:p>
        </p:txBody>
      </p:sp>
    </p:spTree>
    <p:extLst>
      <p:ext uri="{BB962C8B-B14F-4D97-AF65-F5344CB8AC3E}">
        <p14:creationId xmlns:p14="http://schemas.microsoft.com/office/powerpoint/2010/main" val="401057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20:12) </a:t>
            </a:r>
            <a:r>
              <a:rPr lang="en-US" sz="4000" b="1" u="sng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Honor your father and your mother</a:t>
            </a:r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so that you may live long in the land the </a:t>
            </a:r>
            <a:r>
              <a:rPr lang="en-US" sz="4000" b="1" spc="-150" dirty="0" smtClean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LORD</a:t>
            </a:r>
          </a:p>
          <a:p>
            <a:r>
              <a:rPr lang="en-US" sz="4000" b="1" spc="-150" dirty="0" smtClean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your God is giving you.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B3F0D2-AC27-55F2-ADE1-2F0B296E66B8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#5. Honor your parents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25D2A494-9806-AC0A-5B31-8A459EBC6294}"/>
              </a:ext>
            </a:extLst>
          </p:cNvPr>
          <p:cNvSpPr/>
          <p:nvPr/>
        </p:nvSpPr>
        <p:spPr>
          <a:xfrm>
            <a:off x="5257800" y="1422231"/>
            <a:ext cx="6781800" cy="5016221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Contemporary View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Parents are inept.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(e.g. dopey or disengaged sitcom dads)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condescending, controlling moms)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Children know best.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 best, the parents are peers.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Extreme cases? Kids deserve to be worshipped.</a:t>
            </a:r>
          </a:p>
          <a:p>
            <a:pPr marL="457200"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Disney channel and childhood celebrities</a:t>
            </a:r>
          </a:p>
        </p:txBody>
      </p:sp>
    </p:spTree>
    <p:extLst>
      <p:ext uri="{BB962C8B-B14F-4D97-AF65-F5344CB8AC3E}">
        <p14:creationId xmlns:p14="http://schemas.microsoft.com/office/powerpoint/2010/main" val="12536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>
            <a:extLst>
              <a:ext uri="{FF2B5EF4-FFF2-40B4-BE49-F238E27FC236}">
                <a16:creationId xmlns:a16="http://schemas.microsoft.com/office/drawing/2014/main" xmlns="" id="{E02C16A6-8057-034A-5871-F08E2E9EE4A0}"/>
              </a:ext>
            </a:extLst>
          </p:cNvPr>
          <p:cNvSpPr/>
          <p:nvPr/>
        </p:nvSpPr>
        <p:spPr>
          <a:xfrm>
            <a:off x="5306448" y="304800"/>
            <a:ext cx="6891051" cy="643293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Durex Sex Study</a:t>
            </a:r>
          </a:p>
          <a:p>
            <a:pPr marL="228600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(96%)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Emotional connection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brings the </a:t>
            </a:r>
            <a:r>
              <a:rPr lang="en-US" sz="40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sex</a:t>
            </a: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28600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(92%) Vulnerability was a sexual turn on.</a:t>
            </a:r>
          </a:p>
          <a:p>
            <a:pPr marL="228600" lvl="0">
              <a:defRPr/>
            </a:pPr>
            <a:r>
              <a:rPr lang="en-US" sz="40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(94%) Sex is better when your partner wants only you.</a:t>
            </a:r>
          </a:p>
          <a:p>
            <a:pPr marL="685800" lvl="0">
              <a:defRPr/>
            </a:pP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Best Sex Comes with Strings Attached, New Durex Survey Reveals. https://www.prnewswire.com/news-releases/best-sex-comes-with-strings-attached-new-durex-survey-reveals-201237671.html</a:t>
            </a:r>
          </a:p>
          <a:p>
            <a:pPr marL="685800" lvl="0">
              <a:defRPr/>
            </a:pP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685800" lvl="0">
              <a:defRPr/>
            </a:pPr>
            <a:endParaRPr lang="en-U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715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20:14) You shall not commit adultery.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B82A57-938C-2A41-9DE5-7E49A11E4B70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#7. Sex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929FA591-874C-8DA8-8E83-B6A6C2824DBA}"/>
              </a:ext>
            </a:extLst>
          </p:cNvPr>
          <p:cNvSpPr/>
          <p:nvPr/>
        </p:nvSpPr>
        <p:spPr>
          <a:xfrm>
            <a:off x="1600200" y="1371600"/>
            <a:ext cx="10165930" cy="4114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What’s the long view for your sex life?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(1) Watch porn indefinitely?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(2) Watch porn until you get married?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(3) Hooking up indefinitely?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(4) Hooking up until you get married?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(5) Cohabitation until you get married?</a:t>
            </a:r>
          </a:p>
        </p:txBody>
      </p:sp>
    </p:spTree>
    <p:extLst>
      <p:ext uri="{BB962C8B-B14F-4D97-AF65-F5344CB8AC3E}">
        <p14:creationId xmlns:p14="http://schemas.microsoft.com/office/powerpoint/2010/main" val="9126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131484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462861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93266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61532" y="1044766"/>
            <a:ext cx="5410200" cy="6096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314236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868288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20:14) You shall not commit adultery.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B82A57-938C-2A41-9DE5-7E49A11E4B70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#7. Sex</a:t>
            </a:r>
          </a:p>
        </p:txBody>
      </p:sp>
    </p:spTree>
    <p:extLst>
      <p:ext uri="{BB962C8B-B14F-4D97-AF65-F5344CB8AC3E}">
        <p14:creationId xmlns:p14="http://schemas.microsoft.com/office/powerpoint/2010/main" val="425987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20:15) You shall not steal.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F46387D3-B628-8CDD-6819-7B653A9B98D0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#8. Stealing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1766F32A-D41F-A153-C6DF-3736E9ADDCC7}"/>
              </a:ext>
            </a:extLst>
          </p:cNvPr>
          <p:cNvSpPr/>
          <p:nvPr/>
        </p:nvSpPr>
        <p:spPr>
          <a:xfrm>
            <a:off x="2286000" y="852845"/>
            <a:ext cx="9417469" cy="524315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Stealing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Prohibited based on God’s nature.</a:t>
            </a:r>
          </a:p>
          <a:p>
            <a:pPr marL="457200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Romans 8:32</a:t>
            </a:r>
          </a:p>
          <a:p>
            <a:pPr marL="457200" lvl="0"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doesn’t take anything that’s worth anything.</a:t>
            </a:r>
            <a:endParaRPr lang="en-US" sz="4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does it mean when I steal?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(e.g. stealing $20 from a wallet)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does it mean when I refuse to work?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Thessalonians 3:10; Galatians 6:5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goal is be a giver—not a taker!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Ephesians 4:28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67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20:16) You shall not give false testimony against your neighbor.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91FDAF5-60D1-AC5B-99DD-2DCE76508B9D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#9. Lying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99B04DA7-BBB1-C6FC-286A-3A4E3BE50DBD}"/>
              </a:ext>
            </a:extLst>
          </p:cNvPr>
          <p:cNvSpPr/>
          <p:nvPr/>
        </p:nvSpPr>
        <p:spPr>
          <a:xfrm>
            <a:off x="3722914" y="1447800"/>
            <a:ext cx="7783286" cy="3886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Lying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Prohibited based on God’s nature.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Hebrews 6:18; Titus 1:2; Proverbs 6:16-19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Different forms of lying.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(e.g. slander, flattery, exaggeration, selective telling, omission, etc.)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Breaks down trust.</a:t>
            </a:r>
          </a:p>
        </p:txBody>
      </p:sp>
    </p:spTree>
    <p:extLst>
      <p:ext uri="{BB962C8B-B14F-4D97-AF65-F5344CB8AC3E}">
        <p14:creationId xmlns:p14="http://schemas.microsoft.com/office/powerpoint/2010/main" val="28447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21. Jessie (2011-2015)">
            <a:extLst>
              <a:ext uri="{FF2B5EF4-FFF2-40B4-BE49-F238E27FC236}">
                <a16:creationId xmlns:a16="http://schemas.microsoft.com/office/drawing/2014/main" xmlns="" id="{5CEEFD76-A8A4-5940-B02B-0877F32E9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-152400"/>
            <a:ext cx="8222381" cy="5105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5F003633-2F4C-AE6A-87C9-6BFA6A960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72" y="112296"/>
            <a:ext cx="1828800" cy="13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nnah Montana&quot; He Could Be the One: Part 2 (TV Episode 2009) - IMDb">
            <a:extLst>
              <a:ext uri="{FF2B5EF4-FFF2-40B4-BE49-F238E27FC236}">
                <a16:creationId xmlns:a16="http://schemas.microsoft.com/office/drawing/2014/main" xmlns="" id="{63D5EF44-DD8E-0BC1-621E-29AC2E4C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4574" y="3142"/>
            <a:ext cx="4599869" cy="6477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9. The Suite Life of Zack &amp; Cody (2005-2008)">
            <a:extLst>
              <a:ext uri="{FF2B5EF4-FFF2-40B4-BE49-F238E27FC236}">
                <a16:creationId xmlns:a16="http://schemas.microsoft.com/office/drawing/2014/main" xmlns="" id="{DCED3CEB-79AE-A4F8-18C8-196C8A372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581400"/>
            <a:ext cx="5943600" cy="3424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8451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17368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20:17) You shall not covet your neighbor’s house.</a:t>
            </a:r>
          </a:p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You shall not covet your neighbor’s wife, or his male or female servant, his ox or donkey, or anything that belongs to your neighbor.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BFBC6F7-D639-A057-4826-899D5566092F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#10. Greed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xmlns="" id="{6B33DBD5-70CC-B839-0A5E-4EE2B5255511}"/>
              </a:ext>
            </a:extLst>
          </p:cNvPr>
          <p:cNvSpPr/>
          <p:nvPr/>
        </p:nvSpPr>
        <p:spPr>
          <a:xfrm>
            <a:off x="4953000" y="3810000"/>
            <a:ext cx="7010400" cy="3048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r>
              <a:rPr kumimoji="0" lang="en-US" sz="6000" b="1" i="0" u="none" strike="noStrike" kern="1200" cap="none" spc="-15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 rise in our culture with no signs of slowing down!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413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E615B20-4B4A-44DB-8D65-0510DB5AC1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76200"/>
            <a:ext cx="2209800" cy="28173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0508619-A511-458D-8711-D534B5BB7E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0" y="104078"/>
            <a:ext cx="2057400" cy="2847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473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95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7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92144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120" y="1454289"/>
            <a:ext cx="11946480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-15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we learn about the Law?</a:t>
            </a:r>
          </a:p>
          <a:p>
            <a:pPr marL="2286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Bible had it right for thousands of years </a:t>
            </a:r>
            <a:r>
              <a:rPr lang="en-US" sz="5400" b="1" kern="0" spc="-150" dirty="0"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regarding human happiness.</a:t>
            </a:r>
            <a:endParaRPr kumimoji="0" lang="en-US" sz="5400" b="1" i="0" u="none" strike="noStrike" kern="0" cap="none" spc="-15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lvl="0">
              <a:defRPr/>
            </a:pPr>
            <a:r>
              <a:rPr lang="en-US" sz="3200" b="1" kern="0" dirty="0"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Deuteronomy 10:13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1EF4201-432D-04EA-54AF-78C23E442D26}"/>
              </a:ext>
            </a:extLst>
          </p:cNvPr>
          <p:cNvSpPr/>
          <p:nvPr/>
        </p:nvSpPr>
        <p:spPr>
          <a:xfrm>
            <a:off x="1676400" y="4572000"/>
            <a:ext cx="10515600" cy="2362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(Deut. 10:13) You must always obey the LORD’s commands and decrees that I am giving you today </a:t>
            </a:r>
            <a:r>
              <a:rPr kumimoji="0" lang="en-US" sz="4800" b="1" i="1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your own good</a:t>
            </a: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21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120" y="1454289"/>
            <a:ext cx="11946480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What do we learn about the Law?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Bible had it right for thousands of years regarding human happiness.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Deuteronomy 10:13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Each of us have violated these laws.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B845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-15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This is intended to lead us to Christ!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845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Galatians 3:24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61EF4201-432D-04EA-54AF-78C23E442D26}"/>
              </a:ext>
            </a:extLst>
          </p:cNvPr>
          <p:cNvSpPr/>
          <p:nvPr/>
        </p:nvSpPr>
        <p:spPr>
          <a:xfrm>
            <a:off x="4343400" y="-37707"/>
            <a:ext cx="7848600" cy="4648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(Gal. 3:24) The Law has become our tutor to lead us to Christ,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 that we may be justified by faith.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now that faith has come,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 are no longer under a tutor.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26 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you are all sons of God through faith in Christ Jesus.</a:t>
            </a:r>
          </a:p>
        </p:txBody>
      </p:sp>
    </p:spTree>
    <p:extLst>
      <p:ext uri="{BB962C8B-B14F-4D97-AF65-F5344CB8AC3E}">
        <p14:creationId xmlns:p14="http://schemas.microsoft.com/office/powerpoint/2010/main" val="42813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Top 10 Child Stars That Went Crazy - YouTube">
            <a:extLst>
              <a:ext uri="{FF2B5EF4-FFF2-40B4-BE49-F238E27FC236}">
                <a16:creationId xmlns:a16="http://schemas.microsoft.com/office/drawing/2014/main" xmlns="" id="{72011E6A-BDF1-B137-8F81-F9F314E3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3195417"/>
            <a:ext cx="5943600" cy="3343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Top 10 Child Stars Who Went Broke | WatchMojo.com">
            <a:extLst>
              <a:ext uri="{FF2B5EF4-FFF2-40B4-BE49-F238E27FC236}">
                <a16:creationId xmlns:a16="http://schemas.microsoft.com/office/drawing/2014/main" xmlns="" id="{06C945FA-7A97-2ED6-F8B0-C69FBA485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587"/>
            <a:ext cx="6019800" cy="337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Hollywood's Hottest Stars Over the Years: Then and Now – Page 30 – Herald  Weekly">
            <a:extLst>
              <a:ext uri="{FF2B5EF4-FFF2-40B4-BE49-F238E27FC236}">
                <a16:creationId xmlns:a16="http://schemas.microsoft.com/office/drawing/2014/main" xmlns="" id="{4C02E372-AD6C-E86E-CC64-D21A979C5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1" y="182587"/>
            <a:ext cx="4632960" cy="4117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Before And After Drugs">
            <a:extLst>
              <a:ext uri="{FF2B5EF4-FFF2-40B4-BE49-F238E27FC236}">
                <a16:creationId xmlns:a16="http://schemas.microsoft.com/office/drawing/2014/main" xmlns="" id="{11E6C43B-1FAE-85BD-5326-1717A0B7B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11166"/>
            <a:ext cx="5013960" cy="3627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306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(Ex. 20:12) </a:t>
            </a:r>
            <a:r>
              <a:rPr kumimoji="0" lang="en-US" sz="4000" b="1" i="0" u="sng" strike="noStrike" kern="1200" cap="none" spc="-150" normalizeH="0" baseline="0" noProof="0" dirty="0">
                <a:ln>
                  <a:noFill/>
                </a:ln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Honor your father and your mother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so that you may live long in the land the LORD your God is giving you.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7B3F0D2-AC27-55F2-ADE1-2F0B296E66B8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#5. Honor your parents</a:t>
            </a:r>
          </a:p>
        </p:txBody>
      </p:sp>
    </p:spTree>
    <p:extLst>
      <p:ext uri="{BB962C8B-B14F-4D97-AF65-F5344CB8AC3E}">
        <p14:creationId xmlns:p14="http://schemas.microsoft.com/office/powerpoint/2010/main" val="37831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20:13) You shall not murder. 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F07867F1-D121-751B-BFBB-D86B7E4EE78E}"/>
              </a:ext>
            </a:extLst>
          </p:cNvPr>
          <p:cNvSpPr/>
          <p:nvPr/>
        </p:nvSpPr>
        <p:spPr>
          <a:xfrm>
            <a:off x="457200" y="990600"/>
            <a:ext cx="10668000" cy="43227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Murder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“Murder” (</a:t>
            </a:r>
            <a:r>
              <a:rPr kumimoji="0" lang="en-US" sz="4000" b="1" i="1" u="none" strike="noStrike" kern="1200" cap="none" spc="-15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rāṣaḥ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refers to “man slaughter.”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R. Laird Harris, Gleason L. Archer Jr., and Bruce K. Waltke, </a:t>
            </a:r>
            <a:r>
              <a:rPr kumimoji="0" lang="en-US" sz="2400" b="1" i="1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Theological Wordbook of the Old Testament</a:t>
            </a: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(Chicago: Moody Press, 1999), 860.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092C3A-DAC6-246E-B1BE-A5541BFDD867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#6. Murder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81EA29C9-C4F4-21BD-104B-31CDC10BBD3F}"/>
              </a:ext>
            </a:extLst>
          </p:cNvPr>
          <p:cNvSpPr/>
          <p:nvPr/>
        </p:nvSpPr>
        <p:spPr>
          <a:xfrm>
            <a:off x="2743200" y="3385609"/>
            <a:ext cx="9296400" cy="28749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Many espouse moral relativism,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stumble over moral imperatives like murder.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06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094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20:13) You shall not murder. 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F07867F1-D121-751B-BFBB-D86B7E4EE78E}"/>
              </a:ext>
            </a:extLst>
          </p:cNvPr>
          <p:cNvSpPr/>
          <p:nvPr/>
        </p:nvSpPr>
        <p:spPr>
          <a:xfrm>
            <a:off x="457200" y="990600"/>
            <a:ext cx="10668000" cy="43227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Murder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“Murder” (</a:t>
            </a:r>
            <a:r>
              <a:rPr kumimoji="0" lang="en-US" sz="4000" b="1" i="1" u="none" strike="noStrike" kern="1200" cap="none" spc="-15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rāṣaḥ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refers to “man slaughter.”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R. Laird Harris, Gleason L. Archer Jr., and Bruce K. Waltke, </a:t>
            </a:r>
            <a:r>
              <a:rPr kumimoji="0" lang="en-US" sz="2400" b="1" i="1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Theological Wordbook of the Old Testament</a:t>
            </a: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(Chicago: Moody Press, 1999), 860.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092C3A-DAC6-246E-B1BE-A5541BFDD867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#6. Murder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xmlns="" id="{81EA29C9-C4F4-21BD-104B-31CDC10BBD3F}"/>
              </a:ext>
            </a:extLst>
          </p:cNvPr>
          <p:cNvSpPr/>
          <p:nvPr/>
        </p:nvSpPr>
        <p:spPr>
          <a:xfrm>
            <a:off x="2438400" y="3385609"/>
            <a:ext cx="9296400" cy="28749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Many espouse moral relativism,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but stumble over moral imperatives like murder.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79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 thruBlk="1"/>
      </p:transition>
    </mc:Choice>
    <mc:Fallback xmlns="">
      <p:transition spd="slow">
        <p:fade thruBlk="1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904BC8-B3B8-4DDA-AC34-A7847443B253}"/>
              </a:ext>
            </a:extLst>
          </p:cNvPr>
          <p:cNvSpPr txBox="1"/>
          <p:nvPr/>
        </p:nvSpPr>
        <p:spPr>
          <a:xfrm>
            <a:off x="141514" y="144959"/>
            <a:ext cx="77832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pc="-150" dirty="0">
                <a:solidFill>
                  <a:srgbClr val="60262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(Ex. 20:13) You shall not murder. </a:t>
            </a:r>
          </a:p>
        </p:txBody>
      </p:sp>
      <p:sp>
        <p:nvSpPr>
          <p:cNvPr id="2" name="Rounded Rectangle 2">
            <a:extLst>
              <a:ext uri="{FF2B5EF4-FFF2-40B4-BE49-F238E27FC236}">
                <a16:creationId xmlns:a16="http://schemas.microsoft.com/office/drawing/2014/main" xmlns="" id="{F07867F1-D121-751B-BFBB-D86B7E4EE78E}"/>
              </a:ext>
            </a:extLst>
          </p:cNvPr>
          <p:cNvSpPr/>
          <p:nvPr/>
        </p:nvSpPr>
        <p:spPr>
          <a:xfrm>
            <a:off x="457200" y="990600"/>
            <a:ext cx="10668000" cy="432273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-150" normalizeH="0" baseline="0" noProof="0" dirty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Murder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“Murder” (</a:t>
            </a:r>
            <a:r>
              <a:rPr kumimoji="0" lang="en-US" sz="4000" b="1" i="1" u="none" strike="noStrike" kern="1200" cap="none" spc="-150" normalizeH="0" baseline="0" noProof="0" dirty="0" err="1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rāṣaḥ</a:t>
            </a: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refers to “man slaughter.”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R. Laird Harris, Gleason L. Archer Jr., and Bruce K. Waltke, </a:t>
            </a:r>
            <a:r>
              <a:rPr kumimoji="0" lang="en-US" sz="2400" b="1" i="1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Theological Wordbook of the Old Testament</a:t>
            </a:r>
            <a:r>
              <a:rPr kumimoji="0" lang="en-US" sz="2400" b="1" i="0" u="none" strike="noStrike" kern="1200" cap="none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(Chicago: Moody Press, 1999), 860.</a:t>
            </a: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Based on humans being made in God’s image.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Genesis 1:26-27; 9:6</a:t>
            </a:r>
            <a:endParaRPr kumimoji="0" lang="en-US" sz="40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-15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Therefore,</a:t>
            </a:r>
            <a:r>
              <a:rPr kumimoji="0" lang="en-US" sz="4000" b="1" i="0" u="none" strike="noStrike" kern="1200" cap="none" spc="-150" normalizeH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this is an objective—not subjective.</a:t>
            </a:r>
            <a:endParaRPr kumimoji="0" lang="en-US" sz="4800" b="1" i="0" u="none" strike="noStrike" kern="1200" cap="none" spc="-15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40000"/>
                  <a:lumOff val="6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0092C3A-DAC6-246E-B1BE-A5541BFDD867}"/>
              </a:ext>
            </a:extLst>
          </p:cNvPr>
          <p:cNvSpPr/>
          <p:nvPr/>
        </p:nvSpPr>
        <p:spPr>
          <a:xfrm>
            <a:off x="197269" y="5879542"/>
            <a:ext cx="7651331" cy="762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#6. Murder</a:t>
            </a:r>
          </a:p>
        </p:txBody>
      </p:sp>
    </p:spTree>
    <p:extLst>
      <p:ext uri="{BB962C8B-B14F-4D97-AF65-F5344CB8AC3E}">
        <p14:creationId xmlns:p14="http://schemas.microsoft.com/office/powerpoint/2010/main" val="277191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1243</Words>
  <Application>Microsoft Office PowerPoint</Application>
  <PresentationFormat>Widescreen</PresentationFormat>
  <Paragraphs>168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Lao UI</vt:lpstr>
      <vt:lpstr>Times New Roman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2023-03-21T14:19:14Z</dcterms:created>
  <dcterms:modified xsi:type="dcterms:W3CDTF">2023-03-21T14:19:33Z</dcterms:modified>
</cp:coreProperties>
</file>