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49"/>
  </p:notesMasterIdLst>
  <p:handoutMasterIdLst>
    <p:handoutMasterId r:id="rId50"/>
  </p:handoutMasterIdLst>
  <p:sldIdLst>
    <p:sldId id="257" r:id="rId2"/>
    <p:sldId id="1114" r:id="rId3"/>
    <p:sldId id="1254" r:id="rId4"/>
    <p:sldId id="1204" r:id="rId5"/>
    <p:sldId id="1206" r:id="rId6"/>
    <p:sldId id="1207" r:id="rId7"/>
    <p:sldId id="1208" r:id="rId8"/>
    <p:sldId id="1209" r:id="rId9"/>
    <p:sldId id="1213" r:id="rId10"/>
    <p:sldId id="1214" r:id="rId11"/>
    <p:sldId id="1255" r:id="rId12"/>
    <p:sldId id="1216" r:id="rId13"/>
    <p:sldId id="1219" r:id="rId14"/>
    <p:sldId id="1220" r:id="rId15"/>
    <p:sldId id="1221" r:id="rId16"/>
    <p:sldId id="1222" r:id="rId17"/>
    <p:sldId id="1223" r:id="rId18"/>
    <p:sldId id="1224" r:id="rId19"/>
    <p:sldId id="1148" r:id="rId20"/>
    <p:sldId id="1198" r:id="rId21"/>
    <p:sldId id="1150" r:id="rId22"/>
    <p:sldId id="1256" r:id="rId23"/>
    <p:sldId id="1226" r:id="rId24"/>
    <p:sldId id="1257" r:id="rId25"/>
    <p:sldId id="1258" r:id="rId26"/>
    <p:sldId id="1230" r:id="rId27"/>
    <p:sldId id="1231" r:id="rId28"/>
    <p:sldId id="1233" r:id="rId29"/>
    <p:sldId id="1234" r:id="rId30"/>
    <p:sldId id="1236" r:id="rId31"/>
    <p:sldId id="1160" r:id="rId32"/>
    <p:sldId id="1244" r:id="rId33"/>
    <p:sldId id="1245" r:id="rId34"/>
    <p:sldId id="1247" r:id="rId35"/>
    <p:sldId id="1248" r:id="rId36"/>
    <p:sldId id="1161" r:id="rId37"/>
    <p:sldId id="1200" r:id="rId38"/>
    <p:sldId id="1237" r:id="rId39"/>
    <p:sldId id="1250" r:id="rId40"/>
    <p:sldId id="1238" r:id="rId41"/>
    <p:sldId id="1242" r:id="rId42"/>
    <p:sldId id="1239" r:id="rId43"/>
    <p:sldId id="1241" r:id="rId44"/>
    <p:sldId id="1251" r:id="rId45"/>
    <p:sldId id="1252" r:id="rId46"/>
    <p:sldId id="1253" r:id="rId47"/>
    <p:sldId id="1215" r:id="rId48"/>
  </p:sldIdLst>
  <p:sldSz cx="9144000" cy="6858000" type="letter"/>
  <p:notesSz cx="6858000" cy="9144000"/>
  <p:kinsoku lang="ja-JP" invalStChars="" invalEndChars=""/>
  <p:defaultTextStyle>
    <a:defPPr>
      <a:defRPr lang="en-US"/>
    </a:defPPr>
    <a:lvl1pPr algn="ctr" rtl="0" eaLnBrk="0" fontAlgn="base" hangingPunct="0">
      <a:spcBef>
        <a:spcPct val="0"/>
      </a:spcBef>
      <a:spcAft>
        <a:spcPct val="0"/>
      </a:spcAft>
      <a:defRPr sz="1400" kern="1200">
        <a:solidFill>
          <a:schemeClr val="tx1"/>
        </a:solidFill>
        <a:latin typeface="Arial" charset="0"/>
        <a:ea typeface="+mn-ea"/>
        <a:cs typeface="+mn-cs"/>
      </a:defRPr>
    </a:lvl1pPr>
    <a:lvl2pPr marL="457200" algn="ctr" rtl="0" eaLnBrk="0" fontAlgn="base" hangingPunct="0">
      <a:spcBef>
        <a:spcPct val="0"/>
      </a:spcBef>
      <a:spcAft>
        <a:spcPct val="0"/>
      </a:spcAft>
      <a:defRPr sz="1400" kern="1200">
        <a:solidFill>
          <a:schemeClr val="tx1"/>
        </a:solidFill>
        <a:latin typeface="Arial" charset="0"/>
        <a:ea typeface="+mn-ea"/>
        <a:cs typeface="+mn-cs"/>
      </a:defRPr>
    </a:lvl2pPr>
    <a:lvl3pPr marL="914400" algn="ctr" rtl="0" eaLnBrk="0" fontAlgn="base" hangingPunct="0">
      <a:spcBef>
        <a:spcPct val="0"/>
      </a:spcBef>
      <a:spcAft>
        <a:spcPct val="0"/>
      </a:spcAft>
      <a:defRPr sz="1400" kern="1200">
        <a:solidFill>
          <a:schemeClr val="tx1"/>
        </a:solidFill>
        <a:latin typeface="Arial" charset="0"/>
        <a:ea typeface="+mn-ea"/>
        <a:cs typeface="+mn-cs"/>
      </a:defRPr>
    </a:lvl3pPr>
    <a:lvl4pPr marL="1371600" algn="ctr" rtl="0" eaLnBrk="0" fontAlgn="base" hangingPunct="0">
      <a:spcBef>
        <a:spcPct val="0"/>
      </a:spcBef>
      <a:spcAft>
        <a:spcPct val="0"/>
      </a:spcAft>
      <a:defRPr sz="1400" kern="1200">
        <a:solidFill>
          <a:schemeClr val="tx1"/>
        </a:solidFill>
        <a:latin typeface="Arial" charset="0"/>
        <a:ea typeface="+mn-ea"/>
        <a:cs typeface="+mn-cs"/>
      </a:defRPr>
    </a:lvl4pPr>
    <a:lvl5pPr marL="1828800" algn="ctr"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F3F9"/>
    <a:srgbClr val="3B3B3B"/>
    <a:srgbClr val="6B6B6B"/>
    <a:srgbClr val="000000"/>
    <a:srgbClr val="0000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95" autoAdjust="0"/>
    <p:restoredTop sz="94660"/>
  </p:normalViewPr>
  <p:slideViewPr>
    <p:cSldViewPr>
      <p:cViewPr varScale="1">
        <p:scale>
          <a:sx n="84" d="100"/>
          <a:sy n="84" d="100"/>
        </p:scale>
        <p:origin x="448" y="8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56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defRPr/>
            </a:pPr>
            <a:r>
              <a:rPr lang="en-US" sz="1200"/>
              <a:t>Page </a:t>
            </a:r>
            <a:fld id="{FD382FF4-E8F2-4A3A-8381-195426D7FAF0}" type="slidenum">
              <a:rPr lang="en-US" sz="1200"/>
              <a:pPr defTabSz="868363">
                <a:lnSpc>
                  <a:spcPct val="90000"/>
                </a:lnSpc>
                <a:defRPr/>
              </a:pPr>
              <a:t>‹#›</a:t>
            </a:fld>
            <a:endParaRPr lang="en-US" sz="1200"/>
          </a:p>
        </p:txBody>
      </p:sp>
    </p:spTree>
    <p:extLst>
      <p:ext uri="{BB962C8B-B14F-4D97-AF65-F5344CB8AC3E}">
        <p14:creationId xmlns:p14="http://schemas.microsoft.com/office/powerpoint/2010/main" val="3826394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defRPr/>
            </a:pPr>
            <a:r>
              <a:rPr lang="en-US" sz="1200"/>
              <a:t>Page </a:t>
            </a:r>
            <a:fld id="{792FD6DB-01DC-4950-9CB7-9E11288C9BC5}" type="slidenum">
              <a:rPr lang="en-US" sz="1200"/>
              <a:pPr defTabSz="868363">
                <a:lnSpc>
                  <a:spcPct val="90000"/>
                </a:lnSpc>
                <a:defRPr/>
              </a:pPr>
              <a:t>‹#›</a:t>
            </a:fld>
            <a:endParaRPr lang="en-US" sz="1200"/>
          </a:p>
        </p:txBody>
      </p:sp>
      <p:sp>
        <p:nvSpPr>
          <p:cNvPr id="58371" name="Rectangle 3"/>
          <p:cNvSpPr>
            <a:spLocks noGrp="1" noRot="1" noChangeAspect="1" noChangeArrowheads="1" noTextEdit="1"/>
          </p:cNvSpPr>
          <p:nvPr>
            <p:ph type="sldImg" idx="2"/>
          </p:nvPr>
        </p:nvSpPr>
        <p:spPr bwMode="auto">
          <a:xfrm>
            <a:off x="1149350" y="692150"/>
            <a:ext cx="4559300" cy="3416300"/>
          </a:xfrm>
          <a:prstGeom prst="rect">
            <a:avLst/>
          </a:prstGeom>
          <a:noFill/>
          <a:ln w="12699">
            <a:solidFill>
              <a:schemeClr val="tx1"/>
            </a:solidFill>
            <a:miter lim="800000"/>
            <a:headEnd/>
            <a:tailEnd/>
          </a:ln>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699">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2737911942"/>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1150938" y="692150"/>
            <a:ext cx="4556125" cy="3416300"/>
          </a:xfrm>
          <a:ln/>
        </p:spPr>
      </p:sp>
      <p:sp>
        <p:nvSpPr>
          <p:cNvPr id="5939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65854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50938" y="692150"/>
            <a:ext cx="4556125" cy="3416300"/>
          </a:xfrm>
          <a:ln/>
        </p:spPr>
      </p:sp>
      <p:sp>
        <p:nvSpPr>
          <p:cNvPr id="614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09794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50938" y="692150"/>
            <a:ext cx="4556125" cy="3416300"/>
          </a:xfrm>
          <a:ln/>
        </p:spPr>
      </p:sp>
      <p:sp>
        <p:nvSpPr>
          <p:cNvPr id="614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021457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50938" y="692150"/>
            <a:ext cx="4556125" cy="3416300"/>
          </a:xfrm>
          <a:ln/>
        </p:spPr>
      </p:sp>
      <p:sp>
        <p:nvSpPr>
          <p:cNvPr id="614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945255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50938" y="692150"/>
            <a:ext cx="4556125" cy="3416300"/>
          </a:xfrm>
          <a:ln/>
        </p:spPr>
      </p:sp>
      <p:sp>
        <p:nvSpPr>
          <p:cNvPr id="614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9890147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50938" y="692150"/>
            <a:ext cx="4556125" cy="3416300"/>
          </a:xfrm>
          <a:ln/>
        </p:spPr>
      </p:sp>
      <p:sp>
        <p:nvSpPr>
          <p:cNvPr id="614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3740107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50938" y="692150"/>
            <a:ext cx="4556125" cy="3416300"/>
          </a:xfrm>
          <a:ln/>
        </p:spPr>
      </p:sp>
      <p:sp>
        <p:nvSpPr>
          <p:cNvPr id="614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7333569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50938" y="692150"/>
            <a:ext cx="4556125" cy="3416300"/>
          </a:xfrm>
          <a:ln/>
        </p:spPr>
      </p:sp>
      <p:sp>
        <p:nvSpPr>
          <p:cNvPr id="614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6169890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50938" y="692150"/>
            <a:ext cx="4556125" cy="3416300"/>
          </a:xfrm>
          <a:ln/>
        </p:spPr>
      </p:sp>
      <p:sp>
        <p:nvSpPr>
          <p:cNvPr id="614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7959906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50938" y="692150"/>
            <a:ext cx="4556125" cy="3416300"/>
          </a:xfrm>
          <a:ln/>
        </p:spPr>
      </p:sp>
      <p:sp>
        <p:nvSpPr>
          <p:cNvPr id="614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8551170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1150938" y="692150"/>
            <a:ext cx="4556125" cy="3416300"/>
          </a:xfrm>
          <a:ln/>
        </p:spPr>
      </p:sp>
      <p:sp>
        <p:nvSpPr>
          <p:cNvPr id="6758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833462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1150938" y="692150"/>
            <a:ext cx="4556125" cy="3416300"/>
          </a:xfrm>
          <a:ln/>
        </p:spPr>
      </p:sp>
      <p:sp>
        <p:nvSpPr>
          <p:cNvPr id="6041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4592784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1150938" y="692150"/>
            <a:ext cx="4556125" cy="3416300"/>
          </a:xfrm>
          <a:ln/>
        </p:spPr>
      </p:sp>
      <p:sp>
        <p:nvSpPr>
          <p:cNvPr id="6758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6860246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1150938" y="692150"/>
            <a:ext cx="4556125" cy="3416300"/>
          </a:xfrm>
          <a:ln/>
        </p:spPr>
      </p:sp>
      <p:sp>
        <p:nvSpPr>
          <p:cNvPr id="6861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0701930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1150938" y="692150"/>
            <a:ext cx="4556125" cy="3416300"/>
          </a:xfrm>
          <a:ln/>
        </p:spPr>
      </p:sp>
      <p:sp>
        <p:nvSpPr>
          <p:cNvPr id="72707"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0663636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1150938" y="692150"/>
            <a:ext cx="4556125" cy="3416300"/>
          </a:xfrm>
          <a:ln/>
        </p:spPr>
      </p:sp>
      <p:sp>
        <p:nvSpPr>
          <p:cNvPr id="747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4678478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1150938" y="692150"/>
            <a:ext cx="4556125" cy="3416300"/>
          </a:xfrm>
          <a:ln/>
        </p:spPr>
      </p:sp>
      <p:sp>
        <p:nvSpPr>
          <p:cNvPr id="747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8248954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1150938" y="692150"/>
            <a:ext cx="4556125" cy="3416300"/>
          </a:xfrm>
          <a:ln/>
        </p:spPr>
      </p:sp>
      <p:sp>
        <p:nvSpPr>
          <p:cNvPr id="747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421286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1150938" y="692150"/>
            <a:ext cx="4556125" cy="3416300"/>
          </a:xfrm>
          <a:ln/>
        </p:spPr>
      </p:sp>
      <p:sp>
        <p:nvSpPr>
          <p:cNvPr id="747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7650874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1150938" y="692150"/>
            <a:ext cx="4556125" cy="3416300"/>
          </a:xfrm>
          <a:ln/>
        </p:spPr>
      </p:sp>
      <p:sp>
        <p:nvSpPr>
          <p:cNvPr id="747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40678727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1150938" y="692150"/>
            <a:ext cx="4556125" cy="3416300"/>
          </a:xfrm>
          <a:ln/>
        </p:spPr>
      </p:sp>
      <p:sp>
        <p:nvSpPr>
          <p:cNvPr id="747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3832010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1150938" y="692150"/>
            <a:ext cx="4556125" cy="3416300"/>
          </a:xfrm>
          <a:ln/>
        </p:spPr>
      </p:sp>
      <p:sp>
        <p:nvSpPr>
          <p:cNvPr id="747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750750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50938" y="692150"/>
            <a:ext cx="4556125" cy="3416300"/>
          </a:xfrm>
          <a:ln/>
        </p:spPr>
      </p:sp>
      <p:sp>
        <p:nvSpPr>
          <p:cNvPr id="614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7075970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1150938" y="692150"/>
            <a:ext cx="4556125" cy="3416300"/>
          </a:xfrm>
          <a:ln/>
        </p:spPr>
      </p:sp>
      <p:sp>
        <p:nvSpPr>
          <p:cNvPr id="747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2328536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xfrm>
            <a:off x="1150938" y="692150"/>
            <a:ext cx="4556125" cy="3416300"/>
          </a:xfrm>
          <a:ln/>
        </p:spPr>
      </p:sp>
      <p:sp>
        <p:nvSpPr>
          <p:cNvPr id="86019"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7470975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150938" y="692150"/>
            <a:ext cx="4556125" cy="3416300"/>
          </a:xfrm>
          <a:ln/>
        </p:spPr>
      </p:sp>
      <p:sp>
        <p:nvSpPr>
          <p:cNvPr id="870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9615456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150938" y="692150"/>
            <a:ext cx="4556125" cy="3416300"/>
          </a:xfrm>
          <a:ln/>
        </p:spPr>
      </p:sp>
      <p:sp>
        <p:nvSpPr>
          <p:cNvPr id="870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2609617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150938" y="692150"/>
            <a:ext cx="4556125" cy="3416300"/>
          </a:xfrm>
          <a:ln/>
        </p:spPr>
      </p:sp>
      <p:sp>
        <p:nvSpPr>
          <p:cNvPr id="870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7643032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150938" y="692150"/>
            <a:ext cx="4556125" cy="3416300"/>
          </a:xfrm>
          <a:ln/>
        </p:spPr>
      </p:sp>
      <p:sp>
        <p:nvSpPr>
          <p:cNvPr id="870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8078623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xfrm>
            <a:off x="1150938" y="692150"/>
            <a:ext cx="4556125" cy="3416300"/>
          </a:xfrm>
          <a:ln/>
        </p:spPr>
      </p:sp>
      <p:sp>
        <p:nvSpPr>
          <p:cNvPr id="9216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9680791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xfrm>
            <a:off x="1150938" y="692150"/>
            <a:ext cx="4556125" cy="3416300"/>
          </a:xfrm>
          <a:ln/>
        </p:spPr>
      </p:sp>
      <p:sp>
        <p:nvSpPr>
          <p:cNvPr id="9933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9077140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xfrm>
            <a:off x="1150938" y="692150"/>
            <a:ext cx="4556125" cy="3416300"/>
          </a:xfrm>
          <a:ln/>
        </p:spPr>
      </p:sp>
      <p:sp>
        <p:nvSpPr>
          <p:cNvPr id="9933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1827217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xfrm>
            <a:off x="1150938" y="692150"/>
            <a:ext cx="4556125" cy="3416300"/>
          </a:xfrm>
          <a:ln/>
        </p:spPr>
      </p:sp>
      <p:sp>
        <p:nvSpPr>
          <p:cNvPr id="9933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755061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50938" y="692150"/>
            <a:ext cx="4556125" cy="3416300"/>
          </a:xfrm>
          <a:ln/>
        </p:spPr>
      </p:sp>
      <p:sp>
        <p:nvSpPr>
          <p:cNvPr id="614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9205220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1150938" y="692150"/>
            <a:ext cx="4556125" cy="3416300"/>
          </a:xfrm>
          <a:ln/>
        </p:spPr>
      </p:sp>
      <p:sp>
        <p:nvSpPr>
          <p:cNvPr id="1003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4739612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1150938" y="692150"/>
            <a:ext cx="4556125" cy="3416300"/>
          </a:xfrm>
          <a:ln/>
        </p:spPr>
      </p:sp>
      <p:sp>
        <p:nvSpPr>
          <p:cNvPr id="1003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7570452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1150938" y="692150"/>
            <a:ext cx="4556125" cy="3416300"/>
          </a:xfrm>
          <a:ln/>
        </p:spPr>
      </p:sp>
      <p:sp>
        <p:nvSpPr>
          <p:cNvPr id="1003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7568236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1150938" y="692150"/>
            <a:ext cx="4556125" cy="3416300"/>
          </a:xfrm>
          <a:ln/>
        </p:spPr>
      </p:sp>
      <p:sp>
        <p:nvSpPr>
          <p:cNvPr id="1003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2399465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1150938" y="692150"/>
            <a:ext cx="4556125" cy="3416300"/>
          </a:xfrm>
          <a:ln/>
        </p:spPr>
      </p:sp>
      <p:sp>
        <p:nvSpPr>
          <p:cNvPr id="1003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414025003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1150938" y="692150"/>
            <a:ext cx="4556125" cy="3416300"/>
          </a:xfrm>
          <a:ln/>
        </p:spPr>
      </p:sp>
      <p:sp>
        <p:nvSpPr>
          <p:cNvPr id="1003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7519384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xfrm>
            <a:off x="1150938" y="692150"/>
            <a:ext cx="4556125" cy="3416300"/>
          </a:xfrm>
          <a:ln/>
        </p:spPr>
      </p:sp>
      <p:sp>
        <p:nvSpPr>
          <p:cNvPr id="1126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5082621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xfrm>
            <a:off x="1150938" y="692150"/>
            <a:ext cx="4556125" cy="3416300"/>
          </a:xfrm>
          <a:ln/>
        </p:spPr>
      </p:sp>
      <p:sp>
        <p:nvSpPr>
          <p:cNvPr id="1126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917564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50938" y="692150"/>
            <a:ext cx="4556125" cy="3416300"/>
          </a:xfrm>
          <a:ln/>
        </p:spPr>
      </p:sp>
      <p:sp>
        <p:nvSpPr>
          <p:cNvPr id="614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814968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50938" y="692150"/>
            <a:ext cx="4556125" cy="3416300"/>
          </a:xfrm>
          <a:ln/>
        </p:spPr>
      </p:sp>
      <p:sp>
        <p:nvSpPr>
          <p:cNvPr id="614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739293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50938" y="692150"/>
            <a:ext cx="4556125" cy="3416300"/>
          </a:xfrm>
          <a:ln/>
        </p:spPr>
      </p:sp>
      <p:sp>
        <p:nvSpPr>
          <p:cNvPr id="614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832501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50938" y="692150"/>
            <a:ext cx="4556125" cy="3416300"/>
          </a:xfrm>
          <a:ln/>
        </p:spPr>
      </p:sp>
      <p:sp>
        <p:nvSpPr>
          <p:cNvPr id="614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790573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50938" y="692150"/>
            <a:ext cx="4556125" cy="3416300"/>
          </a:xfrm>
          <a:ln/>
        </p:spPr>
      </p:sp>
      <p:sp>
        <p:nvSpPr>
          <p:cNvPr id="614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2029905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0"/>
            </a:lvl1pPr>
            <a:lvl2pPr>
              <a:defRPr b="0"/>
            </a:lvl2pPr>
            <a:lvl3pPr>
              <a:defRPr b="0"/>
            </a:lvl3pPr>
            <a:lvl4pPr>
              <a:defRPr b="0"/>
            </a:lvl4pPr>
            <a:lvl5pPr>
              <a:defRPr b="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63491"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Lst>
  <p:transition>
    <p:wipe dir="r"/>
  </p:transition>
  <p:txStyles>
    <p:titleStyle>
      <a:lvl1pPr algn="ctr" rtl="0" eaLnBrk="0" fontAlgn="base" hangingPunct="0">
        <a:lnSpc>
          <a:spcPct val="80000"/>
        </a:lnSpc>
        <a:spcBef>
          <a:spcPct val="0"/>
        </a:spcBef>
        <a:spcAft>
          <a:spcPct val="0"/>
        </a:spcAft>
        <a:defRPr sz="6000">
          <a:solidFill>
            <a:srgbClr val="D3F3F9"/>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a:solidFill>
            <a:srgbClr val="D3F3F9"/>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a:solidFill>
            <a:srgbClr val="D3F3F9"/>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a:solidFill>
            <a:srgbClr val="D3F3F9"/>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a:solidFill>
            <a:srgbClr val="D3F3F9"/>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sz="240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8" tIns="44450" rIns="90488" bIns="44450"/>
          <a:lstStyle/>
          <a:p>
            <a:pPr>
              <a:defRPr/>
            </a:pPr>
            <a:r>
              <a:rPr lang="en-US" sz="9600" dirty="0" smtClean="0"/>
              <a:t>Ephesians 4</a:t>
            </a:r>
          </a:p>
        </p:txBody>
      </p:sp>
      <p:sp>
        <p:nvSpPr>
          <p:cNvPr id="5123" name="Rectangle 3"/>
          <p:cNvSpPr>
            <a:spLocks noGrp="1" noChangeArrowheads="1"/>
          </p:cNvSpPr>
          <p:nvPr>
            <p:ph type="body" idx="1"/>
          </p:nvPr>
        </p:nvSpPr>
        <p:spPr>
          <a:xfrm>
            <a:off x="381000" y="2895600"/>
            <a:ext cx="7162800" cy="2514600"/>
          </a:xfrm>
        </p:spPr>
        <p:txBody>
          <a:bodyPr lIns="90488" tIns="44450" rIns="90488" bIns="44450"/>
          <a:lstStyle/>
          <a:p>
            <a:pPr>
              <a:defRPr/>
            </a:pPr>
            <a:r>
              <a:rPr lang="en-US" sz="6600" dirty="0" smtClean="0"/>
              <a:t>Building Up the </a:t>
            </a:r>
            <a:br>
              <a:rPr lang="en-US" sz="6600" dirty="0" smtClean="0"/>
            </a:br>
            <a:r>
              <a:rPr lang="en-US" sz="6600" dirty="0" smtClean="0"/>
              <a:t>   Body of Christ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4851"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dirty="0" smtClean="0"/>
              <a:t>7 But to each one of us </a:t>
            </a:r>
            <a:r>
              <a:rPr lang="en-US" u="sng" dirty="0" smtClean="0"/>
              <a:t>grace was given</a:t>
            </a:r>
            <a:r>
              <a:rPr lang="en-US" dirty="0" smtClean="0"/>
              <a:t> according to the measure of Christ’s gift.</a:t>
            </a:r>
          </a:p>
          <a:p>
            <a:pPr>
              <a:spcBef>
                <a:spcPct val="5000"/>
              </a:spcBef>
              <a:buNone/>
              <a:defRPr/>
            </a:pPr>
            <a:r>
              <a:rPr lang="en-US" dirty="0" smtClean="0"/>
              <a:t>8 Therefore it says, “When He ascended on high, He led captive a host of captives, And He </a:t>
            </a:r>
            <a:r>
              <a:rPr lang="en-US" u="sng" dirty="0" smtClean="0"/>
              <a:t>gave gifts</a:t>
            </a:r>
            <a:r>
              <a:rPr lang="en-US" dirty="0" smtClean="0"/>
              <a:t> to men.”</a:t>
            </a:r>
          </a:p>
        </p:txBody>
      </p:sp>
      <p:cxnSp>
        <p:nvCxnSpPr>
          <p:cNvPr id="5" name="Straight Arrow Connector 4"/>
          <p:cNvCxnSpPr/>
          <p:nvPr/>
        </p:nvCxnSpPr>
        <p:spPr bwMode="auto">
          <a:xfrm rot="16200000" flipV="1">
            <a:off x="5867400" y="2590800"/>
            <a:ext cx="2057400" cy="685800"/>
          </a:xfrm>
          <a:prstGeom prst="straightConnector1">
            <a:avLst/>
          </a:prstGeom>
          <a:noFill/>
          <a:ln w="57150" cap="flat" cmpd="sng" algn="ctr">
            <a:solidFill>
              <a:schemeClr val="tx1"/>
            </a:solidFill>
            <a:prstDash val="solid"/>
            <a:round/>
            <a:headEnd type="none" w="med" len="med"/>
            <a:tailEnd type="arrow"/>
          </a:ln>
          <a:effectLst/>
        </p:spPr>
      </p:cxnSp>
      <p:sp>
        <p:nvSpPr>
          <p:cNvPr id="6" name="Rectangle 5"/>
          <p:cNvSpPr>
            <a:spLocks noChangeArrowheads="1"/>
          </p:cNvSpPr>
          <p:nvPr/>
        </p:nvSpPr>
        <p:spPr bwMode="auto">
          <a:xfrm>
            <a:off x="533400" y="4876800"/>
            <a:ext cx="8229600" cy="16002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400" dirty="0" smtClean="0">
                <a:effectLst>
                  <a:outerShdw blurRad="38100" dist="38100" dir="2700000" algn="tl">
                    <a:srgbClr val="000000"/>
                  </a:outerShdw>
                </a:effectLst>
                <a:latin typeface="Times New Roman" pitchFamily="18" charset="0"/>
              </a:rPr>
              <a:t>Psalm 68:18 You have led captive Your captives; You have </a:t>
            </a:r>
            <a:r>
              <a:rPr lang="en-US" sz="4400" u="sng" dirty="0" smtClean="0">
                <a:effectLst>
                  <a:outerShdw blurRad="38100" dist="38100" dir="2700000" algn="tl">
                    <a:srgbClr val="000000"/>
                  </a:outerShdw>
                </a:effectLst>
                <a:latin typeface="Times New Roman" pitchFamily="18" charset="0"/>
              </a:rPr>
              <a:t>received</a:t>
            </a:r>
            <a:r>
              <a:rPr lang="en-US" sz="4400" dirty="0" smtClean="0">
                <a:effectLst>
                  <a:outerShdw blurRad="38100" dist="38100" dir="2700000" algn="tl">
                    <a:srgbClr val="000000"/>
                  </a:outerShdw>
                </a:effectLst>
                <a:latin typeface="Times New Roman" pitchFamily="18" charset="0"/>
              </a:rPr>
              <a:t> </a:t>
            </a:r>
            <a:r>
              <a:rPr lang="en-US" sz="4400" u="sng" dirty="0" smtClean="0">
                <a:effectLst>
                  <a:outerShdw blurRad="38100" dist="38100" dir="2700000" algn="tl">
                    <a:srgbClr val="000000"/>
                  </a:outerShdw>
                </a:effectLst>
                <a:latin typeface="Times New Roman" pitchFamily="18" charset="0"/>
              </a:rPr>
              <a:t>gifts</a:t>
            </a:r>
            <a:r>
              <a:rPr lang="en-US" sz="4400" dirty="0" smtClean="0">
                <a:effectLst>
                  <a:outerShdw blurRad="38100" dist="38100" dir="2700000" algn="tl">
                    <a:srgbClr val="000000"/>
                  </a:outerShdw>
                </a:effectLst>
                <a:latin typeface="Times New Roman" pitchFamily="18" charset="0"/>
              </a:rPr>
              <a:t> among men</a:t>
            </a:r>
            <a:endParaRPr lang="en-US" sz="4400" dirty="0">
              <a:effectLst>
                <a:outerShdw blurRad="38100" dist="38100" dir="2700000" algn="tl">
                  <a:srgbClr val="000000"/>
                </a:outerShdw>
              </a:effectLst>
              <a:latin typeface="Times New Roman" pitchFamily="18" charset="0"/>
            </a:endParaRPr>
          </a:p>
        </p:txBody>
      </p:sp>
      <p:cxnSp>
        <p:nvCxnSpPr>
          <p:cNvPr id="8" name="Straight Arrow Connector 7"/>
          <p:cNvCxnSpPr/>
          <p:nvPr/>
        </p:nvCxnSpPr>
        <p:spPr bwMode="auto">
          <a:xfrm rot="5400000" flipH="1" flipV="1">
            <a:off x="5981700" y="4991100"/>
            <a:ext cx="1295400" cy="1588"/>
          </a:xfrm>
          <a:prstGeom prst="straightConnector1">
            <a:avLst/>
          </a:prstGeom>
          <a:noFill/>
          <a:ln w="57150" cap="flat" cmpd="sng" algn="ctr">
            <a:solidFill>
              <a:schemeClr val="tx1"/>
            </a:solidFill>
            <a:prstDash val="solid"/>
            <a:round/>
            <a:headEnd type="none" w="med" len="med"/>
            <a:tailEnd type="arrow"/>
          </a:ln>
          <a:effectLst/>
        </p:spPr>
      </p:cxnSp>
      <p:sp>
        <p:nvSpPr>
          <p:cNvPr id="7" name="Rectangle 4"/>
          <p:cNvSpPr>
            <a:spLocks noChangeArrowheads="1"/>
          </p:cNvSpPr>
          <p:nvPr/>
        </p:nvSpPr>
        <p:spPr bwMode="auto">
          <a:xfrm>
            <a:off x="152400" y="152400"/>
            <a:ext cx="4953000" cy="26670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dirty="0" smtClean="0">
                <a:effectLst>
                  <a:outerShdw blurRad="38100" dist="38100" dir="2700000" algn="tl">
                    <a:srgbClr val="000000"/>
                  </a:outerShdw>
                </a:effectLst>
                <a:latin typeface="Times New Roman" pitchFamily="18" charset="0"/>
              </a:rPr>
              <a:t>Conquerors received from their captives, and the spoils were then divided, the booty was shared.</a:t>
            </a:r>
            <a:endParaRPr lang="en-US" sz="40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4851"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4800" dirty="0" smtClean="0"/>
              <a:t>9 Notice that it says “he ascended.” This clearly means that Christ also descended to our lowly world. </a:t>
            </a:r>
          </a:p>
          <a:p>
            <a:pPr>
              <a:spcBef>
                <a:spcPct val="5000"/>
              </a:spcBef>
              <a:buNone/>
              <a:defRPr/>
            </a:pPr>
            <a:r>
              <a:rPr lang="en-US" sz="4800" dirty="0" smtClean="0"/>
              <a:t>10 And the same one who descended is the one who ascended higher than all the heavens, so that that He might fill all things. </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4851" name="Rectangle 3"/>
          <p:cNvSpPr>
            <a:spLocks noGrp="1" noChangeArrowheads="1"/>
          </p:cNvSpPr>
          <p:nvPr>
            <p:ph type="body" idx="1"/>
          </p:nvPr>
        </p:nvSpPr>
        <p:spPr>
          <a:xfrm>
            <a:off x="0" y="1676400"/>
            <a:ext cx="9144000" cy="4876800"/>
          </a:xfrm>
        </p:spPr>
        <p:txBody>
          <a:bodyPr lIns="90488" tIns="44450" rIns="90488" bIns="44450"/>
          <a:lstStyle/>
          <a:p>
            <a:pPr>
              <a:spcBef>
                <a:spcPct val="5000"/>
              </a:spcBef>
              <a:buFont typeface="Wingdings" pitchFamily="2" charset="2"/>
              <a:buNone/>
              <a:defRPr/>
            </a:pPr>
            <a:r>
              <a:rPr lang="en-US" sz="6000" smtClean="0"/>
              <a:t>11 God gave these gifts to the church: the apostles, the prophets, the evangelists, and the pastors and teachers. </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4851" name="Rectangle 3"/>
          <p:cNvSpPr>
            <a:spLocks noGrp="1" noChangeArrowheads="1"/>
          </p:cNvSpPr>
          <p:nvPr>
            <p:ph type="body" idx="1"/>
          </p:nvPr>
        </p:nvSpPr>
        <p:spPr>
          <a:xfrm>
            <a:off x="0" y="1676400"/>
            <a:ext cx="9144000" cy="4876800"/>
          </a:xfrm>
        </p:spPr>
        <p:txBody>
          <a:bodyPr lIns="90488" tIns="44450" rIns="90488" bIns="44450"/>
          <a:lstStyle/>
          <a:p>
            <a:pPr>
              <a:spcBef>
                <a:spcPct val="5000"/>
              </a:spcBef>
              <a:buFont typeface="Wingdings" pitchFamily="2" charset="2"/>
              <a:buNone/>
              <a:defRPr/>
            </a:pPr>
            <a:r>
              <a:rPr lang="en-US" sz="6000" dirty="0" smtClean="0"/>
              <a:t>11 God gave these gifts to the church: the </a:t>
            </a:r>
            <a:r>
              <a:rPr lang="en-US" sz="6000" u="sng" dirty="0" smtClean="0"/>
              <a:t>apostles</a:t>
            </a:r>
            <a:r>
              <a:rPr lang="en-US" sz="6000" dirty="0" smtClean="0"/>
              <a:t>, the prophets, the evangelists, and the pastors and teachers. </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4851" name="Rectangle 3"/>
          <p:cNvSpPr>
            <a:spLocks noGrp="1" noChangeArrowheads="1"/>
          </p:cNvSpPr>
          <p:nvPr>
            <p:ph type="body" idx="1"/>
          </p:nvPr>
        </p:nvSpPr>
        <p:spPr>
          <a:xfrm>
            <a:off x="0" y="1676400"/>
            <a:ext cx="9144000" cy="4876800"/>
          </a:xfrm>
        </p:spPr>
        <p:txBody>
          <a:bodyPr lIns="90488" tIns="44450" rIns="90488" bIns="44450"/>
          <a:lstStyle/>
          <a:p>
            <a:pPr>
              <a:spcBef>
                <a:spcPct val="5000"/>
              </a:spcBef>
              <a:buFont typeface="Wingdings" pitchFamily="2" charset="2"/>
              <a:buNone/>
              <a:defRPr/>
            </a:pPr>
            <a:r>
              <a:rPr lang="en-US" sz="6000" dirty="0" smtClean="0"/>
              <a:t>11 God gave these gifts to the church: the </a:t>
            </a:r>
            <a:r>
              <a:rPr lang="en-US" sz="6000" u="sng" dirty="0" smtClean="0"/>
              <a:t>apostles</a:t>
            </a:r>
            <a:r>
              <a:rPr lang="en-US" sz="6000" dirty="0" smtClean="0"/>
              <a:t>, the </a:t>
            </a:r>
            <a:r>
              <a:rPr lang="en-US" sz="6000" u="sng" dirty="0" smtClean="0"/>
              <a:t>prophets</a:t>
            </a:r>
            <a:r>
              <a:rPr lang="en-US" sz="6000" dirty="0" smtClean="0"/>
              <a:t>, the evangelists, and the pastors and teachers. </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4851" name="Rectangle 3"/>
          <p:cNvSpPr>
            <a:spLocks noGrp="1" noChangeArrowheads="1"/>
          </p:cNvSpPr>
          <p:nvPr>
            <p:ph type="body" idx="1"/>
          </p:nvPr>
        </p:nvSpPr>
        <p:spPr>
          <a:xfrm>
            <a:off x="0" y="1676400"/>
            <a:ext cx="9144000" cy="4876800"/>
          </a:xfrm>
        </p:spPr>
        <p:txBody>
          <a:bodyPr lIns="90488" tIns="44450" rIns="90488" bIns="44450"/>
          <a:lstStyle/>
          <a:p>
            <a:pPr>
              <a:spcBef>
                <a:spcPct val="5000"/>
              </a:spcBef>
              <a:buFont typeface="Wingdings" pitchFamily="2" charset="2"/>
              <a:buNone/>
              <a:defRPr/>
            </a:pPr>
            <a:r>
              <a:rPr lang="en-US" sz="6000" dirty="0" smtClean="0"/>
              <a:t>11 God gave these gifts to the church: the </a:t>
            </a:r>
            <a:r>
              <a:rPr lang="en-US" sz="6000" u="sng" dirty="0" smtClean="0"/>
              <a:t>apostles</a:t>
            </a:r>
            <a:r>
              <a:rPr lang="en-US" sz="6000" dirty="0" smtClean="0"/>
              <a:t>, the </a:t>
            </a:r>
            <a:r>
              <a:rPr lang="en-US" sz="6000" u="sng" dirty="0" smtClean="0"/>
              <a:t>prophets</a:t>
            </a:r>
            <a:r>
              <a:rPr lang="en-US" sz="6000" dirty="0" smtClean="0"/>
              <a:t>, the </a:t>
            </a:r>
            <a:r>
              <a:rPr lang="en-US" sz="6000" u="sng" dirty="0" smtClean="0"/>
              <a:t>evangelists</a:t>
            </a:r>
            <a:r>
              <a:rPr lang="en-US" sz="6000" dirty="0" smtClean="0"/>
              <a:t>, and the pastors and teachers. </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4851" name="Rectangle 3"/>
          <p:cNvSpPr>
            <a:spLocks noGrp="1" noChangeArrowheads="1"/>
          </p:cNvSpPr>
          <p:nvPr>
            <p:ph type="body" idx="1"/>
          </p:nvPr>
        </p:nvSpPr>
        <p:spPr>
          <a:xfrm>
            <a:off x="0" y="1676400"/>
            <a:ext cx="9144000" cy="4876800"/>
          </a:xfrm>
        </p:spPr>
        <p:txBody>
          <a:bodyPr lIns="90488" tIns="44450" rIns="90488" bIns="44450"/>
          <a:lstStyle/>
          <a:p>
            <a:pPr>
              <a:spcBef>
                <a:spcPct val="5000"/>
              </a:spcBef>
              <a:buFont typeface="Wingdings" pitchFamily="2" charset="2"/>
              <a:buNone/>
              <a:defRPr/>
            </a:pPr>
            <a:r>
              <a:rPr lang="en-US" sz="6000" dirty="0" smtClean="0"/>
              <a:t>11 God gave these gifts to the church: the </a:t>
            </a:r>
            <a:r>
              <a:rPr lang="en-US" sz="6000" u="sng" dirty="0" smtClean="0"/>
              <a:t>apostles</a:t>
            </a:r>
            <a:r>
              <a:rPr lang="en-US" sz="6000" dirty="0" smtClean="0"/>
              <a:t>, the </a:t>
            </a:r>
            <a:r>
              <a:rPr lang="en-US" sz="6000" u="sng" dirty="0" smtClean="0"/>
              <a:t>prophets</a:t>
            </a:r>
            <a:r>
              <a:rPr lang="en-US" sz="6000" dirty="0" smtClean="0"/>
              <a:t>, the </a:t>
            </a:r>
            <a:r>
              <a:rPr lang="en-US" sz="6000" u="sng" dirty="0" smtClean="0"/>
              <a:t>evangelists</a:t>
            </a:r>
            <a:r>
              <a:rPr lang="en-US" sz="6000" dirty="0" smtClean="0"/>
              <a:t>, and the </a:t>
            </a:r>
            <a:r>
              <a:rPr lang="en-US" sz="6000" u="sng" dirty="0" smtClean="0"/>
              <a:t>pastors</a:t>
            </a:r>
            <a:r>
              <a:rPr lang="en-US" sz="6000" dirty="0" smtClean="0"/>
              <a:t> and teachers. </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4851" name="Rectangle 3"/>
          <p:cNvSpPr>
            <a:spLocks noGrp="1" noChangeArrowheads="1"/>
          </p:cNvSpPr>
          <p:nvPr>
            <p:ph type="body" idx="1"/>
          </p:nvPr>
        </p:nvSpPr>
        <p:spPr>
          <a:xfrm>
            <a:off x="0" y="1676400"/>
            <a:ext cx="9144000" cy="4876800"/>
          </a:xfrm>
        </p:spPr>
        <p:txBody>
          <a:bodyPr lIns="90488" tIns="44450" rIns="90488" bIns="44450"/>
          <a:lstStyle/>
          <a:p>
            <a:pPr>
              <a:spcBef>
                <a:spcPct val="5000"/>
              </a:spcBef>
              <a:buFont typeface="Wingdings" pitchFamily="2" charset="2"/>
              <a:buNone/>
              <a:defRPr/>
            </a:pPr>
            <a:r>
              <a:rPr lang="en-US" sz="6000" dirty="0" smtClean="0"/>
              <a:t>11 God gave these gifts to the church: the </a:t>
            </a:r>
            <a:r>
              <a:rPr lang="en-US" sz="6000" u="sng" dirty="0" smtClean="0"/>
              <a:t>apostles</a:t>
            </a:r>
            <a:r>
              <a:rPr lang="en-US" sz="6000" dirty="0" smtClean="0"/>
              <a:t>, the </a:t>
            </a:r>
            <a:r>
              <a:rPr lang="en-US" sz="6000" u="sng" dirty="0" smtClean="0"/>
              <a:t>prophets</a:t>
            </a:r>
            <a:r>
              <a:rPr lang="en-US" sz="6000" dirty="0" smtClean="0"/>
              <a:t>, the </a:t>
            </a:r>
            <a:r>
              <a:rPr lang="en-US" sz="6000" u="sng" dirty="0" smtClean="0"/>
              <a:t>evangelists</a:t>
            </a:r>
            <a:r>
              <a:rPr lang="en-US" sz="6000" dirty="0" smtClean="0"/>
              <a:t>, and the </a:t>
            </a:r>
            <a:r>
              <a:rPr lang="en-US" sz="6000" u="sng" dirty="0" smtClean="0"/>
              <a:t>pastors</a:t>
            </a:r>
            <a:r>
              <a:rPr lang="en-US" sz="6000" dirty="0" smtClean="0"/>
              <a:t> and </a:t>
            </a:r>
            <a:r>
              <a:rPr lang="en-US" sz="6000" u="sng" dirty="0" smtClean="0"/>
              <a:t>teachers</a:t>
            </a:r>
            <a:r>
              <a:rPr lang="en-US" sz="6000" dirty="0" smtClean="0"/>
              <a:t>. </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4851" name="Rectangle 3"/>
          <p:cNvSpPr>
            <a:spLocks noGrp="1" noChangeArrowheads="1"/>
          </p:cNvSpPr>
          <p:nvPr>
            <p:ph type="body" idx="1"/>
          </p:nvPr>
        </p:nvSpPr>
        <p:spPr>
          <a:xfrm>
            <a:off x="0" y="1676400"/>
            <a:ext cx="9144000" cy="4876800"/>
          </a:xfrm>
        </p:spPr>
        <p:txBody>
          <a:bodyPr lIns="90488" tIns="44450" rIns="90488" bIns="44450"/>
          <a:lstStyle/>
          <a:p>
            <a:pPr>
              <a:spcBef>
                <a:spcPct val="5000"/>
              </a:spcBef>
              <a:buFont typeface="Wingdings" pitchFamily="2" charset="2"/>
              <a:buNone/>
              <a:defRPr/>
            </a:pPr>
            <a:r>
              <a:rPr lang="en-US" sz="6000" dirty="0" smtClean="0"/>
              <a:t>11 God gave these gifts to the church: the </a:t>
            </a:r>
            <a:r>
              <a:rPr lang="en-US" sz="6000" u="sng" dirty="0" smtClean="0"/>
              <a:t>apostles</a:t>
            </a:r>
            <a:r>
              <a:rPr lang="en-US" sz="6000" dirty="0" smtClean="0"/>
              <a:t>, the </a:t>
            </a:r>
            <a:r>
              <a:rPr lang="en-US" sz="6000" u="sng" dirty="0" smtClean="0"/>
              <a:t>prophets</a:t>
            </a:r>
            <a:r>
              <a:rPr lang="en-US" sz="6000" dirty="0" smtClean="0"/>
              <a:t>, the </a:t>
            </a:r>
            <a:r>
              <a:rPr lang="en-US" sz="6000" u="sng" dirty="0" smtClean="0"/>
              <a:t>evangelists</a:t>
            </a:r>
            <a:r>
              <a:rPr lang="en-US" sz="6000" dirty="0" smtClean="0"/>
              <a:t>, and the </a:t>
            </a:r>
            <a:r>
              <a:rPr lang="en-US" sz="6000" u="sng" dirty="0" smtClean="0"/>
              <a:t>pastor-teachers</a:t>
            </a:r>
            <a:r>
              <a:rPr lang="en-US" sz="6000" dirty="0" smtClean="0"/>
              <a:t>. </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382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3827" name="Rectangle 3"/>
          <p:cNvSpPr>
            <a:spLocks noGrp="1" noChangeArrowheads="1"/>
          </p:cNvSpPr>
          <p:nvPr>
            <p:ph type="body" idx="1"/>
          </p:nvPr>
        </p:nvSpPr>
        <p:spPr>
          <a:xfrm>
            <a:off x="0" y="1600200"/>
            <a:ext cx="9144000" cy="4876800"/>
          </a:xfrm>
        </p:spPr>
        <p:txBody>
          <a:bodyPr lIns="90488" tIns="44450" rIns="90488" bIns="44450"/>
          <a:lstStyle/>
          <a:p>
            <a:pPr>
              <a:spcBef>
                <a:spcPct val="5000"/>
              </a:spcBef>
              <a:buFont typeface="Wingdings" pitchFamily="2" charset="2"/>
              <a:buNone/>
              <a:defRPr/>
            </a:pPr>
            <a:r>
              <a:rPr lang="en-US" sz="6000" dirty="0" smtClean="0"/>
              <a:t>12 Their responsibility is to equip God’s people to do God’s work: to build up the body of Christ, </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5938" name="Rectangle 2"/>
          <p:cNvSpPr>
            <a:spLocks noGrp="1" noChangeArrowheads="1"/>
          </p:cNvSpPr>
          <p:nvPr>
            <p:ph type="title"/>
          </p:nvPr>
        </p:nvSpPr>
        <p:spPr/>
        <p:txBody>
          <a:bodyPr lIns="90488" tIns="44450" rIns="90488" bIns="44450"/>
          <a:lstStyle/>
          <a:p>
            <a:pPr>
              <a:defRPr/>
            </a:pPr>
            <a:r>
              <a:rPr lang="en-US" sz="9600" dirty="0" smtClean="0"/>
              <a:t>Ephesians 4</a:t>
            </a:r>
          </a:p>
        </p:txBody>
      </p:sp>
      <p:sp>
        <p:nvSpPr>
          <p:cNvPr id="935939" name="Rectangle 3"/>
          <p:cNvSpPr>
            <a:spLocks noGrp="1" noChangeArrowheads="1"/>
          </p:cNvSpPr>
          <p:nvPr>
            <p:ph type="body" idx="1"/>
          </p:nvPr>
        </p:nvSpPr>
        <p:spPr>
          <a:xfrm>
            <a:off x="0" y="1524000"/>
            <a:ext cx="9144000" cy="4114800"/>
          </a:xfrm>
        </p:spPr>
        <p:txBody>
          <a:bodyPr lIns="90488" tIns="44450" rIns="90488" bIns="44450"/>
          <a:lstStyle/>
          <a:p>
            <a:pPr>
              <a:lnSpc>
                <a:spcPct val="85000"/>
              </a:lnSpc>
              <a:buFont typeface="Wingdings" pitchFamily="2" charset="2"/>
              <a:buNone/>
              <a:defRPr/>
            </a:pPr>
            <a:r>
              <a:rPr lang="en-US" sz="8000" dirty="0" smtClean="0"/>
              <a:t>Last Week</a:t>
            </a:r>
          </a:p>
          <a:p>
            <a:pPr>
              <a:lnSpc>
                <a:spcPct val="85000"/>
              </a:lnSpc>
              <a:buFont typeface="Wingdings" pitchFamily="2" charset="2"/>
              <a:buNone/>
              <a:defRPr/>
            </a:pPr>
            <a:r>
              <a:rPr lang="en-US" sz="8000" dirty="0" smtClean="0"/>
              <a:t>The body of Christ:</a:t>
            </a:r>
          </a:p>
          <a:p>
            <a:pPr>
              <a:lnSpc>
                <a:spcPct val="75000"/>
              </a:lnSpc>
              <a:spcBef>
                <a:spcPct val="5000"/>
              </a:spcBef>
              <a:buFont typeface="Wingdings" pitchFamily="2" charset="2"/>
              <a:buNone/>
              <a:defRPr/>
            </a:pPr>
            <a:r>
              <a:rPr lang="en-US" sz="8000" dirty="0" smtClean="0"/>
              <a:t> </a:t>
            </a:r>
            <a:r>
              <a:rPr lang="en-US" sz="5400" dirty="0" smtClean="0"/>
              <a:t>- Based on the mystical union</a:t>
            </a:r>
          </a:p>
          <a:p>
            <a:pPr>
              <a:lnSpc>
                <a:spcPct val="75000"/>
              </a:lnSpc>
              <a:spcBef>
                <a:spcPct val="5000"/>
              </a:spcBef>
              <a:buFont typeface="Wingdings" pitchFamily="2" charset="2"/>
              <a:buNone/>
              <a:defRPr/>
            </a:pPr>
            <a:r>
              <a:rPr lang="en-US" sz="5400" dirty="0" smtClean="0"/>
              <a:t> - Providing real unity </a:t>
            </a:r>
            <a:br>
              <a:rPr lang="en-US" sz="5400" dirty="0" smtClean="0"/>
            </a:br>
            <a:r>
              <a:rPr lang="en-US" sz="5400" dirty="0" smtClean="0"/>
              <a:t>  between people under God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35939">
                                            <p:txEl>
                                              <p:pRg st="0" end="0"/>
                                            </p:txEl>
                                          </p:spTgt>
                                        </p:tgtEl>
                                        <p:attrNameLst>
                                          <p:attrName>style.visibility</p:attrName>
                                        </p:attrNameLst>
                                      </p:cBhvr>
                                      <p:to>
                                        <p:strVal val="visible"/>
                                      </p:to>
                                    </p:set>
                                    <p:animEffect transition="in" filter="wipe(left)">
                                      <p:cBhvr>
                                        <p:cTn id="7" dur="500"/>
                                        <p:tgtEl>
                                          <p:spTgt spid="935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35939">
                                            <p:txEl>
                                              <p:pRg st="1" end="1"/>
                                            </p:txEl>
                                          </p:spTgt>
                                        </p:tgtEl>
                                        <p:attrNameLst>
                                          <p:attrName>style.visibility</p:attrName>
                                        </p:attrNameLst>
                                      </p:cBhvr>
                                      <p:to>
                                        <p:strVal val="visible"/>
                                      </p:to>
                                    </p:set>
                                    <p:animEffect transition="in" filter="wipe(left)">
                                      <p:cBhvr>
                                        <p:cTn id="12" dur="500"/>
                                        <p:tgtEl>
                                          <p:spTgt spid="9359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35939">
                                            <p:txEl>
                                              <p:pRg st="2" end="2"/>
                                            </p:txEl>
                                          </p:spTgt>
                                        </p:tgtEl>
                                        <p:attrNameLst>
                                          <p:attrName>style.visibility</p:attrName>
                                        </p:attrNameLst>
                                      </p:cBhvr>
                                      <p:to>
                                        <p:strVal val="visible"/>
                                      </p:to>
                                    </p:set>
                                    <p:animEffect transition="in" filter="wipe(left)">
                                      <p:cBhvr>
                                        <p:cTn id="17" dur="500"/>
                                        <p:tgtEl>
                                          <p:spTgt spid="9359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35939">
                                            <p:txEl>
                                              <p:pRg st="3" end="3"/>
                                            </p:txEl>
                                          </p:spTgt>
                                        </p:tgtEl>
                                        <p:attrNameLst>
                                          <p:attrName>style.visibility</p:attrName>
                                        </p:attrNameLst>
                                      </p:cBhvr>
                                      <p:to>
                                        <p:strVal val="visible"/>
                                      </p:to>
                                    </p:set>
                                    <p:animEffect transition="in" filter="wipe(left)">
                                      <p:cBhvr>
                                        <p:cTn id="22" dur="500"/>
                                        <p:tgtEl>
                                          <p:spTgt spid="935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593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382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3827" name="Rectangle 3"/>
          <p:cNvSpPr>
            <a:spLocks noGrp="1" noChangeArrowheads="1"/>
          </p:cNvSpPr>
          <p:nvPr>
            <p:ph type="body" idx="1"/>
          </p:nvPr>
        </p:nvSpPr>
        <p:spPr>
          <a:xfrm>
            <a:off x="0" y="1600200"/>
            <a:ext cx="9144000" cy="4876800"/>
          </a:xfrm>
        </p:spPr>
        <p:txBody>
          <a:bodyPr lIns="90488" tIns="44450" rIns="90488" bIns="44450"/>
          <a:lstStyle/>
          <a:p>
            <a:pPr>
              <a:spcBef>
                <a:spcPct val="5000"/>
              </a:spcBef>
              <a:buFont typeface="Wingdings" pitchFamily="2" charset="2"/>
              <a:buNone/>
              <a:defRPr/>
            </a:pPr>
            <a:r>
              <a:rPr lang="en-US" sz="6000" dirty="0" smtClean="0"/>
              <a:t>12 Their responsibility is to </a:t>
            </a:r>
            <a:r>
              <a:rPr lang="en-US" sz="6000" u="sng" dirty="0" smtClean="0"/>
              <a:t>equip God’s people to do God’s work of ministry:</a:t>
            </a:r>
            <a:r>
              <a:rPr lang="en-US" sz="6000" dirty="0" smtClean="0"/>
              <a:t> to build up the body of Christ, </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5874"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5875" name="Rectangle 3"/>
          <p:cNvSpPr>
            <a:spLocks noGrp="1" noChangeArrowheads="1"/>
          </p:cNvSpPr>
          <p:nvPr>
            <p:ph type="body" idx="1"/>
          </p:nvPr>
        </p:nvSpPr>
        <p:spPr>
          <a:xfrm>
            <a:off x="0" y="1600200"/>
            <a:ext cx="9144000" cy="4876800"/>
          </a:xfrm>
        </p:spPr>
        <p:txBody>
          <a:bodyPr lIns="90488" tIns="44450" rIns="90488" bIns="44450"/>
          <a:lstStyle/>
          <a:p>
            <a:pPr>
              <a:spcBef>
                <a:spcPct val="5000"/>
              </a:spcBef>
              <a:buNone/>
              <a:defRPr/>
            </a:pPr>
            <a:r>
              <a:rPr lang="en-US" sz="6000" dirty="0" smtClean="0"/>
              <a:t>12 Their responsibility is to equip God’s people to do God’s work of ministry: to </a:t>
            </a:r>
            <a:r>
              <a:rPr lang="en-US" sz="6000" u="sng" dirty="0" smtClean="0"/>
              <a:t>build up the body of Christ</a:t>
            </a:r>
            <a:r>
              <a:rPr lang="en-US" sz="6000" dirty="0" smtClean="0"/>
              <a:t>, </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894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8947"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5400" dirty="0" smtClean="0"/>
              <a:t>13 until we all come to such unity in our faith and knowledge of God’s Son that we will be </a:t>
            </a:r>
            <a:r>
              <a:rPr lang="en-US" sz="5400" u="sng" dirty="0" smtClean="0"/>
              <a:t>mature and full grown in the Lord</a:t>
            </a:r>
            <a:r>
              <a:rPr lang="en-US" sz="5400" dirty="0" smtClean="0"/>
              <a:t>, measuring up to the full stature of Christ. </a:t>
            </a:r>
          </a:p>
        </p:txBody>
      </p:sp>
      <p:sp>
        <p:nvSpPr>
          <p:cNvPr id="4" name="Rectangle 4"/>
          <p:cNvSpPr>
            <a:spLocks noChangeArrowheads="1"/>
          </p:cNvSpPr>
          <p:nvPr/>
        </p:nvSpPr>
        <p:spPr bwMode="auto">
          <a:xfrm>
            <a:off x="2133600" y="5105400"/>
            <a:ext cx="6019800" cy="12192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Spiritual maturity = the goal for all members</a:t>
            </a:r>
            <a:endParaRPr lang="en-US" sz="48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075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4800" dirty="0" smtClean="0"/>
              <a:t>14 Then we will no longer be </a:t>
            </a:r>
            <a:r>
              <a:rPr lang="en-US" sz="4800" u="sng" dirty="0" smtClean="0"/>
              <a:t>infants, tossed back and forth by the waves</a:t>
            </a:r>
            <a:r>
              <a:rPr lang="en-US" sz="4800" dirty="0" smtClean="0"/>
              <a:t>, and blown here and there by every wind of teaching and by the cunning and craftiness of people in their deceitful scheming</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075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4800" dirty="0" smtClean="0"/>
              <a:t>14 Then we will no longer be </a:t>
            </a:r>
            <a:r>
              <a:rPr lang="en-US" sz="4800" u="sng" dirty="0" smtClean="0"/>
              <a:t>infants, tossed back and forth by the waves</a:t>
            </a:r>
            <a:r>
              <a:rPr lang="en-US" sz="4800" dirty="0" smtClean="0"/>
              <a:t>, and blown here and there by every wind of teaching and by the cunning and craftiness of people in their deceitful scheming</a:t>
            </a:r>
          </a:p>
        </p:txBody>
      </p:sp>
      <p:cxnSp>
        <p:nvCxnSpPr>
          <p:cNvPr id="4" name="Straight Arrow Connector 3"/>
          <p:cNvCxnSpPr/>
          <p:nvPr/>
        </p:nvCxnSpPr>
        <p:spPr bwMode="auto">
          <a:xfrm rot="16200000" flipV="1">
            <a:off x="2667000" y="3048000"/>
            <a:ext cx="1828800" cy="1676400"/>
          </a:xfrm>
          <a:prstGeom prst="straightConnector1">
            <a:avLst/>
          </a:prstGeom>
          <a:noFill/>
          <a:ln w="57150" cap="flat" cmpd="sng" algn="ctr">
            <a:solidFill>
              <a:schemeClr val="tx1"/>
            </a:solidFill>
            <a:prstDash val="solid"/>
            <a:round/>
            <a:headEnd type="none" w="med" len="med"/>
            <a:tailEnd type="arrow"/>
          </a:ln>
          <a:effectLst/>
        </p:spPr>
      </p:cxnSp>
      <p:sp>
        <p:nvSpPr>
          <p:cNvPr id="5" name="Rectangle 4"/>
          <p:cNvSpPr>
            <a:spLocks noChangeArrowheads="1"/>
          </p:cNvSpPr>
          <p:nvPr/>
        </p:nvSpPr>
        <p:spPr bwMode="auto">
          <a:xfrm>
            <a:off x="3581400" y="4572000"/>
            <a:ext cx="4343400" cy="12192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Instability = sign of immaturity</a:t>
            </a:r>
            <a:endParaRPr lang="en-US" sz="48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075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4800" dirty="0" smtClean="0"/>
              <a:t>14 Then we will no longer be infants, tossed back and forth by the waves, and </a:t>
            </a:r>
            <a:r>
              <a:rPr lang="en-US" sz="4800" u="sng" dirty="0" smtClean="0"/>
              <a:t>blown here and there by every wind of teaching</a:t>
            </a:r>
            <a:r>
              <a:rPr lang="en-US" sz="4800" dirty="0" smtClean="0"/>
              <a:t> and by the cunning and craftiness of people in their deceitful scheming</a:t>
            </a:r>
          </a:p>
        </p:txBody>
      </p:sp>
      <p:cxnSp>
        <p:nvCxnSpPr>
          <p:cNvPr id="6" name="Straight Arrow Connector 5"/>
          <p:cNvCxnSpPr/>
          <p:nvPr/>
        </p:nvCxnSpPr>
        <p:spPr bwMode="auto">
          <a:xfrm rot="5400000" flipH="1" flipV="1">
            <a:off x="3238500" y="3543300"/>
            <a:ext cx="2438400" cy="1905000"/>
          </a:xfrm>
          <a:prstGeom prst="straightConnector1">
            <a:avLst/>
          </a:prstGeom>
          <a:noFill/>
          <a:ln w="57150" cap="flat" cmpd="sng" algn="ctr">
            <a:solidFill>
              <a:schemeClr val="tx1"/>
            </a:solidFill>
            <a:prstDash val="solid"/>
            <a:round/>
            <a:headEnd type="none" w="med" len="med"/>
            <a:tailEnd type="arrow"/>
          </a:ln>
          <a:effectLst/>
        </p:spPr>
      </p:cxnSp>
      <p:sp>
        <p:nvSpPr>
          <p:cNvPr id="4" name="Rectangle 4"/>
          <p:cNvSpPr>
            <a:spLocks noChangeArrowheads="1"/>
          </p:cNvSpPr>
          <p:nvPr/>
        </p:nvSpPr>
        <p:spPr bwMode="auto">
          <a:xfrm>
            <a:off x="2819400" y="5562600"/>
            <a:ext cx="4800600" cy="11430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Easily won over to novel doctrine</a:t>
            </a:r>
            <a:endParaRPr lang="en-US" sz="48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075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4800" dirty="0" smtClean="0"/>
              <a:t>14 Then we will no longer be infants, tossed back and forth by the waves, and </a:t>
            </a:r>
            <a:r>
              <a:rPr lang="en-US" sz="4800" u="sng" dirty="0" smtClean="0"/>
              <a:t>blown here and there by every wind of teaching</a:t>
            </a:r>
            <a:r>
              <a:rPr lang="en-US" sz="4800" dirty="0" smtClean="0"/>
              <a:t> and by the cunning and craftiness of people in their deceitful scheming</a:t>
            </a:r>
          </a:p>
        </p:txBody>
      </p:sp>
      <p:cxnSp>
        <p:nvCxnSpPr>
          <p:cNvPr id="6" name="Straight Arrow Connector 5"/>
          <p:cNvCxnSpPr/>
          <p:nvPr/>
        </p:nvCxnSpPr>
        <p:spPr bwMode="auto">
          <a:xfrm rot="5400000" flipH="1" flipV="1">
            <a:off x="3238500" y="3543300"/>
            <a:ext cx="2438400" cy="1905000"/>
          </a:xfrm>
          <a:prstGeom prst="straightConnector1">
            <a:avLst/>
          </a:prstGeom>
          <a:noFill/>
          <a:ln w="57150" cap="flat" cmpd="sng" algn="ctr">
            <a:solidFill>
              <a:schemeClr val="tx1"/>
            </a:solidFill>
            <a:prstDash val="solid"/>
            <a:round/>
            <a:headEnd type="none" w="med" len="med"/>
            <a:tailEnd type="arrow"/>
          </a:ln>
          <a:effectLst/>
        </p:spPr>
      </p:cxnSp>
      <p:sp>
        <p:nvSpPr>
          <p:cNvPr id="4" name="Rectangle 4"/>
          <p:cNvSpPr>
            <a:spLocks noChangeArrowheads="1"/>
          </p:cNvSpPr>
          <p:nvPr/>
        </p:nvSpPr>
        <p:spPr bwMode="auto">
          <a:xfrm>
            <a:off x="2819400" y="4800600"/>
            <a:ext cx="5334000" cy="11430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Gullible = unable to assess truth claims</a:t>
            </a:r>
            <a:endParaRPr lang="en-US" sz="48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075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4800" dirty="0" smtClean="0"/>
              <a:t>14 Then we will no longer be infants, tossed back and forth by the waves, and </a:t>
            </a:r>
            <a:r>
              <a:rPr lang="en-US" sz="4800" u="sng" dirty="0" smtClean="0"/>
              <a:t>blown here and there by every wind of teaching</a:t>
            </a:r>
            <a:r>
              <a:rPr lang="en-US" sz="4800" dirty="0" smtClean="0"/>
              <a:t> and by the cunning and craftiness of people in their deceitful scheming</a:t>
            </a:r>
          </a:p>
        </p:txBody>
      </p:sp>
      <p:cxnSp>
        <p:nvCxnSpPr>
          <p:cNvPr id="6" name="Straight Arrow Connector 5"/>
          <p:cNvCxnSpPr/>
          <p:nvPr/>
        </p:nvCxnSpPr>
        <p:spPr bwMode="auto">
          <a:xfrm rot="5400000" flipH="1" flipV="1">
            <a:off x="3238500" y="3543300"/>
            <a:ext cx="2438400" cy="1905000"/>
          </a:xfrm>
          <a:prstGeom prst="straightConnector1">
            <a:avLst/>
          </a:prstGeom>
          <a:noFill/>
          <a:ln w="57150" cap="flat" cmpd="sng" algn="ctr">
            <a:solidFill>
              <a:schemeClr val="tx1"/>
            </a:solidFill>
            <a:prstDash val="solid"/>
            <a:round/>
            <a:headEnd type="none" w="med" len="med"/>
            <a:tailEnd type="arrow"/>
          </a:ln>
          <a:effectLst/>
        </p:spPr>
      </p:cxnSp>
      <p:sp>
        <p:nvSpPr>
          <p:cNvPr id="4" name="Rectangle 4"/>
          <p:cNvSpPr>
            <a:spLocks noChangeArrowheads="1"/>
          </p:cNvSpPr>
          <p:nvPr/>
        </p:nvSpPr>
        <p:spPr bwMode="auto">
          <a:xfrm>
            <a:off x="2819400" y="4800600"/>
            <a:ext cx="5334000" cy="11430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Gullible = associated </a:t>
            </a:r>
            <a:br>
              <a:rPr lang="en-US" sz="4800" dirty="0" smtClean="0">
                <a:effectLst>
                  <a:outerShdw blurRad="38100" dist="38100" dir="2700000" algn="tl">
                    <a:srgbClr val="000000"/>
                  </a:outerShdw>
                </a:effectLst>
                <a:latin typeface="Times New Roman" pitchFamily="18" charset="0"/>
              </a:rPr>
            </a:br>
            <a:r>
              <a:rPr lang="en-US" sz="4800" dirty="0" smtClean="0">
                <a:effectLst>
                  <a:outerShdw blurRad="38100" dist="38100" dir="2700000" algn="tl">
                    <a:srgbClr val="000000"/>
                  </a:outerShdw>
                </a:effectLst>
                <a:latin typeface="Times New Roman" pitchFamily="18" charset="0"/>
              </a:rPr>
              <a:t>         with ignorance</a:t>
            </a:r>
            <a:endParaRPr lang="en-US" sz="48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075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4800" dirty="0" smtClean="0"/>
              <a:t>14 Then we will no longer be infants, tossed back and forth by the waves, and blown here and there by every wind of teaching and by the </a:t>
            </a:r>
            <a:r>
              <a:rPr lang="en-US" sz="4800" u="sng" dirty="0" smtClean="0"/>
              <a:t>cunning and craftiness of people in their deceitful scheming</a:t>
            </a:r>
          </a:p>
        </p:txBody>
      </p:sp>
      <p:sp>
        <p:nvSpPr>
          <p:cNvPr id="5" name="Rectangle 4"/>
          <p:cNvSpPr>
            <a:spLocks noChangeArrowheads="1"/>
          </p:cNvSpPr>
          <p:nvPr/>
        </p:nvSpPr>
        <p:spPr bwMode="auto">
          <a:xfrm>
            <a:off x="2362200" y="5029200"/>
            <a:ext cx="6553200" cy="11430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Liars are very common— especially in religion </a:t>
            </a:r>
            <a:endParaRPr lang="en-US" sz="48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075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4800" dirty="0" smtClean="0"/>
              <a:t>14 Then we will no longer be infants, tossed back and forth by the waves, and blown here and there by every wind of teaching and by the </a:t>
            </a:r>
            <a:r>
              <a:rPr lang="en-US" sz="4800" u="sng" dirty="0" smtClean="0"/>
              <a:t>cunning and craftiness of people in their deceitful scheming</a:t>
            </a:r>
          </a:p>
        </p:txBody>
      </p:sp>
      <p:sp>
        <p:nvSpPr>
          <p:cNvPr id="6" name="Rectangle 5"/>
          <p:cNvSpPr>
            <a:spLocks noChangeArrowheads="1"/>
          </p:cNvSpPr>
          <p:nvPr/>
        </p:nvSpPr>
        <p:spPr bwMode="auto">
          <a:xfrm>
            <a:off x="228600" y="609600"/>
            <a:ext cx="8458200" cy="2133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4800" dirty="0" smtClean="0">
                <a:effectLst>
                  <a:outerShdw blurRad="38100" dist="38100" dir="2700000" algn="tl">
                    <a:srgbClr val="000000"/>
                  </a:outerShdw>
                </a:effectLst>
                <a:latin typeface="Times New Roman" pitchFamily="18" charset="0"/>
              </a:rPr>
              <a:t>Heb. 5:13 </a:t>
            </a:r>
            <a:r>
              <a:rPr lang="en-US" sz="4800" dirty="0">
                <a:effectLst>
                  <a:outerShdw blurRad="38100" dist="38100" dir="2700000" algn="tl">
                    <a:srgbClr val="000000"/>
                  </a:outerShdw>
                </a:effectLst>
                <a:latin typeface="Times New Roman" pitchFamily="18" charset="0"/>
              </a:rPr>
              <a:t>For everyone who partakes only of milk is </a:t>
            </a:r>
            <a:r>
              <a:rPr lang="en-US" sz="4800" u="sng" dirty="0">
                <a:effectLst>
                  <a:outerShdw blurRad="38100" dist="38100" dir="2700000" algn="tl">
                    <a:srgbClr val="000000"/>
                  </a:outerShdw>
                </a:effectLst>
                <a:latin typeface="Times New Roman" pitchFamily="18" charset="0"/>
              </a:rPr>
              <a:t>not accustomed to the word</a:t>
            </a:r>
            <a:r>
              <a:rPr lang="en-US" sz="4800" dirty="0">
                <a:effectLst>
                  <a:outerShdw blurRad="38100" dist="38100" dir="2700000" algn="tl">
                    <a:srgbClr val="000000"/>
                  </a:outerShdw>
                </a:effectLst>
                <a:latin typeface="Times New Roman" pitchFamily="18" charset="0"/>
              </a:rPr>
              <a:t> of righteousness, for he is an infant. </a:t>
            </a:r>
          </a:p>
        </p:txBody>
      </p:sp>
      <p:sp>
        <p:nvSpPr>
          <p:cNvPr id="7" name="Rectangle 6"/>
          <p:cNvSpPr>
            <a:spLocks noChangeArrowheads="1"/>
          </p:cNvSpPr>
          <p:nvPr/>
        </p:nvSpPr>
        <p:spPr bwMode="auto">
          <a:xfrm>
            <a:off x="2362200" y="5029200"/>
            <a:ext cx="6553200" cy="11430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Liars are very common— especially in religion </a:t>
            </a:r>
            <a:endParaRPr lang="en-US" sz="48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4851"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dirty="0" smtClean="0"/>
              <a:t>7 But to each one of us grace was given according to the measure of Christ’s gift.</a:t>
            </a:r>
          </a:p>
          <a:p>
            <a:pPr>
              <a:spcBef>
                <a:spcPct val="5000"/>
              </a:spcBef>
              <a:buNone/>
              <a:defRPr/>
            </a:pPr>
            <a:r>
              <a:rPr lang="en-US" dirty="0" smtClean="0"/>
              <a:t>8 Therefore it says, “When He ascended on high, He led captive a host of captives, And He gave gifts to men.”</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075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4800" dirty="0" smtClean="0"/>
              <a:t>14 Then we will no longer be infants, tossed back and forth by the waves, and blown here and there by every wind of teaching and by the </a:t>
            </a:r>
            <a:r>
              <a:rPr lang="en-US" sz="4800" u="sng" dirty="0" smtClean="0"/>
              <a:t>cunning and craftiness of people in their deceitful scheming</a:t>
            </a:r>
          </a:p>
        </p:txBody>
      </p:sp>
      <p:sp>
        <p:nvSpPr>
          <p:cNvPr id="5" name="Rectangle 4"/>
          <p:cNvSpPr>
            <a:spLocks noChangeArrowheads="1"/>
          </p:cNvSpPr>
          <p:nvPr/>
        </p:nvSpPr>
        <p:spPr bwMode="auto">
          <a:xfrm>
            <a:off x="3352800" y="5029200"/>
            <a:ext cx="3810000" cy="11430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Liars are very common </a:t>
            </a:r>
            <a:endParaRPr lang="en-US" sz="4800" dirty="0">
              <a:effectLst>
                <a:outerShdw blurRad="38100" dist="38100" dir="2700000" algn="tl">
                  <a:srgbClr val="000000"/>
                </a:outerShdw>
              </a:effectLst>
              <a:latin typeface="Times New Roman" pitchFamily="18" charset="0"/>
            </a:endParaRPr>
          </a:p>
        </p:txBody>
      </p:sp>
      <p:sp>
        <p:nvSpPr>
          <p:cNvPr id="6" name="Rectangle 5"/>
          <p:cNvSpPr>
            <a:spLocks noChangeArrowheads="1"/>
          </p:cNvSpPr>
          <p:nvPr/>
        </p:nvSpPr>
        <p:spPr bwMode="auto">
          <a:xfrm>
            <a:off x="228600" y="609600"/>
            <a:ext cx="8458200" cy="2133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4800" dirty="0" smtClean="0">
                <a:effectLst>
                  <a:outerShdw blurRad="38100" dist="38100" dir="2700000" algn="tl">
                    <a:srgbClr val="000000"/>
                  </a:outerShdw>
                </a:effectLst>
                <a:latin typeface="Times New Roman" pitchFamily="18" charset="0"/>
              </a:rPr>
              <a:t>Heb. 5:14 But solid food is for the mature, who </a:t>
            </a:r>
            <a:r>
              <a:rPr lang="en-US" sz="4800" u="sng" dirty="0" smtClean="0">
                <a:effectLst>
                  <a:outerShdw blurRad="38100" dist="38100" dir="2700000" algn="tl">
                    <a:srgbClr val="000000"/>
                  </a:outerShdw>
                </a:effectLst>
                <a:latin typeface="Times New Roman" pitchFamily="18" charset="0"/>
              </a:rPr>
              <a:t>because of practice</a:t>
            </a:r>
            <a:r>
              <a:rPr lang="en-US" sz="4800" dirty="0" smtClean="0">
                <a:effectLst>
                  <a:outerShdw blurRad="38100" dist="38100" dir="2700000" algn="tl">
                    <a:srgbClr val="000000"/>
                  </a:outerShdw>
                </a:effectLst>
                <a:latin typeface="Times New Roman" pitchFamily="18" charset="0"/>
              </a:rPr>
              <a:t> </a:t>
            </a:r>
            <a:r>
              <a:rPr lang="en-US" sz="4800" u="sng" dirty="0" smtClean="0">
                <a:effectLst>
                  <a:outerShdw blurRad="38100" dist="38100" dir="2700000" algn="tl">
                    <a:srgbClr val="000000"/>
                  </a:outerShdw>
                </a:effectLst>
                <a:latin typeface="Times New Roman" pitchFamily="18" charset="0"/>
              </a:rPr>
              <a:t>have their senses trained to discern good and evil</a:t>
            </a:r>
            <a:r>
              <a:rPr lang="en-US" sz="4800" dirty="0" smtClean="0">
                <a:effectLst>
                  <a:outerShdw blurRad="38100" dist="38100" dir="2700000" algn="tl">
                    <a:srgbClr val="000000"/>
                  </a:outerShdw>
                </a:effectLst>
                <a:latin typeface="Times New Roman" pitchFamily="18" charset="0"/>
              </a:rPr>
              <a:t>. </a:t>
            </a:r>
            <a:endParaRPr lang="en-US" sz="4800" dirty="0">
              <a:effectLst>
                <a:outerShdw blurRad="38100" dist="38100" dir="2700000" algn="tl">
                  <a:srgbClr val="000000"/>
                </a:outerShdw>
              </a:effectLst>
              <a:latin typeface="Times New Roman" pitchFamily="18" charset="0"/>
            </a:endParaRPr>
          </a:p>
        </p:txBody>
      </p:sp>
      <p:sp>
        <p:nvSpPr>
          <p:cNvPr id="7" name="Rectangle 6"/>
          <p:cNvSpPr>
            <a:spLocks noChangeArrowheads="1"/>
          </p:cNvSpPr>
          <p:nvPr/>
        </p:nvSpPr>
        <p:spPr bwMode="auto">
          <a:xfrm>
            <a:off x="2362200" y="5029200"/>
            <a:ext cx="6553200" cy="11430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Liars are very common— especially in religion </a:t>
            </a:r>
            <a:endParaRPr lang="en-US" sz="48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6114"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86115" name="Rectangle 3"/>
          <p:cNvSpPr>
            <a:spLocks noGrp="1" noChangeArrowheads="1"/>
          </p:cNvSpPr>
          <p:nvPr>
            <p:ph type="body" idx="1"/>
          </p:nvPr>
        </p:nvSpPr>
        <p:spPr>
          <a:xfrm>
            <a:off x="0" y="1371600"/>
            <a:ext cx="9144000" cy="4876800"/>
          </a:xfrm>
        </p:spPr>
        <p:txBody>
          <a:bodyPr lIns="90488" tIns="44450" rIns="90488" bIns="44450"/>
          <a:lstStyle/>
          <a:p>
            <a:pPr>
              <a:spcBef>
                <a:spcPct val="5000"/>
              </a:spcBef>
              <a:buFont typeface="Wingdings" pitchFamily="2" charset="2"/>
              <a:buNone/>
              <a:defRPr/>
            </a:pPr>
            <a:r>
              <a:rPr lang="en-US" sz="6000" smtClean="0"/>
              <a:t>15 but </a:t>
            </a:r>
            <a:r>
              <a:rPr lang="en-US" sz="6000" u="sng" smtClean="0"/>
              <a:t>speaking the truth in love</a:t>
            </a:r>
            <a:r>
              <a:rPr lang="en-US" sz="6000" smtClean="0"/>
              <a:t>, we are to grow up in all aspects into Him who is the head, even Christ,</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7378"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97379" name="Rectangle 3"/>
          <p:cNvSpPr>
            <a:spLocks noGrp="1" noChangeArrowheads="1"/>
          </p:cNvSpPr>
          <p:nvPr>
            <p:ph type="body" idx="1"/>
          </p:nvPr>
        </p:nvSpPr>
        <p:spPr>
          <a:xfrm>
            <a:off x="0" y="1371600"/>
            <a:ext cx="9144000" cy="4876800"/>
          </a:xfrm>
        </p:spPr>
        <p:txBody>
          <a:bodyPr lIns="90488" tIns="44450" rIns="90488" bIns="44450"/>
          <a:lstStyle/>
          <a:p>
            <a:pPr>
              <a:spcBef>
                <a:spcPct val="5000"/>
              </a:spcBef>
              <a:buFont typeface="Wingdings" pitchFamily="2" charset="2"/>
              <a:buNone/>
              <a:defRPr/>
            </a:pPr>
            <a:r>
              <a:rPr lang="en-US" sz="6000" smtClean="0"/>
              <a:t>15 but </a:t>
            </a:r>
            <a:r>
              <a:rPr lang="en-US" sz="6000" u="sng" smtClean="0"/>
              <a:t>speaking the truth in love</a:t>
            </a:r>
            <a:r>
              <a:rPr lang="en-US" sz="6000" smtClean="0"/>
              <a:t>, we are to grow up in all aspects into Him who is the head, even Christ,</a:t>
            </a:r>
          </a:p>
        </p:txBody>
      </p:sp>
      <p:sp>
        <p:nvSpPr>
          <p:cNvPr id="997381" name="Rectangle 5"/>
          <p:cNvSpPr>
            <a:spLocks noChangeArrowheads="1"/>
          </p:cNvSpPr>
          <p:nvPr/>
        </p:nvSpPr>
        <p:spPr bwMode="auto">
          <a:xfrm>
            <a:off x="2743200" y="2057400"/>
            <a:ext cx="6248400" cy="4800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Not as easy as it sounds!</a:t>
            </a:r>
          </a:p>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Truth without love</a:t>
            </a:r>
          </a:p>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 - nasty fundamentalists</a:t>
            </a:r>
          </a:p>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 - angry at a brother</a:t>
            </a:r>
          </a:p>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 - truth used as a </a:t>
            </a:r>
            <a:br>
              <a:rPr lang="en-US" sz="4800" dirty="0" smtClean="0">
                <a:effectLst>
                  <a:outerShdw blurRad="38100" dist="38100" dir="2700000" algn="tl">
                    <a:srgbClr val="000000"/>
                  </a:outerShdw>
                </a:effectLst>
                <a:latin typeface="Times New Roman" pitchFamily="18" charset="0"/>
              </a:rPr>
            </a:br>
            <a:r>
              <a:rPr lang="en-US" sz="4800" dirty="0" smtClean="0">
                <a:effectLst>
                  <a:outerShdw blurRad="38100" dist="38100" dir="2700000" algn="tl">
                    <a:srgbClr val="000000"/>
                  </a:outerShdw>
                </a:effectLst>
                <a:latin typeface="Times New Roman" pitchFamily="18" charset="0"/>
              </a:rPr>
              <a:t>    weapon</a:t>
            </a:r>
          </a:p>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 - not bothering to </a:t>
            </a:r>
            <a:br>
              <a:rPr lang="en-US" sz="4800" dirty="0" smtClean="0">
                <a:effectLst>
                  <a:outerShdw blurRad="38100" dist="38100" dir="2700000" algn="tl">
                    <a:srgbClr val="000000"/>
                  </a:outerShdw>
                </a:effectLst>
                <a:latin typeface="Times New Roman" pitchFamily="18" charset="0"/>
              </a:rPr>
            </a:br>
            <a:r>
              <a:rPr lang="en-US" sz="4800" dirty="0" smtClean="0">
                <a:effectLst>
                  <a:outerShdw blurRad="38100" dist="38100" dir="2700000" algn="tl">
                    <a:srgbClr val="000000"/>
                  </a:outerShdw>
                </a:effectLst>
                <a:latin typeface="Times New Roman" pitchFamily="18" charset="0"/>
              </a:rPr>
              <a:t>    empathize</a:t>
            </a:r>
            <a:endParaRPr lang="en-US" sz="48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97381">
                                            <p:txEl>
                                              <p:pRg st="1" end="1"/>
                                            </p:txEl>
                                          </p:spTgt>
                                        </p:tgtEl>
                                        <p:attrNameLst>
                                          <p:attrName>style.visibility</p:attrName>
                                        </p:attrNameLst>
                                      </p:cBhvr>
                                      <p:to>
                                        <p:strVal val="visible"/>
                                      </p:to>
                                    </p:set>
                                    <p:animEffect transition="in" filter="wipe(left)">
                                      <p:cBhvr>
                                        <p:cTn id="7" dur="500"/>
                                        <p:tgtEl>
                                          <p:spTgt spid="99738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97381">
                                            <p:txEl>
                                              <p:pRg st="2" end="2"/>
                                            </p:txEl>
                                          </p:spTgt>
                                        </p:tgtEl>
                                        <p:attrNameLst>
                                          <p:attrName>style.visibility</p:attrName>
                                        </p:attrNameLst>
                                      </p:cBhvr>
                                      <p:to>
                                        <p:strVal val="visible"/>
                                      </p:to>
                                    </p:set>
                                    <p:animEffect transition="in" filter="wipe(left)">
                                      <p:cBhvr>
                                        <p:cTn id="12" dur="500"/>
                                        <p:tgtEl>
                                          <p:spTgt spid="99738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97381">
                                            <p:txEl>
                                              <p:pRg st="3" end="3"/>
                                            </p:txEl>
                                          </p:spTgt>
                                        </p:tgtEl>
                                        <p:attrNameLst>
                                          <p:attrName>style.visibility</p:attrName>
                                        </p:attrNameLst>
                                      </p:cBhvr>
                                      <p:to>
                                        <p:strVal val="visible"/>
                                      </p:to>
                                    </p:set>
                                    <p:animEffect transition="in" filter="wipe(left)">
                                      <p:cBhvr>
                                        <p:cTn id="17" dur="500"/>
                                        <p:tgtEl>
                                          <p:spTgt spid="99738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97381">
                                            <p:txEl>
                                              <p:pRg st="4" end="4"/>
                                            </p:txEl>
                                          </p:spTgt>
                                        </p:tgtEl>
                                        <p:attrNameLst>
                                          <p:attrName>style.visibility</p:attrName>
                                        </p:attrNameLst>
                                      </p:cBhvr>
                                      <p:to>
                                        <p:strVal val="visible"/>
                                      </p:to>
                                    </p:set>
                                    <p:animEffect transition="in" filter="wipe(left)">
                                      <p:cBhvr>
                                        <p:cTn id="22" dur="500"/>
                                        <p:tgtEl>
                                          <p:spTgt spid="99738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97381">
                                            <p:txEl>
                                              <p:pRg st="5" end="5"/>
                                            </p:txEl>
                                          </p:spTgt>
                                        </p:tgtEl>
                                        <p:attrNameLst>
                                          <p:attrName>style.visibility</p:attrName>
                                        </p:attrNameLst>
                                      </p:cBhvr>
                                      <p:to>
                                        <p:strVal val="visible"/>
                                      </p:to>
                                    </p:set>
                                    <p:animEffect transition="in" filter="wipe(left)">
                                      <p:cBhvr>
                                        <p:cTn id="27" dur="500"/>
                                        <p:tgtEl>
                                          <p:spTgt spid="99738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7378"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97379" name="Rectangle 3"/>
          <p:cNvSpPr>
            <a:spLocks noGrp="1" noChangeArrowheads="1"/>
          </p:cNvSpPr>
          <p:nvPr>
            <p:ph type="body" idx="1"/>
          </p:nvPr>
        </p:nvSpPr>
        <p:spPr>
          <a:xfrm>
            <a:off x="0" y="1371600"/>
            <a:ext cx="9144000" cy="4876800"/>
          </a:xfrm>
        </p:spPr>
        <p:txBody>
          <a:bodyPr lIns="90488" tIns="44450" rIns="90488" bIns="44450"/>
          <a:lstStyle/>
          <a:p>
            <a:pPr>
              <a:spcBef>
                <a:spcPct val="5000"/>
              </a:spcBef>
              <a:buFont typeface="Wingdings" pitchFamily="2" charset="2"/>
              <a:buNone/>
              <a:defRPr/>
            </a:pPr>
            <a:r>
              <a:rPr lang="en-US" sz="6000" smtClean="0"/>
              <a:t>15 but </a:t>
            </a:r>
            <a:r>
              <a:rPr lang="en-US" sz="6000" u="sng" smtClean="0"/>
              <a:t>speaking the truth in love</a:t>
            </a:r>
            <a:r>
              <a:rPr lang="en-US" sz="6000" smtClean="0"/>
              <a:t>, we are to grow up in all aspects into Him who is the head, even Christ,</a:t>
            </a:r>
          </a:p>
        </p:txBody>
      </p:sp>
      <p:sp>
        <p:nvSpPr>
          <p:cNvPr id="5" name="Rectangle 5"/>
          <p:cNvSpPr>
            <a:spLocks noChangeArrowheads="1"/>
          </p:cNvSpPr>
          <p:nvPr/>
        </p:nvSpPr>
        <p:spPr bwMode="auto">
          <a:xfrm>
            <a:off x="2743200" y="2057400"/>
            <a:ext cx="6248400" cy="4800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Not as easy as it sounds!</a:t>
            </a:r>
          </a:p>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Truth without love</a:t>
            </a:r>
          </a:p>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Result?</a:t>
            </a:r>
          </a:p>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 - harsh </a:t>
            </a:r>
          </a:p>
          <a:p>
            <a:pPr algn="l">
              <a:lnSpc>
                <a:spcPct val="70000"/>
              </a:lnSpc>
              <a:spcBef>
                <a:spcPct val="5000"/>
              </a:spcBef>
              <a:defRPr/>
            </a:pPr>
            <a:r>
              <a:rPr lang="en-US" sz="4800" dirty="0" smtClean="0">
                <a:effectLst>
                  <a:outerShdw blurRad="38100" dist="38100" dir="2700000" algn="tl">
                    <a:srgbClr val="000000"/>
                  </a:outerShdw>
                </a:effectLst>
                <a:latin typeface="Times New Roman" pitchFamily="18" charset="0"/>
              </a:rPr>
              <a:t> - ineffective</a:t>
            </a:r>
          </a:p>
          <a:p>
            <a:pPr algn="l">
              <a:lnSpc>
                <a:spcPct val="70000"/>
              </a:lnSpc>
              <a:spcBef>
                <a:spcPct val="5000"/>
              </a:spcBef>
              <a:defRPr/>
            </a:pPr>
            <a:r>
              <a:rPr lang="en-US" sz="4800" dirty="0" smtClean="0">
                <a:effectLst>
                  <a:outerShdw blurRad="38100" dist="38100" dir="2700000" algn="tl">
                    <a:srgbClr val="000000"/>
                  </a:outerShdw>
                </a:effectLst>
                <a:latin typeface="Times New Roman" pitchFamily="18" charset="0"/>
              </a:rPr>
              <a:t> - launches reciprocity </a:t>
            </a:r>
          </a:p>
          <a:p>
            <a:pPr algn="l">
              <a:lnSpc>
                <a:spcPct val="70000"/>
              </a:lnSpc>
              <a:spcBef>
                <a:spcPct val="5000"/>
              </a:spcBef>
              <a:defRPr/>
            </a:pPr>
            <a:r>
              <a:rPr lang="en-US" sz="4800" dirty="0" smtClean="0">
                <a:effectLst>
                  <a:outerShdw blurRad="38100" dist="38100" dir="2700000" algn="tl">
                    <a:srgbClr val="000000"/>
                  </a:outerShdw>
                </a:effectLst>
                <a:latin typeface="Times New Roman" pitchFamily="18" charset="0"/>
              </a:rPr>
              <a:t> - in a group = unsafe</a:t>
            </a:r>
          </a:p>
          <a:p>
            <a:pPr algn="l">
              <a:lnSpc>
                <a:spcPct val="70000"/>
              </a:lnSpc>
              <a:spcBef>
                <a:spcPct val="5000"/>
              </a:spcBef>
              <a:defRPr/>
            </a:pPr>
            <a:r>
              <a:rPr lang="en-US" sz="4800" dirty="0" smtClean="0">
                <a:effectLst>
                  <a:outerShdw blurRad="38100" dist="38100" dir="2700000" algn="tl">
                    <a:srgbClr val="000000"/>
                  </a:outerShdw>
                </a:effectLst>
                <a:latin typeface="Times New Roman" pitchFamily="18" charset="0"/>
              </a:rPr>
              <a:t> - arid, bookish</a:t>
            </a:r>
          </a:p>
          <a:p>
            <a:pPr algn="l">
              <a:lnSpc>
                <a:spcPct val="77000"/>
              </a:lnSpc>
              <a:spcBef>
                <a:spcPct val="5000"/>
              </a:spcBef>
              <a:defRPr/>
            </a:pPr>
            <a:endParaRPr lang="en-US" sz="48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wipe(left)">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wipe(left)">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wipe(left)">
                                      <p:cBhvr>
                                        <p:cTn id="17" dur="500"/>
                                        <p:tgtEl>
                                          <p:spTgt spid="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wipe(left)">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wipe(left)">
                                      <p:cBhvr>
                                        <p:cTn id="2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7378"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97379" name="Rectangle 3"/>
          <p:cNvSpPr>
            <a:spLocks noGrp="1" noChangeArrowheads="1"/>
          </p:cNvSpPr>
          <p:nvPr>
            <p:ph type="body" idx="1"/>
          </p:nvPr>
        </p:nvSpPr>
        <p:spPr>
          <a:xfrm>
            <a:off x="0" y="1371600"/>
            <a:ext cx="9144000" cy="4876800"/>
          </a:xfrm>
        </p:spPr>
        <p:txBody>
          <a:bodyPr lIns="90488" tIns="44450" rIns="90488" bIns="44450"/>
          <a:lstStyle/>
          <a:p>
            <a:pPr>
              <a:spcBef>
                <a:spcPct val="5000"/>
              </a:spcBef>
              <a:buFont typeface="Wingdings" pitchFamily="2" charset="2"/>
              <a:buNone/>
              <a:defRPr/>
            </a:pPr>
            <a:r>
              <a:rPr lang="en-US" sz="6000" smtClean="0"/>
              <a:t>15 but </a:t>
            </a:r>
            <a:r>
              <a:rPr lang="en-US" sz="6000" u="sng" smtClean="0"/>
              <a:t>speaking the truth in love</a:t>
            </a:r>
            <a:r>
              <a:rPr lang="en-US" sz="6000" smtClean="0"/>
              <a:t>, we are to grow up in all aspects into Him who is the head, even Christ,</a:t>
            </a:r>
          </a:p>
        </p:txBody>
      </p:sp>
      <p:sp>
        <p:nvSpPr>
          <p:cNvPr id="997381" name="Rectangle 5"/>
          <p:cNvSpPr>
            <a:spLocks noChangeArrowheads="1"/>
          </p:cNvSpPr>
          <p:nvPr/>
        </p:nvSpPr>
        <p:spPr bwMode="auto">
          <a:xfrm>
            <a:off x="2743200" y="2057400"/>
            <a:ext cx="6248400" cy="4800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Not as easy as it sounds!</a:t>
            </a:r>
          </a:p>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Love without truth</a:t>
            </a:r>
          </a:p>
          <a:p>
            <a:pPr algn="l">
              <a:lnSpc>
                <a:spcPct val="70000"/>
              </a:lnSpc>
              <a:spcBef>
                <a:spcPct val="5000"/>
              </a:spcBef>
              <a:defRPr/>
            </a:pPr>
            <a:r>
              <a:rPr lang="en-US" sz="4400" dirty="0" smtClean="0">
                <a:effectLst>
                  <a:outerShdw blurRad="38100" dist="38100" dir="2700000" algn="tl">
                    <a:srgbClr val="000000"/>
                  </a:outerShdw>
                </a:effectLst>
                <a:latin typeface="Times New Roman" pitchFamily="18" charset="0"/>
              </a:rPr>
              <a:t>- feel love should be </a:t>
            </a:r>
            <a:br>
              <a:rPr lang="en-US" sz="4400" dirty="0" smtClean="0">
                <a:effectLst>
                  <a:outerShdw blurRad="38100" dist="38100" dir="2700000" algn="tl">
                    <a:srgbClr val="000000"/>
                  </a:outerShdw>
                </a:effectLst>
                <a:latin typeface="Times New Roman" pitchFamily="18" charset="0"/>
              </a:rPr>
            </a:br>
            <a:r>
              <a:rPr lang="en-US" sz="4400" dirty="0" smtClean="0">
                <a:effectLst>
                  <a:outerShdw blurRad="38100" dist="38100" dir="2700000" algn="tl">
                    <a:srgbClr val="000000"/>
                  </a:outerShdw>
                </a:effectLst>
                <a:latin typeface="Times New Roman" pitchFamily="18" charset="0"/>
              </a:rPr>
              <a:t>    enough </a:t>
            </a:r>
          </a:p>
          <a:p>
            <a:pPr algn="l">
              <a:lnSpc>
                <a:spcPct val="70000"/>
              </a:lnSpc>
              <a:spcBef>
                <a:spcPct val="5000"/>
              </a:spcBef>
              <a:defRPr/>
            </a:pPr>
            <a:r>
              <a:rPr lang="en-US" sz="4400" dirty="0" smtClean="0">
                <a:effectLst>
                  <a:outerShdw blurRad="38100" dist="38100" dir="2700000" algn="tl">
                    <a:srgbClr val="000000"/>
                  </a:outerShdw>
                </a:effectLst>
                <a:latin typeface="Times New Roman" pitchFamily="18" charset="0"/>
              </a:rPr>
              <a:t> - don’t want to hurt </a:t>
            </a:r>
            <a:br>
              <a:rPr lang="en-US" sz="4400" dirty="0" smtClean="0">
                <a:effectLst>
                  <a:outerShdw blurRad="38100" dist="38100" dir="2700000" algn="tl">
                    <a:srgbClr val="000000"/>
                  </a:outerShdw>
                </a:effectLst>
                <a:latin typeface="Times New Roman" pitchFamily="18" charset="0"/>
              </a:rPr>
            </a:br>
            <a:r>
              <a:rPr lang="en-US" sz="4400" dirty="0" smtClean="0">
                <a:effectLst>
                  <a:outerShdw blurRad="38100" dist="38100" dir="2700000" algn="tl">
                    <a:srgbClr val="000000"/>
                  </a:outerShdw>
                </a:effectLst>
                <a:latin typeface="Times New Roman" pitchFamily="18" charset="0"/>
              </a:rPr>
              <a:t>    others’ feelings</a:t>
            </a:r>
          </a:p>
          <a:p>
            <a:pPr algn="l">
              <a:lnSpc>
                <a:spcPct val="70000"/>
              </a:lnSpc>
              <a:spcBef>
                <a:spcPct val="5000"/>
              </a:spcBef>
              <a:defRPr/>
            </a:pPr>
            <a:r>
              <a:rPr lang="en-US" sz="4400" dirty="0" smtClean="0">
                <a:effectLst>
                  <a:outerShdw blurRad="38100" dist="38100" dir="2700000" algn="tl">
                    <a:srgbClr val="000000"/>
                  </a:outerShdw>
                </a:effectLst>
                <a:latin typeface="Times New Roman" pitchFamily="18" charset="0"/>
              </a:rPr>
              <a:t> - don’t fully believe in </a:t>
            </a:r>
            <a:br>
              <a:rPr lang="en-US" sz="4400" dirty="0" smtClean="0">
                <a:effectLst>
                  <a:outerShdw blurRad="38100" dist="38100" dir="2700000" algn="tl">
                    <a:srgbClr val="000000"/>
                  </a:outerShdw>
                </a:effectLst>
                <a:latin typeface="Times New Roman" pitchFamily="18" charset="0"/>
              </a:rPr>
            </a:br>
            <a:r>
              <a:rPr lang="en-US" sz="4400" dirty="0" smtClean="0">
                <a:effectLst>
                  <a:outerShdw blurRad="38100" dist="38100" dir="2700000" algn="tl">
                    <a:srgbClr val="000000"/>
                  </a:outerShdw>
                </a:effectLst>
                <a:latin typeface="Times New Roman" pitchFamily="18" charset="0"/>
              </a:rPr>
              <a:t>    the power of the word</a:t>
            </a:r>
          </a:p>
          <a:p>
            <a:pPr algn="l">
              <a:lnSpc>
                <a:spcPct val="70000"/>
              </a:lnSpc>
              <a:spcBef>
                <a:spcPct val="5000"/>
              </a:spcBef>
              <a:defRPr/>
            </a:pPr>
            <a:r>
              <a:rPr lang="en-US" sz="4400" dirty="0" smtClean="0">
                <a:effectLst>
                  <a:outerShdw blurRad="38100" dist="38100" dir="2700000" algn="tl">
                    <a:srgbClr val="000000"/>
                  </a:outerShdw>
                </a:effectLst>
                <a:latin typeface="Times New Roman" pitchFamily="18" charset="0"/>
              </a:rPr>
              <a:t> - don’t want to be harsh</a:t>
            </a:r>
            <a:endParaRPr lang="en-US" sz="44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97381">
                                            <p:txEl>
                                              <p:pRg st="2" end="2"/>
                                            </p:txEl>
                                          </p:spTgt>
                                        </p:tgtEl>
                                        <p:attrNameLst>
                                          <p:attrName>style.visibility</p:attrName>
                                        </p:attrNameLst>
                                      </p:cBhvr>
                                      <p:to>
                                        <p:strVal val="visible"/>
                                      </p:to>
                                    </p:set>
                                    <p:animEffect transition="in" filter="wipe(left)">
                                      <p:cBhvr>
                                        <p:cTn id="7" dur="500"/>
                                        <p:tgtEl>
                                          <p:spTgt spid="99738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97381">
                                            <p:txEl>
                                              <p:pRg st="3" end="3"/>
                                            </p:txEl>
                                          </p:spTgt>
                                        </p:tgtEl>
                                        <p:attrNameLst>
                                          <p:attrName>style.visibility</p:attrName>
                                        </p:attrNameLst>
                                      </p:cBhvr>
                                      <p:to>
                                        <p:strVal val="visible"/>
                                      </p:to>
                                    </p:set>
                                    <p:animEffect transition="in" filter="wipe(left)">
                                      <p:cBhvr>
                                        <p:cTn id="12" dur="500"/>
                                        <p:tgtEl>
                                          <p:spTgt spid="99738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97381">
                                            <p:txEl>
                                              <p:pRg st="4" end="4"/>
                                            </p:txEl>
                                          </p:spTgt>
                                        </p:tgtEl>
                                        <p:attrNameLst>
                                          <p:attrName>style.visibility</p:attrName>
                                        </p:attrNameLst>
                                      </p:cBhvr>
                                      <p:to>
                                        <p:strVal val="visible"/>
                                      </p:to>
                                    </p:set>
                                    <p:animEffect transition="in" filter="wipe(left)">
                                      <p:cBhvr>
                                        <p:cTn id="17" dur="500"/>
                                        <p:tgtEl>
                                          <p:spTgt spid="99738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97381">
                                            <p:txEl>
                                              <p:pRg st="5" end="5"/>
                                            </p:txEl>
                                          </p:spTgt>
                                        </p:tgtEl>
                                        <p:attrNameLst>
                                          <p:attrName>style.visibility</p:attrName>
                                        </p:attrNameLst>
                                      </p:cBhvr>
                                      <p:to>
                                        <p:strVal val="visible"/>
                                      </p:to>
                                    </p:set>
                                    <p:animEffect transition="in" filter="wipe(left)">
                                      <p:cBhvr>
                                        <p:cTn id="22" dur="500"/>
                                        <p:tgtEl>
                                          <p:spTgt spid="99738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7378"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97379" name="Rectangle 3"/>
          <p:cNvSpPr>
            <a:spLocks noGrp="1" noChangeArrowheads="1"/>
          </p:cNvSpPr>
          <p:nvPr>
            <p:ph type="body" idx="1"/>
          </p:nvPr>
        </p:nvSpPr>
        <p:spPr>
          <a:xfrm>
            <a:off x="0" y="1371600"/>
            <a:ext cx="9144000" cy="4876800"/>
          </a:xfrm>
        </p:spPr>
        <p:txBody>
          <a:bodyPr lIns="90488" tIns="44450" rIns="90488" bIns="44450"/>
          <a:lstStyle/>
          <a:p>
            <a:pPr>
              <a:spcBef>
                <a:spcPct val="5000"/>
              </a:spcBef>
              <a:buFont typeface="Wingdings" pitchFamily="2" charset="2"/>
              <a:buNone/>
              <a:defRPr/>
            </a:pPr>
            <a:r>
              <a:rPr lang="en-US" sz="6000" smtClean="0"/>
              <a:t>15 but </a:t>
            </a:r>
            <a:r>
              <a:rPr lang="en-US" sz="6000" u="sng" smtClean="0"/>
              <a:t>speaking the truth in love</a:t>
            </a:r>
            <a:r>
              <a:rPr lang="en-US" sz="6000" smtClean="0"/>
              <a:t>, we are to grow up in all aspects into Him who is the head, even Christ,</a:t>
            </a:r>
          </a:p>
        </p:txBody>
      </p:sp>
      <p:sp>
        <p:nvSpPr>
          <p:cNvPr id="997381" name="Rectangle 5"/>
          <p:cNvSpPr>
            <a:spLocks noChangeArrowheads="1"/>
          </p:cNvSpPr>
          <p:nvPr/>
        </p:nvSpPr>
        <p:spPr bwMode="auto">
          <a:xfrm>
            <a:off x="2743200" y="2057400"/>
            <a:ext cx="6248400" cy="4800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Not as easy as it sounds!</a:t>
            </a:r>
          </a:p>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Love without truth</a:t>
            </a:r>
          </a:p>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Result?</a:t>
            </a:r>
          </a:p>
          <a:p>
            <a:pPr algn="l">
              <a:lnSpc>
                <a:spcPct val="70000"/>
              </a:lnSpc>
              <a:spcBef>
                <a:spcPct val="5000"/>
              </a:spcBef>
              <a:defRPr/>
            </a:pPr>
            <a:r>
              <a:rPr lang="en-US" sz="4400" dirty="0" smtClean="0">
                <a:effectLst>
                  <a:outerShdw blurRad="38100" dist="38100" dir="2700000" algn="tl">
                    <a:srgbClr val="000000"/>
                  </a:outerShdw>
                </a:effectLst>
                <a:latin typeface="Times New Roman" pitchFamily="18" charset="0"/>
              </a:rPr>
              <a:t> - mushy, soft</a:t>
            </a:r>
          </a:p>
          <a:p>
            <a:pPr algn="l">
              <a:lnSpc>
                <a:spcPct val="70000"/>
              </a:lnSpc>
              <a:spcBef>
                <a:spcPct val="5000"/>
              </a:spcBef>
              <a:defRPr/>
            </a:pPr>
            <a:r>
              <a:rPr lang="en-US" sz="4400" dirty="0" smtClean="0">
                <a:effectLst>
                  <a:outerShdw blurRad="38100" dist="38100" dir="2700000" algn="tl">
                    <a:srgbClr val="000000"/>
                  </a:outerShdw>
                </a:effectLst>
                <a:latin typeface="Times New Roman" pitchFamily="18" charset="0"/>
              </a:rPr>
              <a:t> - not really love</a:t>
            </a:r>
          </a:p>
          <a:p>
            <a:pPr algn="l">
              <a:lnSpc>
                <a:spcPct val="70000"/>
              </a:lnSpc>
              <a:spcBef>
                <a:spcPct val="5000"/>
              </a:spcBef>
              <a:defRPr/>
            </a:pPr>
            <a:r>
              <a:rPr lang="en-US" sz="4400" dirty="0" smtClean="0">
                <a:effectLst>
                  <a:outerShdw blurRad="38100" dist="38100" dir="2700000" algn="tl">
                    <a:srgbClr val="000000"/>
                  </a:outerShdw>
                </a:effectLst>
                <a:latin typeface="Times New Roman" pitchFamily="18" charset="0"/>
              </a:rPr>
              <a:t> - ineffective</a:t>
            </a:r>
          </a:p>
          <a:p>
            <a:pPr algn="l">
              <a:lnSpc>
                <a:spcPct val="70000"/>
              </a:lnSpc>
              <a:spcBef>
                <a:spcPct val="5000"/>
              </a:spcBef>
              <a:defRPr/>
            </a:pPr>
            <a:r>
              <a:rPr lang="en-US" sz="4400" dirty="0" smtClean="0">
                <a:effectLst>
                  <a:outerShdw blurRad="38100" dist="38100" dir="2700000" algn="tl">
                    <a:srgbClr val="000000"/>
                  </a:outerShdw>
                </a:effectLst>
                <a:latin typeface="Times New Roman" pitchFamily="18" charset="0"/>
              </a:rPr>
              <a:t> - lives don’t change</a:t>
            </a:r>
          </a:p>
          <a:p>
            <a:pPr algn="l">
              <a:lnSpc>
                <a:spcPct val="70000"/>
              </a:lnSpc>
              <a:spcBef>
                <a:spcPct val="5000"/>
              </a:spcBef>
              <a:defRPr/>
            </a:pPr>
            <a:r>
              <a:rPr lang="en-US" sz="4400" dirty="0" smtClean="0">
                <a:effectLst>
                  <a:outerShdw blurRad="38100" dist="38100" dir="2700000" algn="tl">
                    <a:srgbClr val="000000"/>
                  </a:outerShdw>
                </a:effectLst>
                <a:latin typeface="Times New Roman" pitchFamily="18" charset="0"/>
              </a:rPr>
              <a:t> - multiplication breaks </a:t>
            </a:r>
            <a:br>
              <a:rPr lang="en-US" sz="4400" dirty="0" smtClean="0">
                <a:effectLst>
                  <a:outerShdw blurRad="38100" dist="38100" dir="2700000" algn="tl">
                    <a:srgbClr val="000000"/>
                  </a:outerShdw>
                </a:effectLst>
                <a:latin typeface="Times New Roman" pitchFamily="18" charset="0"/>
              </a:rPr>
            </a:br>
            <a:r>
              <a:rPr lang="en-US" sz="4400" dirty="0" smtClean="0">
                <a:effectLst>
                  <a:outerShdw blurRad="38100" dist="38100" dir="2700000" algn="tl">
                    <a:srgbClr val="000000"/>
                  </a:outerShdw>
                </a:effectLst>
                <a:latin typeface="Times New Roman" pitchFamily="18" charset="0"/>
              </a:rPr>
              <a:t>    down</a:t>
            </a:r>
            <a:endParaRPr lang="en-US" sz="44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97381">
                                            <p:txEl>
                                              <p:pRg st="3" end="3"/>
                                            </p:txEl>
                                          </p:spTgt>
                                        </p:tgtEl>
                                        <p:attrNameLst>
                                          <p:attrName>style.visibility</p:attrName>
                                        </p:attrNameLst>
                                      </p:cBhvr>
                                      <p:to>
                                        <p:strVal val="visible"/>
                                      </p:to>
                                    </p:set>
                                    <p:animEffect transition="in" filter="wipe(left)">
                                      <p:cBhvr>
                                        <p:cTn id="7" dur="500"/>
                                        <p:tgtEl>
                                          <p:spTgt spid="997381">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97381">
                                            <p:txEl>
                                              <p:pRg st="4" end="4"/>
                                            </p:txEl>
                                          </p:spTgt>
                                        </p:tgtEl>
                                        <p:attrNameLst>
                                          <p:attrName>style.visibility</p:attrName>
                                        </p:attrNameLst>
                                      </p:cBhvr>
                                      <p:to>
                                        <p:strVal val="visible"/>
                                      </p:to>
                                    </p:set>
                                    <p:animEffect transition="in" filter="wipe(left)">
                                      <p:cBhvr>
                                        <p:cTn id="12" dur="500"/>
                                        <p:tgtEl>
                                          <p:spTgt spid="99738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97381">
                                            <p:txEl>
                                              <p:pRg st="5" end="5"/>
                                            </p:txEl>
                                          </p:spTgt>
                                        </p:tgtEl>
                                        <p:attrNameLst>
                                          <p:attrName>style.visibility</p:attrName>
                                        </p:attrNameLst>
                                      </p:cBhvr>
                                      <p:to>
                                        <p:strVal val="visible"/>
                                      </p:to>
                                    </p:set>
                                    <p:animEffect transition="in" filter="wipe(left)">
                                      <p:cBhvr>
                                        <p:cTn id="17" dur="500"/>
                                        <p:tgtEl>
                                          <p:spTgt spid="997381">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97381">
                                            <p:txEl>
                                              <p:pRg st="6" end="6"/>
                                            </p:txEl>
                                          </p:spTgt>
                                        </p:tgtEl>
                                        <p:attrNameLst>
                                          <p:attrName>style.visibility</p:attrName>
                                        </p:attrNameLst>
                                      </p:cBhvr>
                                      <p:to>
                                        <p:strVal val="visible"/>
                                      </p:to>
                                    </p:set>
                                    <p:animEffect transition="in" filter="wipe(left)">
                                      <p:cBhvr>
                                        <p:cTn id="22" dur="500"/>
                                        <p:tgtEl>
                                          <p:spTgt spid="997381">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97381">
                                            <p:txEl>
                                              <p:pRg st="7" end="7"/>
                                            </p:txEl>
                                          </p:spTgt>
                                        </p:tgtEl>
                                        <p:attrNameLst>
                                          <p:attrName>style.visibility</p:attrName>
                                        </p:attrNameLst>
                                      </p:cBhvr>
                                      <p:to>
                                        <p:strVal val="visible"/>
                                      </p:to>
                                    </p:set>
                                    <p:animEffect transition="in" filter="wipe(left)">
                                      <p:cBhvr>
                                        <p:cTn id="27" dur="500"/>
                                        <p:tgtEl>
                                          <p:spTgt spid="99738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7138"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87139" name="Rectangle 3"/>
          <p:cNvSpPr>
            <a:spLocks noGrp="1" noChangeArrowheads="1"/>
          </p:cNvSpPr>
          <p:nvPr>
            <p:ph type="body" idx="1"/>
          </p:nvPr>
        </p:nvSpPr>
        <p:spPr>
          <a:xfrm>
            <a:off x="0" y="1371600"/>
            <a:ext cx="9144000" cy="4876800"/>
          </a:xfrm>
        </p:spPr>
        <p:txBody>
          <a:bodyPr lIns="90488" tIns="44450" rIns="90488" bIns="44450"/>
          <a:lstStyle/>
          <a:p>
            <a:pPr>
              <a:spcBef>
                <a:spcPct val="5000"/>
              </a:spcBef>
              <a:buFont typeface="Wingdings" pitchFamily="2" charset="2"/>
              <a:buNone/>
              <a:defRPr/>
            </a:pPr>
            <a:r>
              <a:rPr lang="en-US" sz="6000" dirty="0" smtClean="0"/>
              <a:t>15 but </a:t>
            </a:r>
            <a:r>
              <a:rPr lang="en-US" sz="6000" u="sng" dirty="0" smtClean="0"/>
              <a:t>speaking the truth in love</a:t>
            </a:r>
            <a:r>
              <a:rPr lang="en-US" sz="6000" dirty="0" smtClean="0"/>
              <a:t>, we are to </a:t>
            </a:r>
            <a:r>
              <a:rPr lang="en-US" sz="6000" u="sng" dirty="0" smtClean="0"/>
              <a:t>grow up in all aspects</a:t>
            </a:r>
            <a:r>
              <a:rPr lang="en-US" sz="6000" dirty="0" smtClean="0"/>
              <a:t> into Him who is the head, even Christ,</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9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1009667" name="Rectangle 3"/>
          <p:cNvSpPr>
            <a:spLocks noGrp="1" noChangeArrowheads="1"/>
          </p:cNvSpPr>
          <p:nvPr>
            <p:ph type="body" idx="1"/>
          </p:nvPr>
        </p:nvSpPr>
        <p:spPr>
          <a:xfrm>
            <a:off x="0" y="1371600"/>
            <a:ext cx="9144000" cy="4876800"/>
          </a:xfrm>
        </p:spPr>
        <p:txBody>
          <a:bodyPr lIns="90488" tIns="44450" rIns="90488" bIns="44450"/>
          <a:lstStyle/>
          <a:p>
            <a:pPr>
              <a:spcBef>
                <a:spcPct val="5000"/>
              </a:spcBef>
              <a:buFont typeface="Wingdings" pitchFamily="2" charset="2"/>
              <a:buNone/>
              <a:defRPr/>
            </a:pPr>
            <a:r>
              <a:rPr lang="en-US" sz="6000" smtClean="0"/>
              <a:t>15 but speaking the truth in love, we are to grow up </a:t>
            </a:r>
            <a:r>
              <a:rPr lang="en-US" sz="6000" u="sng" smtClean="0"/>
              <a:t>in all aspects</a:t>
            </a:r>
            <a:r>
              <a:rPr lang="en-US" sz="6000" smtClean="0"/>
              <a:t> into Him who is the head, even Christ,</a:t>
            </a:r>
          </a:p>
        </p:txBody>
      </p:sp>
      <p:sp>
        <p:nvSpPr>
          <p:cNvPr id="1009668" name="Rectangle 4"/>
          <p:cNvSpPr>
            <a:spLocks noChangeArrowheads="1"/>
          </p:cNvSpPr>
          <p:nvPr/>
        </p:nvSpPr>
        <p:spPr bwMode="auto">
          <a:xfrm>
            <a:off x="4495800" y="152400"/>
            <a:ext cx="4495800" cy="4876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4800" dirty="0" smtClean="0">
                <a:effectLst>
                  <a:outerShdw blurRad="38100" dist="38100" dir="2700000" algn="tl">
                    <a:srgbClr val="000000"/>
                  </a:outerShdw>
                </a:effectLst>
                <a:latin typeface="Times New Roman" pitchFamily="18" charset="0"/>
              </a:rPr>
              <a:t>Inward:</a:t>
            </a:r>
            <a:endParaRPr lang="en-US" sz="4800" dirty="0">
              <a:effectLst>
                <a:outerShdw blurRad="38100" dist="38100" dir="2700000" algn="tl">
                  <a:srgbClr val="000000"/>
                </a:outerShdw>
              </a:effectLst>
              <a:latin typeface="Times New Roman" pitchFamily="18" charset="0"/>
            </a:endParaRPr>
          </a:p>
          <a:p>
            <a:pPr algn="l">
              <a:lnSpc>
                <a:spcPct val="70000"/>
              </a:lnSpc>
              <a:spcBef>
                <a:spcPct val="5000"/>
              </a:spcBef>
              <a:defRPr/>
            </a:pPr>
            <a:r>
              <a:rPr lang="en-US" sz="4800" dirty="0">
                <a:effectLst>
                  <a:outerShdw blurRad="38100" dist="38100" dir="2700000" algn="tl">
                    <a:srgbClr val="000000"/>
                  </a:outerShdw>
                </a:effectLst>
                <a:latin typeface="Times New Roman" pitchFamily="18" charset="0"/>
              </a:rPr>
              <a:t> - maturity</a:t>
            </a:r>
          </a:p>
          <a:p>
            <a:pPr algn="l">
              <a:lnSpc>
                <a:spcPct val="70000"/>
              </a:lnSpc>
              <a:spcBef>
                <a:spcPct val="5000"/>
              </a:spcBef>
              <a:defRPr/>
            </a:pPr>
            <a:r>
              <a:rPr lang="en-US" sz="4800" dirty="0">
                <a:effectLst>
                  <a:outerShdw blurRad="38100" dist="38100" dir="2700000" algn="tl">
                    <a:srgbClr val="000000"/>
                  </a:outerShdw>
                </a:effectLst>
                <a:latin typeface="Times New Roman" pitchFamily="18" charset="0"/>
              </a:rPr>
              <a:t> - depth</a:t>
            </a:r>
          </a:p>
          <a:p>
            <a:pPr algn="l">
              <a:lnSpc>
                <a:spcPct val="70000"/>
              </a:lnSpc>
              <a:spcBef>
                <a:spcPct val="5000"/>
              </a:spcBef>
              <a:defRPr/>
            </a:pPr>
            <a:r>
              <a:rPr lang="en-US" sz="4800" dirty="0">
                <a:effectLst>
                  <a:outerShdw blurRad="38100" dist="38100" dir="2700000" algn="tl">
                    <a:srgbClr val="000000"/>
                  </a:outerShdw>
                </a:effectLst>
                <a:latin typeface="Times New Roman" pitchFamily="18" charset="0"/>
              </a:rPr>
              <a:t> - </a:t>
            </a:r>
            <a:r>
              <a:rPr lang="en-US" sz="4800" dirty="0" smtClean="0">
                <a:effectLst>
                  <a:outerShdw blurRad="38100" dist="38100" dir="2700000" algn="tl">
                    <a:srgbClr val="000000"/>
                  </a:outerShdw>
                </a:effectLst>
                <a:latin typeface="Times New Roman" pitchFamily="18" charset="0"/>
              </a:rPr>
              <a:t>closeness </a:t>
            </a:r>
            <a:br>
              <a:rPr lang="en-US" sz="4800" dirty="0" smtClean="0">
                <a:effectLst>
                  <a:outerShdw blurRad="38100" dist="38100" dir="2700000" algn="tl">
                    <a:srgbClr val="000000"/>
                  </a:outerShdw>
                </a:effectLst>
                <a:latin typeface="Times New Roman" pitchFamily="18" charset="0"/>
              </a:rPr>
            </a:br>
            <a:r>
              <a:rPr lang="en-US" sz="4800" dirty="0" smtClean="0">
                <a:effectLst>
                  <a:outerShdw blurRad="38100" dist="38100" dir="2700000" algn="tl">
                    <a:srgbClr val="000000"/>
                  </a:outerShdw>
                </a:effectLst>
                <a:latin typeface="Times New Roman" pitchFamily="18" charset="0"/>
              </a:rPr>
              <a:t>    with God and </a:t>
            </a:r>
            <a:br>
              <a:rPr lang="en-US" sz="4800" dirty="0" smtClean="0">
                <a:effectLst>
                  <a:outerShdw blurRad="38100" dist="38100" dir="2700000" algn="tl">
                    <a:srgbClr val="000000"/>
                  </a:outerShdw>
                </a:effectLst>
                <a:latin typeface="Times New Roman" pitchFamily="18" charset="0"/>
              </a:rPr>
            </a:br>
            <a:r>
              <a:rPr lang="en-US" sz="4800" dirty="0" smtClean="0">
                <a:effectLst>
                  <a:outerShdw blurRad="38100" dist="38100" dir="2700000" algn="tl">
                    <a:srgbClr val="000000"/>
                  </a:outerShdw>
                </a:effectLst>
                <a:latin typeface="Times New Roman" pitchFamily="18" charset="0"/>
              </a:rPr>
              <a:t>    others</a:t>
            </a:r>
          </a:p>
          <a:p>
            <a:pPr algn="l">
              <a:lnSpc>
                <a:spcPct val="70000"/>
              </a:lnSpc>
              <a:spcBef>
                <a:spcPct val="5000"/>
              </a:spcBef>
              <a:defRPr/>
            </a:pPr>
            <a:r>
              <a:rPr lang="en-US" sz="4800" dirty="0" smtClean="0">
                <a:effectLst>
                  <a:outerShdw blurRad="38100" dist="38100" dir="2700000" algn="tl">
                    <a:srgbClr val="000000"/>
                  </a:outerShdw>
                </a:effectLst>
                <a:latin typeface="Times New Roman" pitchFamily="18" charset="0"/>
              </a:rPr>
              <a:t> - victory over </a:t>
            </a:r>
            <a:br>
              <a:rPr lang="en-US" sz="4800" dirty="0" smtClean="0">
                <a:effectLst>
                  <a:outerShdw blurRad="38100" dist="38100" dir="2700000" algn="tl">
                    <a:srgbClr val="000000"/>
                  </a:outerShdw>
                </a:effectLst>
                <a:latin typeface="Times New Roman" pitchFamily="18" charset="0"/>
              </a:rPr>
            </a:br>
            <a:r>
              <a:rPr lang="en-US" sz="4800" dirty="0" smtClean="0">
                <a:effectLst>
                  <a:outerShdw blurRad="38100" dist="38100" dir="2700000" algn="tl">
                    <a:srgbClr val="000000"/>
                  </a:outerShdw>
                </a:effectLst>
                <a:latin typeface="Times New Roman" pitchFamily="18" charset="0"/>
              </a:rPr>
              <a:t>    negative habits</a:t>
            </a:r>
          </a:p>
          <a:p>
            <a:pPr algn="l">
              <a:lnSpc>
                <a:spcPct val="70000"/>
              </a:lnSpc>
              <a:spcBef>
                <a:spcPct val="5000"/>
              </a:spcBef>
              <a:defRPr/>
            </a:pPr>
            <a:r>
              <a:rPr lang="en-US" sz="4800" dirty="0" smtClean="0">
                <a:effectLst>
                  <a:outerShdw blurRad="38100" dist="38100" dir="2700000" algn="tl">
                    <a:srgbClr val="000000"/>
                  </a:outerShdw>
                </a:effectLst>
                <a:latin typeface="Times New Roman" pitchFamily="18" charset="0"/>
              </a:rPr>
              <a:t> - growth in love</a:t>
            </a:r>
            <a:endParaRPr lang="en-US" sz="48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09668">
                                            <p:txEl>
                                              <p:pRg st="1" end="1"/>
                                            </p:txEl>
                                          </p:spTgt>
                                        </p:tgtEl>
                                        <p:attrNameLst>
                                          <p:attrName>style.visibility</p:attrName>
                                        </p:attrNameLst>
                                      </p:cBhvr>
                                      <p:to>
                                        <p:strVal val="visible"/>
                                      </p:to>
                                    </p:set>
                                    <p:animEffect transition="in" filter="wipe(left)">
                                      <p:cBhvr>
                                        <p:cTn id="7" dur="500"/>
                                        <p:tgtEl>
                                          <p:spTgt spid="100966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09668">
                                            <p:txEl>
                                              <p:pRg st="2" end="2"/>
                                            </p:txEl>
                                          </p:spTgt>
                                        </p:tgtEl>
                                        <p:attrNameLst>
                                          <p:attrName>style.visibility</p:attrName>
                                        </p:attrNameLst>
                                      </p:cBhvr>
                                      <p:to>
                                        <p:strVal val="visible"/>
                                      </p:to>
                                    </p:set>
                                    <p:animEffect transition="in" filter="wipe(left)">
                                      <p:cBhvr>
                                        <p:cTn id="12" dur="500"/>
                                        <p:tgtEl>
                                          <p:spTgt spid="100966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09668">
                                            <p:txEl>
                                              <p:pRg st="3" end="3"/>
                                            </p:txEl>
                                          </p:spTgt>
                                        </p:tgtEl>
                                        <p:attrNameLst>
                                          <p:attrName>style.visibility</p:attrName>
                                        </p:attrNameLst>
                                      </p:cBhvr>
                                      <p:to>
                                        <p:strVal val="visible"/>
                                      </p:to>
                                    </p:set>
                                    <p:animEffect transition="in" filter="wipe(left)">
                                      <p:cBhvr>
                                        <p:cTn id="17" dur="500"/>
                                        <p:tgtEl>
                                          <p:spTgt spid="100966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09668">
                                            <p:txEl>
                                              <p:pRg st="4" end="4"/>
                                            </p:txEl>
                                          </p:spTgt>
                                        </p:tgtEl>
                                        <p:attrNameLst>
                                          <p:attrName>style.visibility</p:attrName>
                                        </p:attrNameLst>
                                      </p:cBhvr>
                                      <p:to>
                                        <p:strVal val="visible"/>
                                      </p:to>
                                    </p:set>
                                    <p:animEffect transition="in" filter="wipe(left)">
                                      <p:cBhvr>
                                        <p:cTn id="22" dur="500"/>
                                        <p:tgtEl>
                                          <p:spTgt spid="100966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09668">
                                            <p:txEl>
                                              <p:pRg st="5" end="5"/>
                                            </p:txEl>
                                          </p:spTgt>
                                        </p:tgtEl>
                                        <p:attrNameLst>
                                          <p:attrName>style.visibility</p:attrName>
                                        </p:attrNameLst>
                                      </p:cBhvr>
                                      <p:to>
                                        <p:strVal val="visible"/>
                                      </p:to>
                                    </p:set>
                                    <p:animEffect transition="in" filter="wipe(left)">
                                      <p:cBhvr>
                                        <p:cTn id="27" dur="500"/>
                                        <p:tgtEl>
                                          <p:spTgt spid="100966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9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1009667" name="Rectangle 3"/>
          <p:cNvSpPr>
            <a:spLocks noGrp="1" noChangeArrowheads="1"/>
          </p:cNvSpPr>
          <p:nvPr>
            <p:ph type="body" idx="1"/>
          </p:nvPr>
        </p:nvSpPr>
        <p:spPr>
          <a:xfrm>
            <a:off x="0" y="1371600"/>
            <a:ext cx="9144000" cy="4876800"/>
          </a:xfrm>
        </p:spPr>
        <p:txBody>
          <a:bodyPr lIns="90488" tIns="44450" rIns="90488" bIns="44450"/>
          <a:lstStyle/>
          <a:p>
            <a:pPr>
              <a:spcBef>
                <a:spcPct val="5000"/>
              </a:spcBef>
              <a:buFont typeface="Wingdings" pitchFamily="2" charset="2"/>
              <a:buNone/>
              <a:defRPr/>
            </a:pPr>
            <a:r>
              <a:rPr lang="en-US" sz="6000" smtClean="0"/>
              <a:t>15 but speaking the truth in love, we are to grow up </a:t>
            </a:r>
            <a:r>
              <a:rPr lang="en-US" sz="6000" u="sng" smtClean="0"/>
              <a:t>in all aspects</a:t>
            </a:r>
            <a:r>
              <a:rPr lang="en-US" sz="6000" smtClean="0"/>
              <a:t> into Him who is the head, even Christ,</a:t>
            </a:r>
          </a:p>
        </p:txBody>
      </p:sp>
      <p:sp>
        <p:nvSpPr>
          <p:cNvPr id="5" name="Rectangle 5"/>
          <p:cNvSpPr>
            <a:spLocks noChangeArrowheads="1"/>
          </p:cNvSpPr>
          <p:nvPr/>
        </p:nvSpPr>
        <p:spPr bwMode="auto">
          <a:xfrm>
            <a:off x="4495800" y="152400"/>
            <a:ext cx="4495800" cy="58674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4800" dirty="0" smtClean="0">
                <a:effectLst>
                  <a:outerShdw blurRad="38100" dist="38100" dir="2700000" algn="tl">
                    <a:srgbClr val="000000"/>
                  </a:outerShdw>
                </a:effectLst>
                <a:latin typeface="Times New Roman" pitchFamily="18" charset="0"/>
              </a:rPr>
              <a:t>Outward:</a:t>
            </a:r>
          </a:p>
          <a:p>
            <a:pPr algn="l">
              <a:lnSpc>
                <a:spcPct val="70000"/>
              </a:lnSpc>
              <a:spcBef>
                <a:spcPct val="5000"/>
              </a:spcBef>
              <a:defRPr/>
            </a:pPr>
            <a:r>
              <a:rPr lang="en-US" sz="4800" dirty="0" smtClean="0">
                <a:effectLst>
                  <a:outerShdw blurRad="38100" dist="38100" dir="2700000" algn="tl">
                    <a:srgbClr val="000000"/>
                  </a:outerShdw>
                </a:effectLst>
                <a:latin typeface="Times New Roman" pitchFamily="18" charset="0"/>
              </a:rPr>
              <a:t> - serving the city</a:t>
            </a:r>
          </a:p>
          <a:p>
            <a:pPr algn="l">
              <a:lnSpc>
                <a:spcPct val="70000"/>
              </a:lnSpc>
              <a:spcBef>
                <a:spcPct val="5000"/>
              </a:spcBef>
              <a:defRPr/>
            </a:pPr>
            <a:r>
              <a:rPr lang="en-US" sz="4800" dirty="0" smtClean="0">
                <a:effectLst>
                  <a:outerShdw blurRad="38100" dist="38100" dir="2700000" algn="tl">
                    <a:srgbClr val="000000"/>
                  </a:outerShdw>
                </a:effectLst>
                <a:latin typeface="Times New Roman" pitchFamily="18" charset="0"/>
              </a:rPr>
              <a:t> - spreading </a:t>
            </a:r>
            <a:r>
              <a:rPr lang="en-US" sz="4800" dirty="0">
                <a:effectLst>
                  <a:outerShdw blurRad="38100" dist="38100" dir="2700000" algn="tl">
                    <a:srgbClr val="000000"/>
                  </a:outerShdw>
                </a:effectLst>
                <a:latin typeface="Times New Roman" pitchFamily="18" charset="0"/>
              </a:rPr>
              <a:t/>
            </a:r>
            <a:br>
              <a:rPr lang="en-US" sz="4800" dirty="0">
                <a:effectLst>
                  <a:outerShdw blurRad="38100" dist="38100" dir="2700000" algn="tl">
                    <a:srgbClr val="000000"/>
                  </a:outerShdw>
                </a:effectLst>
                <a:latin typeface="Times New Roman" pitchFamily="18" charset="0"/>
              </a:rPr>
            </a:br>
            <a:r>
              <a:rPr lang="en-US" sz="4800" dirty="0">
                <a:effectLst>
                  <a:outerShdw blurRad="38100" dist="38100" dir="2700000" algn="tl">
                    <a:srgbClr val="000000"/>
                  </a:outerShdw>
                </a:effectLst>
                <a:latin typeface="Times New Roman" pitchFamily="18" charset="0"/>
              </a:rPr>
              <a:t>    God’s love</a:t>
            </a:r>
          </a:p>
          <a:p>
            <a:pPr algn="l">
              <a:lnSpc>
                <a:spcPct val="70000"/>
              </a:lnSpc>
              <a:spcBef>
                <a:spcPct val="5000"/>
              </a:spcBef>
              <a:defRPr/>
            </a:pPr>
            <a:r>
              <a:rPr lang="en-US" sz="4800" dirty="0">
                <a:effectLst>
                  <a:outerShdw blurRad="38100" dist="38100" dir="2700000" algn="tl">
                    <a:srgbClr val="000000"/>
                  </a:outerShdw>
                </a:effectLst>
                <a:latin typeface="Times New Roman" pitchFamily="18" charset="0"/>
              </a:rPr>
              <a:t> - new </a:t>
            </a:r>
            <a:r>
              <a:rPr lang="en-US" sz="4800" dirty="0" smtClean="0">
                <a:effectLst>
                  <a:outerShdw blurRad="38100" dist="38100" dir="2700000" algn="tl">
                    <a:srgbClr val="000000"/>
                  </a:outerShdw>
                </a:effectLst>
                <a:latin typeface="Times New Roman" pitchFamily="18" charset="0"/>
              </a:rPr>
              <a:t>people</a:t>
            </a:r>
          </a:p>
          <a:p>
            <a:pPr algn="l">
              <a:lnSpc>
                <a:spcPct val="70000"/>
              </a:lnSpc>
              <a:spcBef>
                <a:spcPct val="5000"/>
              </a:spcBef>
              <a:defRPr/>
            </a:pPr>
            <a:r>
              <a:rPr lang="en-US" sz="4800" dirty="0" smtClean="0">
                <a:effectLst>
                  <a:outerShdw blurRad="38100" dist="38100" dir="2700000" algn="tl">
                    <a:srgbClr val="000000"/>
                  </a:outerShdw>
                </a:effectLst>
                <a:latin typeface="Times New Roman" pitchFamily="18" charset="0"/>
              </a:rPr>
              <a:t> - caring for the </a:t>
            </a:r>
            <a:br>
              <a:rPr lang="en-US" sz="4800" dirty="0" smtClean="0">
                <a:effectLst>
                  <a:outerShdw blurRad="38100" dist="38100" dir="2700000" algn="tl">
                    <a:srgbClr val="000000"/>
                  </a:outerShdw>
                </a:effectLst>
                <a:latin typeface="Times New Roman" pitchFamily="18" charset="0"/>
              </a:rPr>
            </a:br>
            <a:r>
              <a:rPr lang="en-US" sz="4800" dirty="0" smtClean="0">
                <a:effectLst>
                  <a:outerShdw blurRad="38100" dist="38100" dir="2700000" algn="tl">
                    <a:srgbClr val="000000"/>
                  </a:outerShdw>
                </a:effectLst>
                <a:latin typeface="Times New Roman" pitchFamily="18" charset="0"/>
              </a:rPr>
              <a:t>    sick and the </a:t>
            </a:r>
            <a:br>
              <a:rPr lang="en-US" sz="4800" dirty="0" smtClean="0">
                <a:effectLst>
                  <a:outerShdw blurRad="38100" dist="38100" dir="2700000" algn="tl">
                    <a:srgbClr val="000000"/>
                  </a:outerShdw>
                </a:effectLst>
                <a:latin typeface="Times New Roman" pitchFamily="18" charset="0"/>
              </a:rPr>
            </a:br>
            <a:r>
              <a:rPr lang="en-US" sz="4800" dirty="0" smtClean="0">
                <a:effectLst>
                  <a:outerShdw blurRad="38100" dist="38100" dir="2700000" algn="tl">
                    <a:srgbClr val="000000"/>
                  </a:outerShdw>
                </a:effectLst>
                <a:latin typeface="Times New Roman" pitchFamily="18" charset="0"/>
              </a:rPr>
              <a:t>    poor</a:t>
            </a:r>
          </a:p>
          <a:p>
            <a:pPr algn="l">
              <a:lnSpc>
                <a:spcPct val="70000"/>
              </a:lnSpc>
              <a:spcBef>
                <a:spcPct val="5000"/>
              </a:spcBef>
              <a:defRPr/>
            </a:pPr>
            <a:r>
              <a:rPr lang="en-US" sz="4800" dirty="0" smtClean="0">
                <a:effectLst>
                  <a:outerShdw blurRad="38100" dist="38100" dir="2700000" algn="tl">
                    <a:srgbClr val="000000"/>
                  </a:outerShdw>
                </a:effectLst>
                <a:latin typeface="Times New Roman" pitchFamily="18" charset="0"/>
              </a:rPr>
              <a:t> - meeting needs </a:t>
            </a:r>
            <a:br>
              <a:rPr lang="en-US" sz="4800" dirty="0" smtClean="0">
                <a:effectLst>
                  <a:outerShdw blurRad="38100" dist="38100" dir="2700000" algn="tl">
                    <a:srgbClr val="000000"/>
                  </a:outerShdw>
                </a:effectLst>
                <a:latin typeface="Times New Roman" pitchFamily="18" charset="0"/>
              </a:rPr>
            </a:br>
            <a:r>
              <a:rPr lang="en-US" sz="4800" dirty="0" smtClean="0">
                <a:effectLst>
                  <a:outerShdw blurRad="38100" dist="38100" dir="2700000" algn="tl">
                    <a:srgbClr val="000000"/>
                  </a:outerShdw>
                </a:effectLst>
                <a:latin typeface="Times New Roman" pitchFamily="18" charset="0"/>
              </a:rPr>
              <a:t>    around the </a:t>
            </a:r>
            <a:br>
              <a:rPr lang="en-US" sz="4800" dirty="0" smtClean="0">
                <a:effectLst>
                  <a:outerShdw blurRad="38100" dist="38100" dir="2700000" algn="tl">
                    <a:srgbClr val="000000"/>
                  </a:outerShdw>
                </a:effectLst>
                <a:latin typeface="Times New Roman" pitchFamily="18" charset="0"/>
              </a:rPr>
            </a:br>
            <a:r>
              <a:rPr lang="en-US" sz="4800" dirty="0" smtClean="0">
                <a:effectLst>
                  <a:outerShdw blurRad="38100" dist="38100" dir="2700000" algn="tl">
                    <a:srgbClr val="000000"/>
                  </a:outerShdw>
                </a:effectLst>
                <a:latin typeface="Times New Roman" pitchFamily="18" charset="0"/>
              </a:rPr>
              <a:t>    world</a:t>
            </a:r>
            <a:endParaRPr lang="en-US" sz="48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left)">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left)">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left)">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9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1009667" name="Rectangle 3"/>
          <p:cNvSpPr>
            <a:spLocks noGrp="1" noChangeArrowheads="1"/>
          </p:cNvSpPr>
          <p:nvPr>
            <p:ph type="body" idx="1"/>
          </p:nvPr>
        </p:nvSpPr>
        <p:spPr>
          <a:xfrm>
            <a:off x="0" y="1371600"/>
            <a:ext cx="9144000" cy="4876800"/>
          </a:xfrm>
        </p:spPr>
        <p:txBody>
          <a:bodyPr lIns="90488" tIns="44450" rIns="90488" bIns="44450"/>
          <a:lstStyle/>
          <a:p>
            <a:pPr>
              <a:spcBef>
                <a:spcPct val="5000"/>
              </a:spcBef>
              <a:buFont typeface="Wingdings" pitchFamily="2" charset="2"/>
              <a:buNone/>
              <a:defRPr/>
            </a:pPr>
            <a:r>
              <a:rPr lang="en-US" sz="6000" smtClean="0"/>
              <a:t>15 but speaking the truth in love, we are to grow up </a:t>
            </a:r>
            <a:r>
              <a:rPr lang="en-US" sz="6000" u="sng" smtClean="0"/>
              <a:t>in all aspects</a:t>
            </a:r>
            <a:r>
              <a:rPr lang="en-US" sz="6000" smtClean="0"/>
              <a:t> into Him who is the head, even Christ,</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4851"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dirty="0" smtClean="0"/>
              <a:t>7 But to each one of us </a:t>
            </a:r>
            <a:r>
              <a:rPr lang="en-US" u="sng" dirty="0" smtClean="0"/>
              <a:t>grace was given</a:t>
            </a:r>
            <a:r>
              <a:rPr lang="en-US" dirty="0" smtClean="0"/>
              <a:t> according to the measure of Christ’s gift.</a:t>
            </a:r>
          </a:p>
          <a:p>
            <a:pPr>
              <a:spcBef>
                <a:spcPct val="5000"/>
              </a:spcBef>
              <a:buNone/>
              <a:defRPr/>
            </a:pPr>
            <a:r>
              <a:rPr lang="en-US" dirty="0" smtClean="0"/>
              <a:t>8 Therefore it says, “When He ascended on high, He led captive a host of captives, And He </a:t>
            </a:r>
            <a:r>
              <a:rPr lang="en-US" u="sng" dirty="0" smtClean="0"/>
              <a:t>gave gifts</a:t>
            </a:r>
            <a:r>
              <a:rPr lang="en-US" dirty="0" smtClean="0"/>
              <a:t> to men.”</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02"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2803" name="Rectangle 3"/>
          <p:cNvSpPr>
            <a:spLocks noGrp="1" noChangeArrowheads="1"/>
          </p:cNvSpPr>
          <p:nvPr>
            <p:ph type="body" idx="1"/>
          </p:nvPr>
        </p:nvSpPr>
        <p:spPr>
          <a:xfrm>
            <a:off x="0" y="1371600"/>
            <a:ext cx="9144000" cy="4876800"/>
          </a:xfrm>
        </p:spPr>
        <p:txBody>
          <a:bodyPr lIns="90488" tIns="44450" rIns="90488" bIns="44450"/>
          <a:lstStyle/>
          <a:p>
            <a:pPr>
              <a:spcBef>
                <a:spcPct val="5000"/>
              </a:spcBef>
              <a:buNone/>
              <a:defRPr/>
            </a:pPr>
            <a:r>
              <a:rPr lang="en-US" sz="5400" dirty="0" smtClean="0"/>
              <a:t>16	[Christ,] from whom </a:t>
            </a:r>
            <a:r>
              <a:rPr lang="en-US" sz="5400" u="sng" dirty="0" smtClean="0"/>
              <a:t>the whole body, being fitted and held together</a:t>
            </a:r>
            <a:r>
              <a:rPr lang="en-US" sz="5400" dirty="0" smtClean="0"/>
              <a:t> by what every joint supplies, according to the proper working of each individual part, causes the growth of the body for the building up of itself in love.</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02"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2803" name="Rectangle 3"/>
          <p:cNvSpPr>
            <a:spLocks noGrp="1" noChangeArrowheads="1"/>
          </p:cNvSpPr>
          <p:nvPr>
            <p:ph type="body" idx="1"/>
          </p:nvPr>
        </p:nvSpPr>
        <p:spPr>
          <a:xfrm>
            <a:off x="0" y="1371600"/>
            <a:ext cx="9144000" cy="4876800"/>
          </a:xfrm>
        </p:spPr>
        <p:txBody>
          <a:bodyPr lIns="90488" tIns="44450" rIns="90488" bIns="44450"/>
          <a:lstStyle/>
          <a:p>
            <a:pPr>
              <a:spcBef>
                <a:spcPct val="5000"/>
              </a:spcBef>
              <a:buNone/>
              <a:defRPr/>
            </a:pPr>
            <a:r>
              <a:rPr lang="en-US" sz="5400" dirty="0" smtClean="0"/>
              <a:t>16	[Christ,] from whom </a:t>
            </a:r>
            <a:r>
              <a:rPr lang="en-US" sz="5400" u="sng" dirty="0" smtClean="0"/>
              <a:t>the whole body, being fitted and held together</a:t>
            </a:r>
            <a:r>
              <a:rPr lang="en-US" sz="5400" dirty="0" smtClean="0"/>
              <a:t> by what every joint supplies, according to the proper working of each individual part, causes the growth of the body for the building up of itself in love.</a:t>
            </a:r>
          </a:p>
        </p:txBody>
      </p:sp>
      <p:sp>
        <p:nvSpPr>
          <p:cNvPr id="4" name="Rectangle 4"/>
          <p:cNvSpPr>
            <a:spLocks noChangeArrowheads="1"/>
          </p:cNvSpPr>
          <p:nvPr/>
        </p:nvSpPr>
        <p:spPr bwMode="auto">
          <a:xfrm>
            <a:off x="2819400" y="5867400"/>
            <a:ext cx="61722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7000"/>
              </a:lnSpc>
              <a:spcBef>
                <a:spcPct val="5000"/>
              </a:spcBef>
              <a:defRPr/>
            </a:pPr>
            <a:r>
              <a:rPr lang="en-US" sz="8000">
                <a:effectLst>
                  <a:outerShdw blurRad="38100" dist="38100" dir="2700000" algn="tl">
                    <a:srgbClr val="000000"/>
                  </a:outerShdw>
                </a:effectLst>
                <a:latin typeface="Times New Roman" pitchFamily="18" charset="0"/>
              </a:rPr>
              <a:t>Not accidental</a:t>
            </a: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02"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2803" name="Rectangle 3"/>
          <p:cNvSpPr>
            <a:spLocks noGrp="1" noChangeArrowheads="1"/>
          </p:cNvSpPr>
          <p:nvPr>
            <p:ph type="body" idx="1"/>
          </p:nvPr>
        </p:nvSpPr>
        <p:spPr>
          <a:xfrm>
            <a:off x="0" y="1371600"/>
            <a:ext cx="9144000" cy="4876800"/>
          </a:xfrm>
        </p:spPr>
        <p:txBody>
          <a:bodyPr lIns="90488" tIns="44450" rIns="90488" bIns="44450"/>
          <a:lstStyle/>
          <a:p>
            <a:pPr>
              <a:spcBef>
                <a:spcPct val="5000"/>
              </a:spcBef>
              <a:buNone/>
              <a:defRPr/>
            </a:pPr>
            <a:r>
              <a:rPr lang="en-US" sz="5400" dirty="0" smtClean="0"/>
              <a:t>16	[Christ,] from whom the whole body, being fitted and held together by what </a:t>
            </a:r>
            <a:r>
              <a:rPr lang="en-US" sz="5400" u="sng" dirty="0" smtClean="0"/>
              <a:t>every joint supplies</a:t>
            </a:r>
            <a:r>
              <a:rPr lang="en-US" sz="5400" dirty="0" smtClean="0"/>
              <a:t>, according to the proper working of each individual part, causes the growth of the body for the building up of itself in love.</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02"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2803" name="Rectangle 3"/>
          <p:cNvSpPr>
            <a:spLocks noGrp="1" noChangeArrowheads="1"/>
          </p:cNvSpPr>
          <p:nvPr>
            <p:ph type="body" idx="1"/>
          </p:nvPr>
        </p:nvSpPr>
        <p:spPr>
          <a:xfrm>
            <a:off x="0" y="1371600"/>
            <a:ext cx="9144000" cy="4876800"/>
          </a:xfrm>
        </p:spPr>
        <p:txBody>
          <a:bodyPr lIns="90488" tIns="44450" rIns="90488" bIns="44450"/>
          <a:lstStyle/>
          <a:p>
            <a:pPr>
              <a:spcBef>
                <a:spcPct val="5000"/>
              </a:spcBef>
              <a:buNone/>
              <a:defRPr/>
            </a:pPr>
            <a:r>
              <a:rPr lang="en-US" sz="5400" dirty="0" smtClean="0"/>
              <a:t>16	[Christ,] from whom the whole body, being fitted and held together by what </a:t>
            </a:r>
            <a:r>
              <a:rPr lang="en-US" sz="5400" u="sng" dirty="0" smtClean="0"/>
              <a:t>every joint supplies</a:t>
            </a:r>
            <a:r>
              <a:rPr lang="en-US" sz="5400" dirty="0" smtClean="0"/>
              <a:t>, according to the proper working of </a:t>
            </a:r>
            <a:r>
              <a:rPr lang="en-US" sz="5400" u="sng" dirty="0" smtClean="0"/>
              <a:t>each individual part</a:t>
            </a:r>
            <a:r>
              <a:rPr lang="en-US" sz="5400" dirty="0" smtClean="0"/>
              <a:t>, causes the growth of the body for the building up of itself in love.</a:t>
            </a:r>
          </a:p>
        </p:txBody>
      </p:sp>
      <p:cxnSp>
        <p:nvCxnSpPr>
          <p:cNvPr id="6" name="Straight Arrow Connector 5"/>
          <p:cNvCxnSpPr/>
          <p:nvPr/>
        </p:nvCxnSpPr>
        <p:spPr bwMode="auto">
          <a:xfrm rot="16200000" flipV="1">
            <a:off x="6286500" y="4533900"/>
            <a:ext cx="2057400" cy="1524000"/>
          </a:xfrm>
          <a:prstGeom prst="straightConnector1">
            <a:avLst/>
          </a:prstGeom>
          <a:noFill/>
          <a:ln w="57150" cap="flat" cmpd="sng" algn="ctr">
            <a:solidFill>
              <a:schemeClr val="tx1"/>
            </a:solidFill>
            <a:prstDash val="solid"/>
            <a:round/>
            <a:headEnd type="none" w="med" len="med"/>
            <a:tailEnd type="arrow"/>
          </a:ln>
          <a:effectLst/>
        </p:spPr>
      </p:cxnSp>
      <p:cxnSp>
        <p:nvCxnSpPr>
          <p:cNvPr id="8" name="Straight Arrow Connector 7"/>
          <p:cNvCxnSpPr/>
          <p:nvPr/>
        </p:nvCxnSpPr>
        <p:spPr bwMode="auto">
          <a:xfrm rot="16200000" flipV="1">
            <a:off x="6134100" y="4076700"/>
            <a:ext cx="3124200" cy="1219200"/>
          </a:xfrm>
          <a:prstGeom prst="straightConnector1">
            <a:avLst/>
          </a:prstGeom>
          <a:noFill/>
          <a:ln w="57150" cap="flat" cmpd="sng" algn="ctr">
            <a:solidFill>
              <a:schemeClr val="tx1"/>
            </a:solidFill>
            <a:prstDash val="solid"/>
            <a:round/>
            <a:headEnd type="none" w="med" len="med"/>
            <a:tailEnd type="arrow"/>
          </a:ln>
          <a:effectLst/>
        </p:spPr>
      </p:cxnSp>
      <p:sp>
        <p:nvSpPr>
          <p:cNvPr id="4" name="Rectangle 5"/>
          <p:cNvSpPr>
            <a:spLocks noChangeArrowheads="1"/>
          </p:cNvSpPr>
          <p:nvPr/>
        </p:nvSpPr>
        <p:spPr bwMode="auto">
          <a:xfrm>
            <a:off x="4953000" y="6019800"/>
            <a:ext cx="3962400" cy="609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4800" dirty="0" smtClean="0">
                <a:effectLst>
                  <a:outerShdw blurRad="38100" dist="38100" dir="2700000" algn="tl">
                    <a:srgbClr val="000000"/>
                  </a:outerShdw>
                </a:effectLst>
                <a:latin typeface="Times New Roman" pitchFamily="18" charset="0"/>
              </a:rPr>
              <a:t>Each and every</a:t>
            </a:r>
            <a:endParaRPr lang="en-US" sz="48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02"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2803" name="Rectangle 3"/>
          <p:cNvSpPr>
            <a:spLocks noGrp="1" noChangeArrowheads="1"/>
          </p:cNvSpPr>
          <p:nvPr>
            <p:ph type="body" idx="1"/>
          </p:nvPr>
        </p:nvSpPr>
        <p:spPr>
          <a:xfrm>
            <a:off x="0" y="1371600"/>
            <a:ext cx="9144000" cy="4876800"/>
          </a:xfrm>
        </p:spPr>
        <p:txBody>
          <a:bodyPr lIns="90488" tIns="44450" rIns="90488" bIns="44450"/>
          <a:lstStyle/>
          <a:p>
            <a:pPr>
              <a:spcBef>
                <a:spcPct val="5000"/>
              </a:spcBef>
              <a:buNone/>
              <a:defRPr/>
            </a:pPr>
            <a:r>
              <a:rPr lang="en-US" sz="5400" dirty="0" smtClean="0"/>
              <a:t>16	[Christ,] from whom the whole body, being fitted and held together by what every joint supplies, according to the proper working of each individual part, causes the growth of the body for the </a:t>
            </a:r>
            <a:r>
              <a:rPr lang="en-US" sz="5400" u="sng" dirty="0" smtClean="0"/>
              <a:t>building up of itself in love</a:t>
            </a:r>
            <a:r>
              <a:rPr lang="en-US" sz="5400" dirty="0" smtClean="0"/>
              <a:t>.</a:t>
            </a: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02"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2803" name="Rectangle 3"/>
          <p:cNvSpPr>
            <a:spLocks noGrp="1" noChangeArrowheads="1"/>
          </p:cNvSpPr>
          <p:nvPr>
            <p:ph type="body" idx="1"/>
          </p:nvPr>
        </p:nvSpPr>
        <p:spPr>
          <a:xfrm>
            <a:off x="0" y="1371600"/>
            <a:ext cx="9144000" cy="4876800"/>
          </a:xfrm>
        </p:spPr>
        <p:txBody>
          <a:bodyPr lIns="90488" tIns="44450" rIns="90488" bIns="44450"/>
          <a:lstStyle/>
          <a:p>
            <a:pPr>
              <a:spcBef>
                <a:spcPct val="5000"/>
              </a:spcBef>
              <a:buNone/>
              <a:defRPr/>
            </a:pPr>
            <a:r>
              <a:rPr lang="en-US" sz="5400" dirty="0" smtClean="0"/>
              <a:t>16	[Christ,] from whom the whole body, being fitted and held together by what every joint supplies, according to the proper working of each individual part, causes the growth of the body for the </a:t>
            </a:r>
            <a:r>
              <a:rPr lang="en-US" sz="5400" u="sng" dirty="0" smtClean="0"/>
              <a:t>building up of itself in love</a:t>
            </a:r>
            <a:r>
              <a:rPr lang="en-US" sz="5400" dirty="0" smtClean="0"/>
              <a:t>.</a:t>
            </a:r>
          </a:p>
        </p:txBody>
      </p:sp>
      <p:sp>
        <p:nvSpPr>
          <p:cNvPr id="4" name="Rectangle 3"/>
          <p:cNvSpPr>
            <a:spLocks noChangeArrowheads="1"/>
          </p:cNvSpPr>
          <p:nvPr/>
        </p:nvSpPr>
        <p:spPr bwMode="auto">
          <a:xfrm>
            <a:off x="457200" y="2362200"/>
            <a:ext cx="7772400" cy="23622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1 Cor. 14:26 What is the outcome then, brethren? When you assemble… Let all things be done for </a:t>
            </a:r>
            <a:r>
              <a:rPr lang="en-US" sz="4800" u="sng" dirty="0" smtClean="0">
                <a:effectLst>
                  <a:outerShdw blurRad="38100" dist="38100" dir="2700000" algn="tl">
                    <a:srgbClr val="000000"/>
                  </a:outerShdw>
                </a:effectLst>
                <a:latin typeface="Times New Roman" pitchFamily="18" charset="0"/>
              </a:rPr>
              <a:t>edification</a:t>
            </a:r>
            <a:r>
              <a:rPr lang="en-US" sz="4800" dirty="0" smtClean="0">
                <a:effectLst>
                  <a:outerShdw blurRad="38100" dist="38100" dir="2700000" algn="tl">
                    <a:srgbClr val="000000"/>
                  </a:outerShdw>
                </a:effectLst>
                <a:latin typeface="Times New Roman" pitchFamily="18" charset="0"/>
              </a:rPr>
              <a:t>.</a:t>
            </a:r>
            <a:endParaRPr lang="en-US" sz="48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5810"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1015811" name="Rectangle 3"/>
          <p:cNvSpPr>
            <a:spLocks noGrp="1" noChangeArrowheads="1"/>
          </p:cNvSpPr>
          <p:nvPr>
            <p:ph type="body" idx="1"/>
          </p:nvPr>
        </p:nvSpPr>
        <p:spPr>
          <a:xfrm>
            <a:off x="0" y="1371600"/>
            <a:ext cx="9144000" cy="4876800"/>
          </a:xfrm>
        </p:spPr>
        <p:txBody>
          <a:bodyPr lIns="90488" tIns="44450" rIns="90488" bIns="44450"/>
          <a:lstStyle/>
          <a:p>
            <a:pPr>
              <a:spcBef>
                <a:spcPct val="5000"/>
              </a:spcBef>
              <a:buFont typeface="Wingdings" pitchFamily="2" charset="2"/>
              <a:buNone/>
              <a:defRPr/>
            </a:pPr>
            <a:r>
              <a:rPr lang="en-US" sz="5400" smtClean="0"/>
              <a:t>16 Under his direction, the whole body is fitted together perfectly. As each part does its own special work, it helps the other parts grow, so that the whole body is </a:t>
            </a:r>
            <a:r>
              <a:rPr lang="en-US" sz="5400" u="sng" smtClean="0"/>
              <a:t>healthy and growing and full of love</a:t>
            </a:r>
            <a:r>
              <a:rPr lang="en-US" sz="5400" smtClean="0"/>
              <a:t>.</a:t>
            </a:r>
          </a:p>
          <a:p>
            <a:pPr>
              <a:spcBef>
                <a:spcPct val="5000"/>
              </a:spcBef>
              <a:buFont typeface="Wingdings" pitchFamily="2" charset="2"/>
              <a:buNone/>
              <a:defRPr/>
            </a:pPr>
            <a:endParaRPr lang="en-US" sz="5400" smtClean="0"/>
          </a:p>
        </p:txBody>
      </p:sp>
      <p:sp>
        <p:nvSpPr>
          <p:cNvPr id="1015812"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6600" dirty="0">
                <a:effectLst>
                  <a:outerShdw blurRad="38100" dist="38100" dir="2700000" algn="tl">
                    <a:srgbClr val="000000"/>
                  </a:outerShdw>
                </a:effectLst>
                <a:latin typeface="Times New Roman" pitchFamily="18" charset="0"/>
              </a:rPr>
              <a:t>The Body of Christ</a:t>
            </a:r>
          </a:p>
          <a:p>
            <a:pPr algn="l">
              <a:lnSpc>
                <a:spcPct val="77000"/>
              </a:lnSpc>
              <a:spcBef>
                <a:spcPct val="5000"/>
              </a:spcBef>
              <a:defRPr/>
            </a:pPr>
            <a:r>
              <a:rPr lang="en-US" sz="6600" dirty="0">
                <a:effectLst>
                  <a:outerShdw blurRad="38100" dist="38100" dir="2700000" algn="tl">
                    <a:srgbClr val="000000"/>
                  </a:outerShdw>
                </a:effectLst>
                <a:latin typeface="Times New Roman" pitchFamily="18" charset="0"/>
              </a:rPr>
              <a:t> - A pipe-dream?</a:t>
            </a:r>
          </a:p>
          <a:p>
            <a:pPr algn="l">
              <a:lnSpc>
                <a:spcPct val="77000"/>
              </a:lnSpc>
              <a:spcBef>
                <a:spcPct val="5000"/>
              </a:spcBef>
              <a:defRPr/>
            </a:pPr>
            <a:r>
              <a:rPr lang="en-US" sz="6600" dirty="0">
                <a:effectLst>
                  <a:outerShdw blurRad="38100" dist="38100" dir="2700000" algn="tl">
                    <a:srgbClr val="000000"/>
                  </a:outerShdw>
                </a:effectLst>
                <a:latin typeface="Times New Roman" pitchFamily="18" charset="0"/>
              </a:rPr>
              <a:t> - A solid reality?</a:t>
            </a:r>
          </a:p>
          <a:p>
            <a:pPr algn="l">
              <a:lnSpc>
                <a:spcPct val="77000"/>
              </a:lnSpc>
              <a:spcBef>
                <a:spcPct val="5000"/>
              </a:spcBef>
              <a:defRPr/>
            </a:pPr>
            <a:endParaRPr lang="en-US" sz="6600" dirty="0">
              <a:effectLst>
                <a:outerShdw blurRad="38100" dist="38100" dir="2700000" algn="tl">
                  <a:srgbClr val="000000"/>
                </a:outerShdw>
              </a:effectLst>
              <a:latin typeface="Times New Roman" pitchFamily="18" charset="0"/>
            </a:endParaRPr>
          </a:p>
          <a:p>
            <a:pPr algn="l">
              <a:lnSpc>
                <a:spcPct val="77000"/>
              </a:lnSpc>
              <a:spcBef>
                <a:spcPct val="5000"/>
              </a:spcBef>
              <a:defRPr/>
            </a:pPr>
            <a:r>
              <a:rPr lang="en-US" sz="6600" dirty="0">
                <a:effectLst>
                  <a:outerShdw blurRad="38100" dist="38100" dir="2700000" algn="tl">
                    <a:srgbClr val="000000"/>
                  </a:outerShdw>
                </a:effectLst>
                <a:latin typeface="Times New Roman" pitchFamily="18" charset="0"/>
              </a:rPr>
              <a:t> </a:t>
            </a:r>
          </a:p>
        </p:txBody>
      </p:sp>
      <p:sp>
        <p:nvSpPr>
          <p:cNvPr id="5" name="Rectangle 4"/>
          <p:cNvSpPr>
            <a:spLocks noChangeArrowheads="1"/>
          </p:cNvSpPr>
          <p:nvPr/>
        </p:nvSpPr>
        <p:spPr bwMode="auto">
          <a:xfrm>
            <a:off x="381000" y="2514600"/>
            <a:ext cx="8229600" cy="3276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5000"/>
              </a:spcBef>
              <a:defRPr/>
            </a:pPr>
            <a:r>
              <a:rPr lang="en-US" sz="4800" dirty="0" smtClean="0">
                <a:effectLst>
                  <a:outerShdw blurRad="38100" dist="38100" dir="2700000" algn="tl">
                    <a:srgbClr val="000000"/>
                  </a:outerShdw>
                </a:effectLst>
                <a:latin typeface="Times New Roman" pitchFamily="18" charset="0"/>
              </a:rPr>
              <a:t>“</a:t>
            </a:r>
            <a:r>
              <a:rPr lang="en-US" sz="4800" dirty="0">
                <a:effectLst>
                  <a:outerShdw blurRad="38100" dist="38100" dir="2700000" algn="tl">
                    <a:srgbClr val="000000"/>
                  </a:outerShdw>
                </a:effectLst>
                <a:latin typeface="Times New Roman" pitchFamily="18" charset="0"/>
              </a:rPr>
              <a:t>forbearing one another in </a:t>
            </a:r>
            <a:r>
              <a:rPr lang="en-US" sz="4800" u="sng" dirty="0">
                <a:effectLst>
                  <a:outerShdw blurRad="38100" dist="38100" dir="2700000" algn="tl">
                    <a:srgbClr val="000000"/>
                  </a:outerShdw>
                </a:effectLst>
                <a:latin typeface="Times New Roman" pitchFamily="18" charset="0"/>
              </a:rPr>
              <a:t>love</a:t>
            </a:r>
            <a:r>
              <a:rPr lang="en-US" sz="4800" dirty="0">
                <a:effectLst>
                  <a:outerShdw blurRad="38100" dist="38100" dir="2700000" algn="tl">
                    <a:srgbClr val="000000"/>
                  </a:outerShdw>
                </a:effectLst>
                <a:latin typeface="Times New Roman" pitchFamily="18" charset="0"/>
              </a:rPr>
              <a:t>” (Eph. 4:2); </a:t>
            </a:r>
            <a:endParaRPr lang="en-US" sz="4800" dirty="0" smtClean="0">
              <a:effectLst>
                <a:outerShdw blurRad="38100" dist="38100" dir="2700000" algn="tl">
                  <a:srgbClr val="000000"/>
                </a:outerShdw>
              </a:effectLst>
              <a:latin typeface="Times New Roman" pitchFamily="18" charset="0"/>
            </a:endParaRPr>
          </a:p>
          <a:p>
            <a:pPr algn="l">
              <a:lnSpc>
                <a:spcPct val="70000"/>
              </a:lnSpc>
              <a:spcBef>
                <a:spcPct val="5000"/>
              </a:spcBef>
              <a:defRPr/>
            </a:pPr>
            <a:r>
              <a:rPr lang="en-US" sz="4800" dirty="0" smtClean="0">
                <a:effectLst>
                  <a:outerShdw blurRad="38100" dist="38100" dir="2700000" algn="tl">
                    <a:srgbClr val="000000"/>
                  </a:outerShdw>
                </a:effectLst>
                <a:latin typeface="Times New Roman" pitchFamily="18" charset="0"/>
              </a:rPr>
              <a:t>“</a:t>
            </a:r>
            <a:r>
              <a:rPr lang="en-US" sz="4800" dirty="0">
                <a:effectLst>
                  <a:outerShdw blurRad="38100" dist="38100" dir="2700000" algn="tl">
                    <a:srgbClr val="000000"/>
                  </a:outerShdw>
                </a:effectLst>
                <a:latin typeface="Times New Roman" pitchFamily="18" charset="0"/>
              </a:rPr>
              <a:t>speaking the truth in </a:t>
            </a:r>
            <a:r>
              <a:rPr lang="en-US" sz="4800" u="sng" dirty="0">
                <a:effectLst>
                  <a:outerShdw blurRad="38100" dist="38100" dir="2700000" algn="tl">
                    <a:srgbClr val="000000"/>
                  </a:outerShdw>
                </a:effectLst>
                <a:latin typeface="Times New Roman" pitchFamily="18" charset="0"/>
              </a:rPr>
              <a:t>love</a:t>
            </a:r>
            <a:r>
              <a:rPr lang="en-US" sz="4800" dirty="0">
                <a:effectLst>
                  <a:outerShdw blurRad="38100" dist="38100" dir="2700000" algn="tl">
                    <a:srgbClr val="000000"/>
                  </a:outerShdw>
                </a:effectLst>
                <a:latin typeface="Times New Roman" pitchFamily="18" charset="0"/>
              </a:rPr>
              <a:t>” (Eph. 4:15); </a:t>
            </a:r>
            <a:endParaRPr lang="en-US" sz="4800" dirty="0" smtClean="0">
              <a:effectLst>
                <a:outerShdw blurRad="38100" dist="38100" dir="2700000" algn="tl">
                  <a:srgbClr val="000000"/>
                </a:outerShdw>
              </a:effectLst>
              <a:latin typeface="Times New Roman" pitchFamily="18" charset="0"/>
            </a:endParaRPr>
          </a:p>
          <a:p>
            <a:pPr algn="l">
              <a:lnSpc>
                <a:spcPct val="70000"/>
              </a:lnSpc>
              <a:spcBef>
                <a:spcPct val="5000"/>
              </a:spcBef>
              <a:defRPr/>
            </a:pPr>
            <a:r>
              <a:rPr lang="en-US" sz="4800" dirty="0" smtClean="0">
                <a:effectLst>
                  <a:outerShdw blurRad="38100" dist="38100" dir="2700000" algn="tl">
                    <a:srgbClr val="000000"/>
                  </a:outerShdw>
                </a:effectLst>
                <a:latin typeface="Times New Roman" pitchFamily="18" charset="0"/>
              </a:rPr>
              <a:t>“</a:t>
            </a:r>
            <a:r>
              <a:rPr lang="en-US" sz="4800" dirty="0">
                <a:effectLst>
                  <a:outerShdw blurRad="38100" dist="38100" dir="2700000" algn="tl">
                    <a:srgbClr val="000000"/>
                  </a:outerShdw>
                </a:effectLst>
                <a:latin typeface="Times New Roman" pitchFamily="18" charset="0"/>
              </a:rPr>
              <a:t>the edifying of itself in </a:t>
            </a:r>
            <a:r>
              <a:rPr lang="en-US" sz="4800" u="sng" dirty="0">
                <a:effectLst>
                  <a:outerShdw blurRad="38100" dist="38100" dir="2700000" algn="tl">
                    <a:srgbClr val="000000"/>
                  </a:outerShdw>
                </a:effectLst>
                <a:latin typeface="Times New Roman" pitchFamily="18" charset="0"/>
              </a:rPr>
              <a:t>love</a:t>
            </a:r>
            <a:r>
              <a:rPr lang="en-US" sz="4800" dirty="0">
                <a:effectLst>
                  <a:outerShdw blurRad="38100" dist="38100" dir="2700000" algn="tl">
                    <a:srgbClr val="000000"/>
                  </a:outerShdw>
                </a:effectLst>
                <a:latin typeface="Times New Roman" pitchFamily="18" charset="0"/>
              </a:rPr>
              <a:t>” (4:16)</a:t>
            </a: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5810"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1015811" name="Rectangle 3"/>
          <p:cNvSpPr>
            <a:spLocks noGrp="1" noChangeArrowheads="1"/>
          </p:cNvSpPr>
          <p:nvPr>
            <p:ph type="body" idx="1"/>
          </p:nvPr>
        </p:nvSpPr>
        <p:spPr>
          <a:xfrm>
            <a:off x="0" y="1371600"/>
            <a:ext cx="9144000" cy="4876800"/>
          </a:xfrm>
        </p:spPr>
        <p:txBody>
          <a:bodyPr lIns="90488" tIns="44450" rIns="90488" bIns="44450"/>
          <a:lstStyle/>
          <a:p>
            <a:pPr>
              <a:spcBef>
                <a:spcPct val="5000"/>
              </a:spcBef>
              <a:buFont typeface="Wingdings" pitchFamily="2" charset="2"/>
              <a:buNone/>
              <a:defRPr/>
            </a:pPr>
            <a:r>
              <a:rPr lang="en-US" sz="5400" smtClean="0"/>
              <a:t>16 Under his direction, the whole body is fitted together perfectly. As each part does its own special work, it helps the other parts grow, so that the whole body is </a:t>
            </a:r>
            <a:r>
              <a:rPr lang="en-US" sz="5400" u="sng" smtClean="0"/>
              <a:t>healthy and growing and full of love</a:t>
            </a:r>
            <a:r>
              <a:rPr lang="en-US" sz="5400" smtClean="0"/>
              <a:t>.</a:t>
            </a:r>
          </a:p>
          <a:p>
            <a:pPr>
              <a:spcBef>
                <a:spcPct val="5000"/>
              </a:spcBef>
              <a:buFont typeface="Wingdings" pitchFamily="2" charset="2"/>
              <a:buNone/>
              <a:defRPr/>
            </a:pPr>
            <a:endParaRPr lang="en-US" sz="5400" smtClean="0"/>
          </a:p>
        </p:txBody>
      </p:sp>
      <p:sp>
        <p:nvSpPr>
          <p:cNvPr id="1015812"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6600" dirty="0">
                <a:effectLst>
                  <a:outerShdw blurRad="38100" dist="38100" dir="2700000" algn="tl">
                    <a:srgbClr val="000000"/>
                  </a:outerShdw>
                </a:effectLst>
                <a:latin typeface="Times New Roman" pitchFamily="18" charset="0"/>
              </a:rPr>
              <a:t>The Body of Christ</a:t>
            </a:r>
          </a:p>
          <a:p>
            <a:pPr algn="l">
              <a:lnSpc>
                <a:spcPct val="77000"/>
              </a:lnSpc>
              <a:spcBef>
                <a:spcPct val="5000"/>
              </a:spcBef>
              <a:defRPr/>
            </a:pPr>
            <a:r>
              <a:rPr lang="en-US" sz="6600" dirty="0">
                <a:effectLst>
                  <a:outerShdw blurRad="38100" dist="38100" dir="2700000" algn="tl">
                    <a:srgbClr val="000000"/>
                  </a:outerShdw>
                </a:effectLst>
                <a:latin typeface="Times New Roman" pitchFamily="18" charset="0"/>
              </a:rPr>
              <a:t> - A pipe-dream?</a:t>
            </a:r>
          </a:p>
          <a:p>
            <a:pPr algn="l">
              <a:lnSpc>
                <a:spcPct val="77000"/>
              </a:lnSpc>
              <a:spcBef>
                <a:spcPct val="5000"/>
              </a:spcBef>
              <a:defRPr/>
            </a:pPr>
            <a:r>
              <a:rPr lang="en-US" sz="6600" dirty="0">
                <a:effectLst>
                  <a:outerShdw blurRad="38100" dist="38100" dir="2700000" algn="tl">
                    <a:srgbClr val="000000"/>
                  </a:outerShdw>
                </a:effectLst>
                <a:latin typeface="Times New Roman" pitchFamily="18" charset="0"/>
              </a:rPr>
              <a:t> - A solid reality?</a:t>
            </a:r>
          </a:p>
          <a:p>
            <a:pPr algn="l">
              <a:lnSpc>
                <a:spcPct val="77000"/>
              </a:lnSpc>
              <a:spcBef>
                <a:spcPct val="5000"/>
              </a:spcBef>
              <a:defRPr/>
            </a:pPr>
            <a:endParaRPr lang="en-US" sz="6600" dirty="0">
              <a:effectLst>
                <a:outerShdw blurRad="38100" dist="38100" dir="2700000" algn="tl">
                  <a:srgbClr val="000000"/>
                </a:outerShdw>
              </a:effectLst>
              <a:latin typeface="Times New Roman" pitchFamily="18" charset="0"/>
            </a:endParaRPr>
          </a:p>
          <a:p>
            <a:pPr algn="l">
              <a:lnSpc>
                <a:spcPct val="77000"/>
              </a:lnSpc>
              <a:spcBef>
                <a:spcPct val="5000"/>
              </a:spcBef>
              <a:defRPr/>
            </a:pPr>
            <a:r>
              <a:rPr lang="en-US" sz="6600" dirty="0">
                <a:effectLst>
                  <a:outerShdw blurRad="38100" dist="38100" dir="2700000" algn="tl">
                    <a:srgbClr val="000000"/>
                  </a:outerShdw>
                </a:effectLst>
                <a:latin typeface="Times New Roman" pitchFamily="18" charset="0"/>
              </a:rPr>
              <a:t> - </a:t>
            </a:r>
            <a:r>
              <a:rPr lang="en-US" sz="6600" dirty="0" smtClean="0">
                <a:effectLst>
                  <a:outerShdw blurRad="38100" dist="38100" dir="2700000" algn="tl">
                    <a:srgbClr val="000000"/>
                  </a:outerShdw>
                </a:effectLst>
                <a:latin typeface="Times New Roman" pitchFamily="18" charset="0"/>
              </a:rPr>
              <a:t>Learn how to build up</a:t>
            </a:r>
            <a:endParaRPr lang="en-US" sz="6600" dirty="0">
              <a:effectLst>
                <a:outerShdw blurRad="38100" dist="38100" dir="2700000" algn="tl">
                  <a:srgbClr val="000000"/>
                </a:outerShdw>
              </a:effectLst>
              <a:latin typeface="Times New Roman" pitchFamily="18" charset="0"/>
            </a:endParaRPr>
          </a:p>
          <a:p>
            <a:pPr algn="l">
              <a:lnSpc>
                <a:spcPct val="77000"/>
              </a:lnSpc>
              <a:spcBef>
                <a:spcPct val="5000"/>
              </a:spcBef>
              <a:defRPr/>
            </a:pPr>
            <a:r>
              <a:rPr lang="en-US" sz="6600" dirty="0">
                <a:effectLst>
                  <a:outerShdw blurRad="38100" dist="38100" dir="2700000" algn="tl">
                    <a:srgbClr val="000000"/>
                  </a:outerShdw>
                </a:effectLst>
                <a:latin typeface="Times New Roman" pitchFamily="18" charset="0"/>
              </a:rPr>
              <a:t> - </a:t>
            </a:r>
            <a:r>
              <a:rPr lang="en-US" sz="6600" dirty="0" smtClean="0">
                <a:effectLst>
                  <a:outerShdw blurRad="38100" dist="38100" dir="2700000" algn="tl">
                    <a:srgbClr val="000000"/>
                  </a:outerShdw>
                </a:effectLst>
                <a:latin typeface="Times New Roman" pitchFamily="18" charset="0"/>
              </a:rPr>
              <a:t>Learn how to love</a:t>
            </a:r>
            <a:endParaRPr lang="en-US" sz="6600" dirty="0">
              <a:effectLst>
                <a:outerShdw blurRad="38100" dist="38100" dir="2700000" algn="tl">
                  <a:srgbClr val="000000"/>
                </a:outerShdw>
              </a:effectLst>
              <a:latin typeface="Times New Roman" pitchFamily="18" charset="0"/>
            </a:endParaRPr>
          </a:p>
          <a:p>
            <a:pPr algn="l">
              <a:lnSpc>
                <a:spcPct val="77000"/>
              </a:lnSpc>
              <a:spcBef>
                <a:spcPct val="5000"/>
              </a:spcBef>
              <a:defRPr/>
            </a:pPr>
            <a:r>
              <a:rPr lang="en-US" sz="6600" dirty="0">
                <a:effectLst>
                  <a:outerShdw blurRad="38100" dist="38100" dir="2700000" algn="tl">
                    <a:srgbClr val="000000"/>
                  </a:outerShdw>
                </a:effectLst>
                <a:latin typeface="Times New Roman" pitchFamily="18" charset="0"/>
              </a:rPr>
              <a:t> - </a:t>
            </a:r>
            <a:r>
              <a:rPr lang="en-US" sz="6600" dirty="0" smtClean="0">
                <a:effectLst>
                  <a:outerShdw blurRad="38100" dist="38100" dir="2700000" algn="tl">
                    <a:srgbClr val="000000"/>
                  </a:outerShdw>
                </a:effectLst>
                <a:latin typeface="Times New Roman" pitchFamily="18" charset="0"/>
              </a:rPr>
              <a:t>Make </a:t>
            </a:r>
            <a:r>
              <a:rPr lang="en-US" sz="6600" dirty="0">
                <a:effectLst>
                  <a:outerShdw blurRad="38100" dist="38100" dir="2700000" algn="tl">
                    <a:srgbClr val="000000"/>
                  </a:outerShdw>
                </a:effectLst>
                <a:latin typeface="Times New Roman" pitchFamily="18" charset="0"/>
              </a:rPr>
              <a:t>every </a:t>
            </a:r>
            <a:r>
              <a:rPr lang="en-US" sz="6600" dirty="0" smtClean="0">
                <a:effectLst>
                  <a:outerShdw blurRad="38100" dist="38100" dir="2700000" algn="tl">
                    <a:srgbClr val="000000"/>
                  </a:outerShdw>
                </a:effectLst>
                <a:latin typeface="Times New Roman" pitchFamily="18" charset="0"/>
              </a:rPr>
              <a:t>effort</a:t>
            </a:r>
            <a:r>
              <a:rPr lang="en-US" sz="6600" dirty="0">
                <a:effectLst>
                  <a:outerShdw blurRad="38100" dist="38100" dir="2700000" algn="tl">
                    <a:srgbClr val="000000"/>
                  </a:outerShdw>
                </a:effectLst>
                <a:latin typeface="Times New Roman" pitchFamily="18" charset="0"/>
              </a:rPr>
              <a:t>” 4:3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15812">
                                            <p:txEl>
                                              <p:pRg st="5" end="5"/>
                                            </p:txEl>
                                          </p:spTgt>
                                        </p:tgtEl>
                                        <p:attrNameLst>
                                          <p:attrName>style.visibility</p:attrName>
                                        </p:attrNameLst>
                                      </p:cBhvr>
                                      <p:to>
                                        <p:strVal val="visible"/>
                                      </p:to>
                                    </p:set>
                                    <p:animEffect transition="in" filter="wipe(left)">
                                      <p:cBhvr>
                                        <p:cTn id="7" dur="500"/>
                                        <p:tgtEl>
                                          <p:spTgt spid="101581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15812">
                                            <p:txEl>
                                              <p:pRg st="6" end="6"/>
                                            </p:txEl>
                                          </p:spTgt>
                                        </p:tgtEl>
                                        <p:attrNameLst>
                                          <p:attrName>style.visibility</p:attrName>
                                        </p:attrNameLst>
                                      </p:cBhvr>
                                      <p:to>
                                        <p:strVal val="visible"/>
                                      </p:to>
                                    </p:set>
                                    <p:animEffect transition="in" filter="wipe(left)">
                                      <p:cBhvr>
                                        <p:cTn id="12" dur="500"/>
                                        <p:tgtEl>
                                          <p:spTgt spid="10158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4851"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dirty="0" smtClean="0"/>
              <a:t>7 But to each one of us </a:t>
            </a:r>
            <a:r>
              <a:rPr lang="en-US" u="sng" dirty="0" smtClean="0"/>
              <a:t>grace was given</a:t>
            </a:r>
            <a:r>
              <a:rPr lang="en-US" dirty="0" smtClean="0"/>
              <a:t> according to the measure of Christ’s gift.</a:t>
            </a:r>
          </a:p>
          <a:p>
            <a:pPr>
              <a:spcBef>
                <a:spcPct val="5000"/>
              </a:spcBef>
              <a:buNone/>
              <a:defRPr/>
            </a:pPr>
            <a:r>
              <a:rPr lang="en-US" dirty="0" smtClean="0"/>
              <a:t>8 Therefore it says, “When He ascended on high, He led captive a host of captives, And He </a:t>
            </a:r>
            <a:r>
              <a:rPr lang="en-US" u="sng" dirty="0" smtClean="0"/>
              <a:t>gave gifts</a:t>
            </a:r>
            <a:r>
              <a:rPr lang="en-US" dirty="0" smtClean="0"/>
              <a:t> to men.”</a:t>
            </a:r>
          </a:p>
        </p:txBody>
      </p:sp>
      <p:cxnSp>
        <p:nvCxnSpPr>
          <p:cNvPr id="5" name="Straight Arrow Connector 4"/>
          <p:cNvCxnSpPr/>
          <p:nvPr/>
        </p:nvCxnSpPr>
        <p:spPr bwMode="auto">
          <a:xfrm rot="16200000" flipV="1">
            <a:off x="5867400" y="2590800"/>
            <a:ext cx="2057400" cy="685800"/>
          </a:xfrm>
          <a:prstGeom prst="straightConnector1">
            <a:avLst/>
          </a:prstGeom>
          <a:noFill/>
          <a:ln w="57150" cap="flat" cmpd="sng" algn="ctr">
            <a:solidFill>
              <a:schemeClr val="tx1"/>
            </a:solidFill>
            <a:prstDash val="solid"/>
            <a:round/>
            <a:headEnd type="none" w="med" len="med"/>
            <a:tailEnd type="arrow"/>
          </a:ln>
          <a:effectLst/>
        </p:spPr>
      </p:cxn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4851"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dirty="0" smtClean="0"/>
              <a:t>7 But to each one of us </a:t>
            </a:r>
            <a:r>
              <a:rPr lang="en-US" u="sng" dirty="0" smtClean="0"/>
              <a:t>grace was given</a:t>
            </a:r>
            <a:r>
              <a:rPr lang="en-US" dirty="0" smtClean="0"/>
              <a:t> according to the measure of Christ’s gift.</a:t>
            </a:r>
          </a:p>
          <a:p>
            <a:pPr>
              <a:spcBef>
                <a:spcPct val="5000"/>
              </a:spcBef>
              <a:buNone/>
              <a:defRPr/>
            </a:pPr>
            <a:r>
              <a:rPr lang="en-US" dirty="0" smtClean="0"/>
              <a:t>8 Therefore it says, “When He ascended on high, He led captive a host of captives, And He </a:t>
            </a:r>
            <a:r>
              <a:rPr lang="en-US" u="sng" dirty="0" smtClean="0"/>
              <a:t>gave gifts</a:t>
            </a:r>
            <a:r>
              <a:rPr lang="en-US" dirty="0" smtClean="0"/>
              <a:t> to men.”</a:t>
            </a:r>
          </a:p>
        </p:txBody>
      </p:sp>
      <p:cxnSp>
        <p:nvCxnSpPr>
          <p:cNvPr id="5" name="Straight Arrow Connector 4"/>
          <p:cNvCxnSpPr/>
          <p:nvPr/>
        </p:nvCxnSpPr>
        <p:spPr bwMode="auto">
          <a:xfrm rot="16200000" flipV="1">
            <a:off x="5867400" y="2590800"/>
            <a:ext cx="2057400" cy="685800"/>
          </a:xfrm>
          <a:prstGeom prst="straightConnector1">
            <a:avLst/>
          </a:prstGeom>
          <a:noFill/>
          <a:ln w="57150" cap="flat" cmpd="sng" algn="ctr">
            <a:solidFill>
              <a:schemeClr val="tx1"/>
            </a:solidFill>
            <a:prstDash val="solid"/>
            <a:round/>
            <a:headEnd type="none" w="med" len="med"/>
            <a:tailEnd type="arrow"/>
          </a:ln>
          <a:effectLst/>
        </p:spPr>
      </p:cxnSp>
      <p:sp>
        <p:nvSpPr>
          <p:cNvPr id="6" name="Rectangle 5"/>
          <p:cNvSpPr>
            <a:spLocks noChangeArrowheads="1"/>
          </p:cNvSpPr>
          <p:nvPr/>
        </p:nvSpPr>
        <p:spPr bwMode="auto">
          <a:xfrm>
            <a:off x="533400" y="4876800"/>
            <a:ext cx="8229600" cy="16002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400" dirty="0" smtClean="0">
                <a:effectLst>
                  <a:outerShdw blurRad="38100" dist="38100" dir="2700000" algn="tl">
                    <a:srgbClr val="000000"/>
                  </a:outerShdw>
                </a:effectLst>
                <a:latin typeface="Times New Roman" pitchFamily="18" charset="0"/>
              </a:rPr>
              <a:t>Psalm 68:18 You have led captive Your captives; You have received gifts among men</a:t>
            </a:r>
            <a:endParaRPr lang="en-US" sz="44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4851"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dirty="0" smtClean="0"/>
              <a:t>7 But to each one of us </a:t>
            </a:r>
            <a:r>
              <a:rPr lang="en-US" u="sng" dirty="0" smtClean="0"/>
              <a:t>grace was given</a:t>
            </a:r>
            <a:r>
              <a:rPr lang="en-US" dirty="0" smtClean="0"/>
              <a:t> according to the measure of Christ’s gift.</a:t>
            </a:r>
          </a:p>
          <a:p>
            <a:pPr>
              <a:spcBef>
                <a:spcPct val="5000"/>
              </a:spcBef>
              <a:buNone/>
              <a:defRPr/>
            </a:pPr>
            <a:r>
              <a:rPr lang="en-US" dirty="0" smtClean="0"/>
              <a:t>8 Therefore it says, “When He ascended on high, He led captive a host of captives, And He </a:t>
            </a:r>
            <a:r>
              <a:rPr lang="en-US" u="sng" dirty="0" smtClean="0"/>
              <a:t>gave gifts</a:t>
            </a:r>
            <a:r>
              <a:rPr lang="en-US" dirty="0" smtClean="0"/>
              <a:t> to men.”</a:t>
            </a:r>
          </a:p>
        </p:txBody>
      </p:sp>
      <p:cxnSp>
        <p:nvCxnSpPr>
          <p:cNvPr id="5" name="Straight Arrow Connector 4"/>
          <p:cNvCxnSpPr/>
          <p:nvPr/>
        </p:nvCxnSpPr>
        <p:spPr bwMode="auto">
          <a:xfrm rot="16200000" flipV="1">
            <a:off x="5867400" y="2590800"/>
            <a:ext cx="2057400" cy="685800"/>
          </a:xfrm>
          <a:prstGeom prst="straightConnector1">
            <a:avLst/>
          </a:prstGeom>
          <a:noFill/>
          <a:ln w="57150" cap="flat" cmpd="sng" algn="ctr">
            <a:solidFill>
              <a:schemeClr val="tx1"/>
            </a:solidFill>
            <a:prstDash val="solid"/>
            <a:round/>
            <a:headEnd type="none" w="med" len="med"/>
            <a:tailEnd type="arrow"/>
          </a:ln>
          <a:effectLst/>
        </p:spPr>
      </p:cxnSp>
      <p:sp>
        <p:nvSpPr>
          <p:cNvPr id="6" name="Rectangle 5"/>
          <p:cNvSpPr>
            <a:spLocks noChangeArrowheads="1"/>
          </p:cNvSpPr>
          <p:nvPr/>
        </p:nvSpPr>
        <p:spPr bwMode="auto">
          <a:xfrm>
            <a:off x="533400" y="4876800"/>
            <a:ext cx="8229600" cy="16002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400" dirty="0" smtClean="0">
                <a:effectLst>
                  <a:outerShdw blurRad="38100" dist="38100" dir="2700000" algn="tl">
                    <a:srgbClr val="000000"/>
                  </a:outerShdw>
                </a:effectLst>
                <a:latin typeface="Times New Roman" pitchFamily="18" charset="0"/>
              </a:rPr>
              <a:t>Psalm 68:18 You have led captive Your captives; You have </a:t>
            </a:r>
            <a:r>
              <a:rPr lang="en-US" sz="4400" u="sng" dirty="0" smtClean="0">
                <a:effectLst>
                  <a:outerShdw blurRad="38100" dist="38100" dir="2700000" algn="tl">
                    <a:srgbClr val="000000"/>
                  </a:outerShdw>
                </a:effectLst>
                <a:latin typeface="Times New Roman" pitchFamily="18" charset="0"/>
              </a:rPr>
              <a:t>received gifts</a:t>
            </a:r>
            <a:r>
              <a:rPr lang="en-US" sz="4400" dirty="0" smtClean="0">
                <a:effectLst>
                  <a:outerShdw blurRad="38100" dist="38100" dir="2700000" algn="tl">
                    <a:srgbClr val="000000"/>
                  </a:outerShdw>
                </a:effectLst>
                <a:latin typeface="Times New Roman" pitchFamily="18" charset="0"/>
              </a:rPr>
              <a:t> among men</a:t>
            </a:r>
            <a:endParaRPr lang="en-US" sz="4400" dirty="0">
              <a:effectLst>
                <a:outerShdw blurRad="38100" dist="38100" dir="2700000" algn="tl">
                  <a:srgbClr val="000000"/>
                </a:outerShdw>
              </a:effectLst>
              <a:latin typeface="Times New Roman" pitchFamily="18" charset="0"/>
            </a:endParaRPr>
          </a:p>
        </p:txBody>
      </p:sp>
      <p:cxnSp>
        <p:nvCxnSpPr>
          <p:cNvPr id="8" name="Straight Arrow Connector 7"/>
          <p:cNvCxnSpPr/>
          <p:nvPr/>
        </p:nvCxnSpPr>
        <p:spPr bwMode="auto">
          <a:xfrm rot="5400000" flipH="1" flipV="1">
            <a:off x="5981700" y="4991100"/>
            <a:ext cx="1295400" cy="1588"/>
          </a:xfrm>
          <a:prstGeom prst="straightConnector1">
            <a:avLst/>
          </a:prstGeom>
          <a:noFill/>
          <a:ln w="57150" cap="flat" cmpd="sng" algn="ctr">
            <a:solidFill>
              <a:schemeClr val="tx1"/>
            </a:solidFill>
            <a:prstDash val="solid"/>
            <a:round/>
            <a:headEnd type="none" w="med" len="med"/>
            <a:tailEnd type="arrow"/>
          </a:ln>
          <a:effectLst/>
        </p:spPr>
      </p:cxn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4851"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dirty="0" smtClean="0"/>
              <a:t>7 But to each one of us </a:t>
            </a:r>
            <a:r>
              <a:rPr lang="en-US" u="sng" dirty="0" smtClean="0"/>
              <a:t>grace was given</a:t>
            </a:r>
            <a:r>
              <a:rPr lang="en-US" dirty="0" smtClean="0"/>
              <a:t> according to the measure of Christ’s gift.</a:t>
            </a:r>
          </a:p>
          <a:p>
            <a:pPr>
              <a:spcBef>
                <a:spcPct val="5000"/>
              </a:spcBef>
              <a:buNone/>
              <a:defRPr/>
            </a:pPr>
            <a:r>
              <a:rPr lang="en-US" dirty="0" smtClean="0"/>
              <a:t>8 Therefore it says, “When He ascended on high, He led captive a host of captives, And He </a:t>
            </a:r>
            <a:r>
              <a:rPr lang="en-US" u="sng" dirty="0" smtClean="0"/>
              <a:t>gave gifts</a:t>
            </a:r>
            <a:r>
              <a:rPr lang="en-US" dirty="0" smtClean="0"/>
              <a:t> to men.”</a:t>
            </a:r>
          </a:p>
        </p:txBody>
      </p:sp>
      <p:cxnSp>
        <p:nvCxnSpPr>
          <p:cNvPr id="5" name="Straight Arrow Connector 4"/>
          <p:cNvCxnSpPr/>
          <p:nvPr/>
        </p:nvCxnSpPr>
        <p:spPr bwMode="auto">
          <a:xfrm rot="16200000" flipV="1">
            <a:off x="5867400" y="2590800"/>
            <a:ext cx="2057400" cy="685800"/>
          </a:xfrm>
          <a:prstGeom prst="straightConnector1">
            <a:avLst/>
          </a:prstGeom>
          <a:noFill/>
          <a:ln w="57150" cap="flat" cmpd="sng" algn="ctr">
            <a:solidFill>
              <a:schemeClr val="tx1"/>
            </a:solidFill>
            <a:prstDash val="solid"/>
            <a:round/>
            <a:headEnd type="none" w="med" len="med"/>
            <a:tailEnd type="arrow"/>
          </a:ln>
          <a:effectLst/>
        </p:spPr>
      </p:cxnSp>
      <p:sp>
        <p:nvSpPr>
          <p:cNvPr id="6" name="Rectangle 5"/>
          <p:cNvSpPr>
            <a:spLocks noChangeArrowheads="1"/>
          </p:cNvSpPr>
          <p:nvPr/>
        </p:nvSpPr>
        <p:spPr bwMode="auto">
          <a:xfrm>
            <a:off x="533400" y="4876800"/>
            <a:ext cx="8229600" cy="16002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400" dirty="0" smtClean="0">
                <a:effectLst>
                  <a:outerShdw blurRad="38100" dist="38100" dir="2700000" algn="tl">
                    <a:srgbClr val="000000"/>
                  </a:outerShdw>
                </a:effectLst>
                <a:latin typeface="Times New Roman" pitchFamily="18" charset="0"/>
              </a:rPr>
              <a:t>Psalm 68:18 You have led captive Your captives; You have </a:t>
            </a:r>
            <a:r>
              <a:rPr lang="en-US" sz="4400" u="sng" dirty="0" smtClean="0">
                <a:effectLst>
                  <a:outerShdw blurRad="38100" dist="38100" dir="2700000" algn="tl">
                    <a:srgbClr val="000000"/>
                  </a:outerShdw>
                </a:effectLst>
                <a:latin typeface="Times New Roman" pitchFamily="18" charset="0"/>
              </a:rPr>
              <a:t>received gifts</a:t>
            </a:r>
            <a:r>
              <a:rPr lang="en-US" sz="4400" dirty="0" smtClean="0">
                <a:effectLst>
                  <a:outerShdw blurRad="38100" dist="38100" dir="2700000" algn="tl">
                    <a:srgbClr val="000000"/>
                  </a:outerShdw>
                </a:effectLst>
                <a:latin typeface="Times New Roman" pitchFamily="18" charset="0"/>
              </a:rPr>
              <a:t> among men</a:t>
            </a:r>
            <a:endParaRPr lang="en-US" sz="4400" dirty="0">
              <a:effectLst>
                <a:outerShdw blurRad="38100" dist="38100" dir="2700000" algn="tl">
                  <a:srgbClr val="000000"/>
                </a:outerShdw>
              </a:effectLst>
              <a:latin typeface="Times New Roman" pitchFamily="18" charset="0"/>
            </a:endParaRPr>
          </a:p>
        </p:txBody>
      </p:sp>
      <p:cxnSp>
        <p:nvCxnSpPr>
          <p:cNvPr id="8" name="Straight Arrow Connector 7"/>
          <p:cNvCxnSpPr/>
          <p:nvPr/>
        </p:nvCxnSpPr>
        <p:spPr bwMode="auto">
          <a:xfrm rot="5400000" flipH="1" flipV="1">
            <a:off x="5981700" y="4991100"/>
            <a:ext cx="1295400" cy="1588"/>
          </a:xfrm>
          <a:prstGeom prst="straightConnector1">
            <a:avLst/>
          </a:prstGeom>
          <a:noFill/>
          <a:ln w="57150" cap="flat" cmpd="sng" algn="ctr">
            <a:solidFill>
              <a:schemeClr val="tx1"/>
            </a:solidFill>
            <a:prstDash val="solid"/>
            <a:round/>
            <a:headEnd type="none" w="med" len="med"/>
            <a:tailEnd type="arrow"/>
          </a:ln>
          <a:effectLst/>
        </p:spPr>
      </p:cxnSp>
      <p:sp>
        <p:nvSpPr>
          <p:cNvPr id="7" name="Rectangle 4"/>
          <p:cNvSpPr>
            <a:spLocks noChangeArrowheads="1"/>
          </p:cNvSpPr>
          <p:nvPr/>
        </p:nvSpPr>
        <p:spPr bwMode="auto">
          <a:xfrm>
            <a:off x="152400" y="152400"/>
            <a:ext cx="4953000" cy="26670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400" dirty="0" smtClean="0">
                <a:effectLst>
                  <a:outerShdw blurRad="38100" dist="38100" dir="2700000" algn="tl">
                    <a:srgbClr val="000000"/>
                  </a:outerShdw>
                </a:effectLst>
                <a:latin typeface="Times New Roman" pitchFamily="18" charset="0"/>
              </a:rPr>
              <a:t>John Stott on </a:t>
            </a:r>
            <a:r>
              <a:rPr lang="en-US" sz="4400" dirty="0">
                <a:effectLst>
                  <a:outerShdw blurRad="38100" dist="38100" dir="2700000" algn="tl">
                    <a:srgbClr val="000000"/>
                  </a:outerShdw>
                </a:effectLst>
                <a:latin typeface="Times New Roman" pitchFamily="18" charset="0"/>
              </a:rPr>
              <a:t>7-9 </a:t>
            </a:r>
            <a:r>
              <a:rPr lang="en-US" sz="4400" dirty="0" smtClean="0">
                <a:effectLst>
                  <a:outerShdw blurRad="38100" dist="38100" dir="2700000" algn="tl">
                    <a:srgbClr val="000000"/>
                  </a:outerShdw>
                </a:effectLst>
                <a:latin typeface="Times New Roman" pitchFamily="18" charset="0"/>
              </a:rPr>
              <a:t>The </a:t>
            </a:r>
            <a:r>
              <a:rPr lang="en-US" sz="4400" dirty="0">
                <a:effectLst>
                  <a:outerShdw blurRad="38100" dist="38100" dir="2700000" algn="tl">
                    <a:srgbClr val="000000"/>
                  </a:outerShdw>
                </a:effectLst>
                <a:latin typeface="Times New Roman" pitchFamily="18" charset="0"/>
              </a:rPr>
              <a:t>Hebrew </a:t>
            </a:r>
            <a:r>
              <a:rPr lang="en-US" sz="4400" dirty="0" smtClean="0">
                <a:effectLst>
                  <a:outerShdw blurRad="38100" dist="38100" dir="2700000" algn="tl">
                    <a:srgbClr val="000000"/>
                  </a:outerShdw>
                </a:effectLst>
                <a:latin typeface="Times New Roman" pitchFamily="18" charset="0"/>
              </a:rPr>
              <a:t>verb </a:t>
            </a:r>
            <a:r>
              <a:rPr lang="en-US" sz="4400" dirty="0">
                <a:effectLst>
                  <a:outerShdw blurRad="38100" dist="38100" dir="2700000" algn="tl">
                    <a:srgbClr val="000000"/>
                  </a:outerShdw>
                </a:effectLst>
                <a:latin typeface="Times New Roman" pitchFamily="18" charset="0"/>
              </a:rPr>
              <a:t>could be translated ‘brought’ rather than ‘received</a:t>
            </a:r>
            <a:r>
              <a:rPr lang="en-US" sz="4400" dirty="0" smtClean="0">
                <a:effectLst>
                  <a:outerShdw blurRad="38100" dist="38100" dir="2700000" algn="tl">
                    <a:srgbClr val="000000"/>
                  </a:outerShdw>
                </a:effectLst>
                <a:latin typeface="Times New Roman" pitchFamily="18" charset="0"/>
              </a:rPr>
              <a:t>’</a:t>
            </a:r>
            <a:endParaRPr lang="en-US" sz="44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74851"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dirty="0" smtClean="0"/>
              <a:t>7 But to each one of us </a:t>
            </a:r>
            <a:r>
              <a:rPr lang="en-US" u="sng" dirty="0" smtClean="0"/>
              <a:t>grace was given</a:t>
            </a:r>
            <a:r>
              <a:rPr lang="en-US" dirty="0" smtClean="0"/>
              <a:t> according to the measure of Christ’s gift.</a:t>
            </a:r>
          </a:p>
          <a:p>
            <a:pPr>
              <a:spcBef>
                <a:spcPct val="5000"/>
              </a:spcBef>
              <a:buNone/>
              <a:defRPr/>
            </a:pPr>
            <a:r>
              <a:rPr lang="en-US" dirty="0" smtClean="0"/>
              <a:t>8 Therefore it says, “When He ascended on high, He led captive a host of captives, And He </a:t>
            </a:r>
            <a:r>
              <a:rPr lang="en-US" u="sng" dirty="0" smtClean="0"/>
              <a:t>gave gifts</a:t>
            </a:r>
            <a:r>
              <a:rPr lang="en-US" dirty="0" smtClean="0"/>
              <a:t> to men.”</a:t>
            </a:r>
          </a:p>
        </p:txBody>
      </p:sp>
      <p:cxnSp>
        <p:nvCxnSpPr>
          <p:cNvPr id="5" name="Straight Arrow Connector 4"/>
          <p:cNvCxnSpPr/>
          <p:nvPr/>
        </p:nvCxnSpPr>
        <p:spPr bwMode="auto">
          <a:xfrm rot="16200000" flipV="1">
            <a:off x="5867400" y="2590800"/>
            <a:ext cx="2057400" cy="685800"/>
          </a:xfrm>
          <a:prstGeom prst="straightConnector1">
            <a:avLst/>
          </a:prstGeom>
          <a:noFill/>
          <a:ln w="57150" cap="flat" cmpd="sng" algn="ctr">
            <a:solidFill>
              <a:schemeClr val="tx1"/>
            </a:solidFill>
            <a:prstDash val="solid"/>
            <a:round/>
            <a:headEnd type="none" w="med" len="med"/>
            <a:tailEnd type="arrow"/>
          </a:ln>
          <a:effectLst/>
        </p:spPr>
      </p:cxnSp>
      <p:sp>
        <p:nvSpPr>
          <p:cNvPr id="6" name="Rectangle 5"/>
          <p:cNvSpPr>
            <a:spLocks noChangeArrowheads="1"/>
          </p:cNvSpPr>
          <p:nvPr/>
        </p:nvSpPr>
        <p:spPr bwMode="auto">
          <a:xfrm>
            <a:off x="533400" y="4876800"/>
            <a:ext cx="8229600" cy="16002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400" dirty="0" smtClean="0">
                <a:effectLst>
                  <a:outerShdw blurRad="38100" dist="38100" dir="2700000" algn="tl">
                    <a:srgbClr val="000000"/>
                  </a:outerShdw>
                </a:effectLst>
                <a:latin typeface="Times New Roman" pitchFamily="18" charset="0"/>
              </a:rPr>
              <a:t>Psalm 68:18 You have led captive Your captives; You have </a:t>
            </a:r>
            <a:r>
              <a:rPr lang="en-US" sz="4400" u="sng" dirty="0" smtClean="0">
                <a:effectLst>
                  <a:outerShdw blurRad="38100" dist="38100" dir="2700000" algn="tl">
                    <a:srgbClr val="000000"/>
                  </a:outerShdw>
                </a:effectLst>
                <a:latin typeface="Times New Roman" pitchFamily="18" charset="0"/>
              </a:rPr>
              <a:t>received gifts</a:t>
            </a:r>
            <a:r>
              <a:rPr lang="en-US" sz="4400" dirty="0" smtClean="0">
                <a:effectLst>
                  <a:outerShdw blurRad="38100" dist="38100" dir="2700000" algn="tl">
                    <a:srgbClr val="000000"/>
                  </a:outerShdw>
                </a:effectLst>
                <a:latin typeface="Times New Roman" pitchFamily="18" charset="0"/>
              </a:rPr>
              <a:t> among men</a:t>
            </a:r>
            <a:endParaRPr lang="en-US" sz="4400" dirty="0">
              <a:effectLst>
                <a:outerShdw blurRad="38100" dist="38100" dir="2700000" algn="tl">
                  <a:srgbClr val="000000"/>
                </a:outerShdw>
              </a:effectLst>
              <a:latin typeface="Times New Roman" pitchFamily="18" charset="0"/>
            </a:endParaRPr>
          </a:p>
        </p:txBody>
      </p:sp>
      <p:cxnSp>
        <p:nvCxnSpPr>
          <p:cNvPr id="8" name="Straight Arrow Connector 7"/>
          <p:cNvCxnSpPr/>
          <p:nvPr/>
        </p:nvCxnSpPr>
        <p:spPr bwMode="auto">
          <a:xfrm rot="5400000" flipH="1" flipV="1">
            <a:off x="5981700" y="4991100"/>
            <a:ext cx="1295400" cy="1588"/>
          </a:xfrm>
          <a:prstGeom prst="straightConnector1">
            <a:avLst/>
          </a:prstGeom>
          <a:noFill/>
          <a:ln w="57150" cap="flat" cmpd="sng" algn="ctr">
            <a:solidFill>
              <a:schemeClr val="tx1"/>
            </a:solidFill>
            <a:prstDash val="solid"/>
            <a:round/>
            <a:headEnd type="none" w="med" len="med"/>
            <a:tailEnd type="arrow"/>
          </a:ln>
          <a:effectLst/>
        </p:spPr>
      </p:cxnSp>
      <p:sp>
        <p:nvSpPr>
          <p:cNvPr id="7" name="Rectangle 4"/>
          <p:cNvSpPr>
            <a:spLocks noChangeArrowheads="1"/>
          </p:cNvSpPr>
          <p:nvPr/>
        </p:nvSpPr>
        <p:spPr bwMode="auto">
          <a:xfrm>
            <a:off x="152400" y="152400"/>
            <a:ext cx="4953000" cy="26670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400" dirty="0" smtClean="0">
                <a:effectLst>
                  <a:outerShdw blurRad="38100" dist="38100" dir="2700000" algn="tl">
                    <a:srgbClr val="000000"/>
                  </a:outerShdw>
                </a:effectLst>
                <a:latin typeface="Times New Roman" pitchFamily="18" charset="0"/>
              </a:rPr>
              <a:t>Two ancient versions or translations, one Aramaic and the other </a:t>
            </a:r>
            <a:r>
              <a:rPr lang="en-US" sz="4400" dirty="0" err="1" smtClean="0">
                <a:effectLst>
                  <a:outerShdw blurRad="38100" dist="38100" dir="2700000" algn="tl">
                    <a:srgbClr val="000000"/>
                  </a:outerShdw>
                </a:effectLst>
                <a:latin typeface="Times New Roman" pitchFamily="18" charset="0"/>
              </a:rPr>
              <a:t>Syriac</a:t>
            </a:r>
            <a:r>
              <a:rPr lang="en-US" sz="4400" dirty="0" smtClean="0">
                <a:effectLst>
                  <a:outerShdw blurRad="38100" dist="38100" dir="2700000" algn="tl">
                    <a:srgbClr val="000000"/>
                  </a:outerShdw>
                </a:effectLst>
                <a:latin typeface="Times New Roman" pitchFamily="18" charset="0"/>
              </a:rPr>
              <a:t>, render it ‘gave’</a:t>
            </a:r>
            <a:endParaRPr lang="en-US" sz="44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1">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1.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den1.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1.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1.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1.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1.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1.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1.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Office\Templates\den1.pot</Template>
  <TotalTime>0</TotalTime>
  <Words>1866</Words>
  <Application>Microsoft Office PowerPoint</Application>
  <PresentationFormat>Letter Paper (8.5x11 in)</PresentationFormat>
  <Paragraphs>183</Paragraphs>
  <Slides>47</Slides>
  <Notes>47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Times New Roman</vt:lpstr>
      <vt:lpstr>Wingdings</vt:lpstr>
      <vt:lpstr>den1</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2022-09-16T13:29:51Z</dcterms:created>
  <dcterms:modified xsi:type="dcterms:W3CDTF">2022-09-16T13:29:57Z</dcterms:modified>
</cp:coreProperties>
</file>