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76" r:id="rId4"/>
    <p:sldId id="273" r:id="rId5"/>
    <p:sldId id="277" r:id="rId6"/>
    <p:sldId id="278" r:id="rId7"/>
    <p:sldId id="280" r:id="rId8"/>
    <p:sldId id="2074" r:id="rId9"/>
    <p:sldId id="279" r:id="rId10"/>
    <p:sldId id="2070" r:id="rId11"/>
    <p:sldId id="2071" r:id="rId12"/>
    <p:sldId id="2072" r:id="rId13"/>
    <p:sldId id="2076" r:id="rId14"/>
    <p:sldId id="2075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902" autoAdjust="0"/>
    <p:restoredTop sz="94026" autoAdjust="0"/>
  </p:normalViewPr>
  <p:slideViewPr>
    <p:cSldViewPr snapToGrid="0">
      <p:cViewPr varScale="1">
        <p:scale>
          <a:sx n="55" d="100"/>
          <a:sy n="55" d="100"/>
        </p:scale>
        <p:origin x="68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House Churches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90148408974814"/>
          <c:y val="0.24729602057337299"/>
          <c:w val="0.86309851591025188"/>
          <c:h val="0.5039569911005948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General</c:formatCode>
                <c:ptCount val="6"/>
                <c:pt idx="0">
                  <c:v>1665</c:v>
                </c:pt>
                <c:pt idx="1">
                  <c:v>2103</c:v>
                </c:pt>
                <c:pt idx="2">
                  <c:v>3156</c:v>
                </c:pt>
                <c:pt idx="3">
                  <c:v>3920</c:v>
                </c:pt>
                <c:pt idx="4">
                  <c:v>5247</c:v>
                </c:pt>
                <c:pt idx="5">
                  <c:v>5437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House Churches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C4E-41DC-9BA6-1E00B1D99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162756367"/>
        <c:axId val="1156140415"/>
      </c:barChart>
      <c:catAx>
        <c:axId val="116275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156140415"/>
        <c:crosses val="autoZero"/>
        <c:auto val="1"/>
        <c:lblAlgn val="ctr"/>
        <c:lblOffset val="100"/>
        <c:noMultiLvlLbl val="0"/>
      </c:catAx>
      <c:valAx>
        <c:axId val="1156140415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16275636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85000"/>
        <a:lumOff val="15000"/>
        <a:alpha val="65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Attendance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General</c:formatCode>
                <c:ptCount val="6"/>
                <c:pt idx="0">
                  <c:v>17872</c:v>
                </c:pt>
                <c:pt idx="1">
                  <c:v>20685</c:v>
                </c:pt>
                <c:pt idx="2">
                  <c:v>28670</c:v>
                </c:pt>
                <c:pt idx="3">
                  <c:v>35798</c:v>
                </c:pt>
                <c:pt idx="4">
                  <c:v>46101</c:v>
                </c:pt>
                <c:pt idx="5">
                  <c:v>47430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Attendees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AF7B-41FE-B08B-30C360C0D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162756367"/>
        <c:axId val="1156140415"/>
      </c:barChart>
      <c:catAx>
        <c:axId val="116275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156140415"/>
        <c:crosses val="autoZero"/>
        <c:auto val="1"/>
        <c:lblAlgn val="ctr"/>
        <c:lblOffset val="100"/>
        <c:noMultiLvlLbl val="0"/>
      </c:catAx>
      <c:valAx>
        <c:axId val="115614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162756367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85000"/>
        <a:lumOff val="15000"/>
        <a:alpha val="65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Leaders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General</c:formatCode>
                <c:ptCount val="6"/>
                <c:pt idx="0">
                  <c:v>901</c:v>
                </c:pt>
                <c:pt idx="1">
                  <c:v>1222</c:v>
                </c:pt>
                <c:pt idx="2">
                  <c:v>1748</c:v>
                </c:pt>
                <c:pt idx="3">
                  <c:v>2335</c:v>
                </c:pt>
                <c:pt idx="4">
                  <c:v>3592</c:v>
                </c:pt>
                <c:pt idx="5">
                  <c:v>3722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Leaders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BBA9-4CCE-8C76-028695895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162756367"/>
        <c:axId val="1156140415"/>
      </c:barChart>
      <c:catAx>
        <c:axId val="116275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156140415"/>
        <c:crosses val="autoZero"/>
        <c:auto val="1"/>
        <c:lblAlgn val="ctr"/>
        <c:lblOffset val="100"/>
        <c:noMultiLvlLbl val="0"/>
      </c:catAx>
      <c:valAx>
        <c:axId val="1156140415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16275636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85000"/>
        <a:lumOff val="15000"/>
        <a:alpha val="65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7DA1-D0F8-49D9-A059-E043343ED1E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87D11-6027-4E44-8F04-EF7AB4D8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87D11-6027-4E44-8F04-EF7AB4D88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3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87D11-6027-4E44-8F04-EF7AB4D883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DAC0-7F24-4C65-B90B-A020FFDBC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37F7A-B0D8-4309-AAED-CB9628387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F64A1-6D7A-494A-B71E-55C0FA53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D646-C984-4BDD-93F1-0B34BF04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045BF-58C1-4D6F-A3C4-CD2E00F5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6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9FB2-ED88-43A4-87DD-AAE7CBF3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BE9E9-B1FF-4040-81DC-A6362772A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1E6AC-8FB6-4C5D-A850-CC7074DF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7C7E-234C-47C8-997C-A41661CA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CC14-1788-4E74-8F7C-9D1833CA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CFC78-70D2-4E94-BE25-4C4A20DE7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F8201-247A-4C86-AA7A-A097C9E7C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C5F6-3807-4357-AF02-6EDDAFA9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41AA1-5BBD-4E8B-AF82-A12C5FAF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3CCB-C57C-444B-BD33-375BC8A9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A9D2-E91A-48E2-B461-72894637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42E7-0266-4624-BA13-A2E47A424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A6148-7D96-4F41-ABFC-1A9733B9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960E-21D1-4BD5-9FB5-F924A7EF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88682-C07A-460B-BD61-F25AC094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67A7-C6E2-420C-98C1-35B9D64F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FCD0D-F3FF-4882-A963-D710E333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39EE9-5905-430C-BB89-A703C6E1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CE82-B241-4F32-8875-4F0B2401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38C0D-3077-4939-BFF0-7586058A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725D-B7BE-4123-9137-84ECCFBC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EEC2-E8E5-499D-B5C3-9627D0F01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1DB19-C1DB-40C9-9647-A95F3A4B4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9A863-F766-4774-A30D-530E6802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4EAD8-B608-460C-8FD3-4EC0796D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843A-5629-484F-AC19-85B6D675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D05A-0087-4FD0-9425-2E5D959B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01512-4E79-46C6-B976-E0149471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64637-8810-4D6C-B44D-299E72557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C9805-EA05-4D63-AF51-0D1B88A4C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295DE-5E45-4891-8231-3F5B9DFA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53377-3BDB-4D9A-9958-C0BE8A30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DF09A-1938-4193-8093-E5E4836C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43527-1676-4D4C-AF42-3D277504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6C4A-F382-4184-BE08-73D2B719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52C67-3EAE-4036-85FF-0C424F53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7DFEB-BF96-4DD0-8A8F-0FDE62B9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094F1-18E0-4065-90FE-D51526A9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9F2BF-4717-450F-9860-F6382637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8A57B-3896-47B4-A965-E2F98B9C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B517-2D71-4349-B73B-B49B630B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FB43-6D41-4DA8-A119-8492BAD4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BF52-D237-438C-91CA-56BD82F62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D213-F52B-4E89-B944-B83E17F2D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E99CB-BD88-49C3-B7AD-04E79E70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4EBD7-A1A7-4F2D-B1C9-00791C6C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8D239-FDE3-4F63-A0BD-B6F83CA7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78C6-8389-4B15-B2C1-E287EE26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FD4F0-AE34-4542-AB24-57C1B76EC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7891-BB4F-4DC7-837F-46ADF8B6D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80610-8759-4EF9-8E69-F8AE88B5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2B379-FAC7-48C8-AA8E-7B7DCCA8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F4686-D5ED-4417-9B68-ECD0CFCF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6D25D0-D7F7-4B57-9B9C-E347CB68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BBFFD-ACFF-40B0-AB60-578498AB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8E2B-783D-48C1-8013-329C1C900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5CC9-23EA-4330-96C4-7B7430D5AB17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ED3A-D9BD-41F3-899D-D778D288F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E05E5-4904-4EDF-AE97-68E5AFA1C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3D43-BCF8-4155-B91E-0C20DE75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8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70A732-844E-4034-94E5-2FB6102A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0;p30">
            <a:extLst>
              <a:ext uri="{FF2B5EF4-FFF2-40B4-BE49-F238E27FC236}">
                <a16:creationId xmlns:a16="http://schemas.microsoft.com/office/drawing/2014/main" id="{D914E43A-8A49-4722-8848-C40CBCF4CEA2}"/>
              </a:ext>
            </a:extLst>
          </p:cNvPr>
          <p:cNvSpPr txBox="1"/>
          <p:nvPr/>
        </p:nvSpPr>
        <p:spPr>
          <a:xfrm>
            <a:off x="1323067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House Churches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" name="Google Shape;541;p30">
            <a:extLst>
              <a:ext uri="{FF2B5EF4-FFF2-40B4-BE49-F238E27FC236}">
                <a16:creationId xmlns:a16="http://schemas.microsoft.com/office/drawing/2014/main" id="{F0BE5DDD-1E18-4E1F-A76A-B5F29C594EDB}"/>
              </a:ext>
            </a:extLst>
          </p:cNvPr>
          <p:cNvSpPr txBox="1"/>
          <p:nvPr/>
        </p:nvSpPr>
        <p:spPr>
          <a:xfrm>
            <a:off x="963867" y="698786"/>
            <a:ext cx="3076800" cy="1043163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5,437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4" name="Google Shape;543;p30">
            <a:extLst>
              <a:ext uri="{FF2B5EF4-FFF2-40B4-BE49-F238E27FC236}">
                <a16:creationId xmlns:a16="http://schemas.microsoft.com/office/drawing/2014/main" id="{6F4E6332-950D-405E-A87F-471051752B46}"/>
              </a:ext>
            </a:extLst>
          </p:cNvPr>
          <p:cNvCxnSpPr>
            <a:cxnSpLocks/>
          </p:cNvCxnSpPr>
          <p:nvPr/>
        </p:nvCxnSpPr>
        <p:spPr>
          <a:xfrm>
            <a:off x="4299133" y="120751"/>
            <a:ext cx="0" cy="157286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" name="Google Shape;544;p30">
            <a:extLst>
              <a:ext uri="{FF2B5EF4-FFF2-40B4-BE49-F238E27FC236}">
                <a16:creationId xmlns:a16="http://schemas.microsoft.com/office/drawing/2014/main" id="{57C1C29D-7033-4F3C-8C9B-211E8368F3C3}"/>
              </a:ext>
            </a:extLst>
          </p:cNvPr>
          <p:cNvSpPr txBox="1"/>
          <p:nvPr/>
        </p:nvSpPr>
        <p:spPr>
          <a:xfrm>
            <a:off x="4916800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Attendance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6" name="Google Shape;545;p30">
            <a:extLst>
              <a:ext uri="{FF2B5EF4-FFF2-40B4-BE49-F238E27FC236}">
                <a16:creationId xmlns:a16="http://schemas.microsoft.com/office/drawing/2014/main" id="{B98D53A2-8974-4F1E-B043-FA08E28F6B26}"/>
              </a:ext>
            </a:extLst>
          </p:cNvPr>
          <p:cNvSpPr txBox="1"/>
          <p:nvPr/>
        </p:nvSpPr>
        <p:spPr>
          <a:xfrm>
            <a:off x="4557600" y="698787"/>
            <a:ext cx="3076800" cy="103373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47,430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7" name="Google Shape;547;p30">
            <a:extLst>
              <a:ext uri="{FF2B5EF4-FFF2-40B4-BE49-F238E27FC236}">
                <a16:creationId xmlns:a16="http://schemas.microsoft.com/office/drawing/2014/main" id="{CE6DB5FE-FBAC-499D-A664-1D48FDE032ED}"/>
              </a:ext>
            </a:extLst>
          </p:cNvPr>
          <p:cNvCxnSpPr>
            <a:cxnSpLocks/>
          </p:cNvCxnSpPr>
          <p:nvPr/>
        </p:nvCxnSpPr>
        <p:spPr>
          <a:xfrm>
            <a:off x="7892867" y="120751"/>
            <a:ext cx="0" cy="157286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" name="Google Shape;548;p30">
            <a:extLst>
              <a:ext uri="{FF2B5EF4-FFF2-40B4-BE49-F238E27FC236}">
                <a16:creationId xmlns:a16="http://schemas.microsoft.com/office/drawing/2014/main" id="{3B2B5FBA-1040-4042-9E76-0AAD436A7D89}"/>
              </a:ext>
            </a:extLst>
          </p:cNvPr>
          <p:cNvSpPr txBox="1"/>
          <p:nvPr/>
        </p:nvSpPr>
        <p:spPr>
          <a:xfrm>
            <a:off x="8510533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Leaders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9" name="Google Shape;549;p30">
            <a:extLst>
              <a:ext uri="{FF2B5EF4-FFF2-40B4-BE49-F238E27FC236}">
                <a16:creationId xmlns:a16="http://schemas.microsoft.com/office/drawing/2014/main" id="{06E8F582-B131-4519-BC65-40B453148EDB}"/>
              </a:ext>
            </a:extLst>
          </p:cNvPr>
          <p:cNvSpPr txBox="1"/>
          <p:nvPr/>
        </p:nvSpPr>
        <p:spPr>
          <a:xfrm>
            <a:off x="8151333" y="698788"/>
            <a:ext cx="3076800" cy="104316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3,722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197F272D-7ADA-48AE-9604-1B59DE640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125189"/>
              </p:ext>
            </p:extLst>
          </p:nvPr>
        </p:nvGraphicFramePr>
        <p:xfrm>
          <a:off x="870857" y="2408942"/>
          <a:ext cx="10450285" cy="432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10F0246-C71E-49F6-842C-2BC3AC9A3039}"/>
              </a:ext>
            </a:extLst>
          </p:cNvPr>
          <p:cNvSpPr txBox="1"/>
          <p:nvPr/>
        </p:nvSpPr>
        <p:spPr>
          <a:xfrm>
            <a:off x="8323868" y="3146942"/>
            <a:ext cx="147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+33.8%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F7FA0-04E0-4805-9BF5-FEF52F23FB28}"/>
              </a:ext>
            </a:extLst>
          </p:cNvPr>
          <p:cNvSpPr txBox="1"/>
          <p:nvPr/>
        </p:nvSpPr>
        <p:spPr>
          <a:xfrm>
            <a:off x="9951359" y="3156369"/>
            <a:ext cx="12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+3.6%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815CA-8DB4-4E4F-9E4B-95F99C9A7259}"/>
              </a:ext>
            </a:extLst>
          </p:cNvPr>
          <p:cNvSpPr txBox="1"/>
          <p:nvPr/>
        </p:nvSpPr>
        <p:spPr>
          <a:xfrm>
            <a:off x="9300139" y="1894118"/>
            <a:ext cx="2832478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*as of Q1 2024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1F4014-B214-495E-B6C6-4832848383B5}"/>
              </a:ext>
            </a:extLst>
          </p:cNvPr>
          <p:cNvCxnSpPr>
            <a:cxnSpLocks/>
          </p:cNvCxnSpPr>
          <p:nvPr/>
        </p:nvCxnSpPr>
        <p:spPr>
          <a:xfrm flipV="1">
            <a:off x="10552682" y="2445460"/>
            <a:ext cx="99607" cy="3904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3935144-D3D3-40B6-B9D6-21D74E17C4E6}"/>
              </a:ext>
            </a:extLst>
          </p:cNvPr>
          <p:cNvSpPr/>
          <p:nvPr/>
        </p:nvSpPr>
        <p:spPr>
          <a:xfrm>
            <a:off x="3189363" y="1874346"/>
            <a:ext cx="5813272" cy="132343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</a:rPr>
              <a:t>13 Global Workers</a:t>
            </a:r>
          </a:p>
          <a:p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</a:rPr>
              <a:t>415 Indigenous Workers</a:t>
            </a:r>
          </a:p>
        </p:txBody>
      </p:sp>
    </p:spTree>
    <p:extLst>
      <p:ext uri="{BB962C8B-B14F-4D97-AF65-F5344CB8AC3E}">
        <p14:creationId xmlns:p14="http://schemas.microsoft.com/office/powerpoint/2010/main" val="7747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4" grpId="0"/>
      <p:bldP spid="1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543;p30">
            <a:extLst>
              <a:ext uri="{FF2B5EF4-FFF2-40B4-BE49-F238E27FC236}">
                <a16:creationId xmlns:a16="http://schemas.microsoft.com/office/drawing/2014/main" id="{6F4E6332-950D-405E-A87F-471051752B46}"/>
              </a:ext>
            </a:extLst>
          </p:cNvPr>
          <p:cNvCxnSpPr>
            <a:cxnSpLocks/>
          </p:cNvCxnSpPr>
          <p:nvPr/>
        </p:nvCxnSpPr>
        <p:spPr>
          <a:xfrm>
            <a:off x="4299133" y="120751"/>
            <a:ext cx="0" cy="157286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" name="Google Shape;547;p30">
            <a:extLst>
              <a:ext uri="{FF2B5EF4-FFF2-40B4-BE49-F238E27FC236}">
                <a16:creationId xmlns:a16="http://schemas.microsoft.com/office/drawing/2014/main" id="{CE6DB5FE-FBAC-499D-A664-1D48FDE032ED}"/>
              </a:ext>
            </a:extLst>
          </p:cNvPr>
          <p:cNvCxnSpPr>
            <a:cxnSpLocks/>
          </p:cNvCxnSpPr>
          <p:nvPr/>
        </p:nvCxnSpPr>
        <p:spPr>
          <a:xfrm>
            <a:off x="7892867" y="120751"/>
            <a:ext cx="0" cy="157286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</p:cxn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E2A14457-4487-432D-94BE-30FD91B7E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883315"/>
              </p:ext>
            </p:extLst>
          </p:nvPr>
        </p:nvGraphicFramePr>
        <p:xfrm>
          <a:off x="904874" y="2454228"/>
          <a:ext cx="10382251" cy="408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128C573-9A10-48ED-A292-F0DC01EBFC48}"/>
              </a:ext>
            </a:extLst>
          </p:cNvPr>
          <p:cNvSpPr txBox="1"/>
          <p:nvPr/>
        </p:nvSpPr>
        <p:spPr>
          <a:xfrm>
            <a:off x="8135332" y="3022528"/>
            <a:ext cx="152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+28.8%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643C2D-279C-42E3-A302-E7545D1799C4}"/>
              </a:ext>
            </a:extLst>
          </p:cNvPr>
          <p:cNvSpPr txBox="1"/>
          <p:nvPr/>
        </p:nvSpPr>
        <p:spPr>
          <a:xfrm>
            <a:off x="9821183" y="3022528"/>
            <a:ext cx="130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+2.9%</a:t>
            </a:r>
          </a:p>
        </p:txBody>
      </p:sp>
      <p:sp>
        <p:nvSpPr>
          <p:cNvPr id="24" name="Google Shape;540;p30">
            <a:extLst>
              <a:ext uri="{FF2B5EF4-FFF2-40B4-BE49-F238E27FC236}">
                <a16:creationId xmlns:a16="http://schemas.microsoft.com/office/drawing/2014/main" id="{4D14DE5B-DA8C-4402-8423-E69E77D1D11D}"/>
              </a:ext>
            </a:extLst>
          </p:cNvPr>
          <p:cNvSpPr txBox="1"/>
          <p:nvPr/>
        </p:nvSpPr>
        <p:spPr>
          <a:xfrm>
            <a:off x="1323067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House Churches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5" name="Google Shape;541;p30">
            <a:extLst>
              <a:ext uri="{FF2B5EF4-FFF2-40B4-BE49-F238E27FC236}">
                <a16:creationId xmlns:a16="http://schemas.microsoft.com/office/drawing/2014/main" id="{7A795D4F-D683-4A43-9E66-197A06A43410}"/>
              </a:ext>
            </a:extLst>
          </p:cNvPr>
          <p:cNvSpPr txBox="1"/>
          <p:nvPr/>
        </p:nvSpPr>
        <p:spPr>
          <a:xfrm>
            <a:off x="963867" y="698786"/>
            <a:ext cx="3076800" cy="1043163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5,437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" name="Google Shape;544;p30">
            <a:extLst>
              <a:ext uri="{FF2B5EF4-FFF2-40B4-BE49-F238E27FC236}">
                <a16:creationId xmlns:a16="http://schemas.microsoft.com/office/drawing/2014/main" id="{40E4C568-9581-4028-8DD0-104B1CD8D34A}"/>
              </a:ext>
            </a:extLst>
          </p:cNvPr>
          <p:cNvSpPr txBox="1"/>
          <p:nvPr/>
        </p:nvSpPr>
        <p:spPr>
          <a:xfrm>
            <a:off x="4916800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Attendance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7" name="Google Shape;545;p30">
            <a:extLst>
              <a:ext uri="{FF2B5EF4-FFF2-40B4-BE49-F238E27FC236}">
                <a16:creationId xmlns:a16="http://schemas.microsoft.com/office/drawing/2014/main" id="{7151B1A0-71A6-485A-A6FB-8A47217914F0}"/>
              </a:ext>
            </a:extLst>
          </p:cNvPr>
          <p:cNvSpPr txBox="1"/>
          <p:nvPr/>
        </p:nvSpPr>
        <p:spPr>
          <a:xfrm>
            <a:off x="4557600" y="698787"/>
            <a:ext cx="3076800" cy="103373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47,430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8" name="Google Shape;548;p30">
            <a:extLst>
              <a:ext uri="{FF2B5EF4-FFF2-40B4-BE49-F238E27FC236}">
                <a16:creationId xmlns:a16="http://schemas.microsoft.com/office/drawing/2014/main" id="{BF340491-2C56-4F7C-9BD5-6E50627378B5}"/>
              </a:ext>
            </a:extLst>
          </p:cNvPr>
          <p:cNvSpPr txBox="1"/>
          <p:nvPr/>
        </p:nvSpPr>
        <p:spPr>
          <a:xfrm>
            <a:off x="8510533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Leaders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9" name="Google Shape;549;p30">
            <a:extLst>
              <a:ext uri="{FF2B5EF4-FFF2-40B4-BE49-F238E27FC236}">
                <a16:creationId xmlns:a16="http://schemas.microsoft.com/office/drawing/2014/main" id="{DA06C57A-D633-4DC6-BE22-C2DA65788238}"/>
              </a:ext>
            </a:extLst>
          </p:cNvPr>
          <p:cNvSpPr txBox="1"/>
          <p:nvPr/>
        </p:nvSpPr>
        <p:spPr>
          <a:xfrm>
            <a:off x="8151333" y="698788"/>
            <a:ext cx="3076800" cy="104316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3,722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5FABF-359E-4C0B-8708-D48778E40F07}"/>
              </a:ext>
            </a:extLst>
          </p:cNvPr>
          <p:cNvSpPr txBox="1"/>
          <p:nvPr/>
        </p:nvSpPr>
        <p:spPr>
          <a:xfrm>
            <a:off x="9300139" y="1894118"/>
            <a:ext cx="2832478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*as of Q1 2024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A40C0B-F48A-4C76-BEEF-18413F6444BD}"/>
              </a:ext>
            </a:extLst>
          </p:cNvPr>
          <p:cNvCxnSpPr>
            <a:cxnSpLocks/>
          </p:cNvCxnSpPr>
          <p:nvPr/>
        </p:nvCxnSpPr>
        <p:spPr>
          <a:xfrm flipV="1">
            <a:off x="10552682" y="2445460"/>
            <a:ext cx="99607" cy="3904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0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543;p30">
            <a:extLst>
              <a:ext uri="{FF2B5EF4-FFF2-40B4-BE49-F238E27FC236}">
                <a16:creationId xmlns:a16="http://schemas.microsoft.com/office/drawing/2014/main" id="{6F4E6332-950D-405E-A87F-471051752B46}"/>
              </a:ext>
            </a:extLst>
          </p:cNvPr>
          <p:cNvCxnSpPr>
            <a:cxnSpLocks/>
          </p:cNvCxnSpPr>
          <p:nvPr/>
        </p:nvCxnSpPr>
        <p:spPr>
          <a:xfrm>
            <a:off x="4299133" y="120751"/>
            <a:ext cx="0" cy="157286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" name="Google Shape;547;p30">
            <a:extLst>
              <a:ext uri="{FF2B5EF4-FFF2-40B4-BE49-F238E27FC236}">
                <a16:creationId xmlns:a16="http://schemas.microsoft.com/office/drawing/2014/main" id="{CE6DB5FE-FBAC-499D-A664-1D48FDE032ED}"/>
              </a:ext>
            </a:extLst>
          </p:cNvPr>
          <p:cNvCxnSpPr>
            <a:cxnSpLocks/>
          </p:cNvCxnSpPr>
          <p:nvPr/>
        </p:nvCxnSpPr>
        <p:spPr>
          <a:xfrm>
            <a:off x="7892867" y="120751"/>
            <a:ext cx="0" cy="157286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</p:cxnSp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7E95A3E1-779C-4CD7-A776-B95DB316BB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009774"/>
              </p:ext>
            </p:extLst>
          </p:nvPr>
        </p:nvGraphicFramePr>
        <p:xfrm>
          <a:off x="1200149" y="2624208"/>
          <a:ext cx="9925051" cy="408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CD7C88B-91C6-4AFD-9771-943B60466F68}"/>
              </a:ext>
            </a:extLst>
          </p:cNvPr>
          <p:cNvSpPr txBox="1"/>
          <p:nvPr/>
        </p:nvSpPr>
        <p:spPr>
          <a:xfrm>
            <a:off x="8096416" y="3169886"/>
            <a:ext cx="149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+53.8%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46CB8F-BDB7-452E-8196-DD215762C845}"/>
              </a:ext>
            </a:extLst>
          </p:cNvPr>
          <p:cNvSpPr txBox="1"/>
          <p:nvPr/>
        </p:nvSpPr>
        <p:spPr>
          <a:xfrm>
            <a:off x="9712387" y="3182778"/>
            <a:ext cx="129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+3.6%</a:t>
            </a:r>
          </a:p>
        </p:txBody>
      </p:sp>
      <p:sp>
        <p:nvSpPr>
          <p:cNvPr id="24" name="Google Shape;540;p30">
            <a:extLst>
              <a:ext uri="{FF2B5EF4-FFF2-40B4-BE49-F238E27FC236}">
                <a16:creationId xmlns:a16="http://schemas.microsoft.com/office/drawing/2014/main" id="{ADA5EA29-B88C-4DD9-BE59-9D6298C85003}"/>
              </a:ext>
            </a:extLst>
          </p:cNvPr>
          <p:cNvSpPr txBox="1"/>
          <p:nvPr/>
        </p:nvSpPr>
        <p:spPr>
          <a:xfrm>
            <a:off x="1323067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House Churches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5" name="Google Shape;541;p30">
            <a:extLst>
              <a:ext uri="{FF2B5EF4-FFF2-40B4-BE49-F238E27FC236}">
                <a16:creationId xmlns:a16="http://schemas.microsoft.com/office/drawing/2014/main" id="{F5D44B16-B990-4557-A8EE-06C0EEA68359}"/>
              </a:ext>
            </a:extLst>
          </p:cNvPr>
          <p:cNvSpPr txBox="1"/>
          <p:nvPr/>
        </p:nvSpPr>
        <p:spPr>
          <a:xfrm>
            <a:off x="963867" y="698786"/>
            <a:ext cx="3076800" cy="1043163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5,437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" name="Google Shape;544;p30">
            <a:extLst>
              <a:ext uri="{FF2B5EF4-FFF2-40B4-BE49-F238E27FC236}">
                <a16:creationId xmlns:a16="http://schemas.microsoft.com/office/drawing/2014/main" id="{2D16E46C-4652-4492-A364-FA678FC32D73}"/>
              </a:ext>
            </a:extLst>
          </p:cNvPr>
          <p:cNvSpPr txBox="1"/>
          <p:nvPr/>
        </p:nvSpPr>
        <p:spPr>
          <a:xfrm>
            <a:off x="4916800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Attendance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7" name="Google Shape;545;p30">
            <a:extLst>
              <a:ext uri="{FF2B5EF4-FFF2-40B4-BE49-F238E27FC236}">
                <a16:creationId xmlns:a16="http://schemas.microsoft.com/office/drawing/2014/main" id="{C2F7E914-8BA2-488E-AC1D-F2FA37CBA496}"/>
              </a:ext>
            </a:extLst>
          </p:cNvPr>
          <p:cNvSpPr txBox="1"/>
          <p:nvPr/>
        </p:nvSpPr>
        <p:spPr>
          <a:xfrm>
            <a:off x="4557600" y="698787"/>
            <a:ext cx="3076800" cy="103373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47,430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8" name="Google Shape;548;p30">
            <a:extLst>
              <a:ext uri="{FF2B5EF4-FFF2-40B4-BE49-F238E27FC236}">
                <a16:creationId xmlns:a16="http://schemas.microsoft.com/office/drawing/2014/main" id="{8AECCF6C-6111-44C2-A5E9-59497864AF42}"/>
              </a:ext>
            </a:extLst>
          </p:cNvPr>
          <p:cNvSpPr txBox="1"/>
          <p:nvPr/>
        </p:nvSpPr>
        <p:spPr>
          <a:xfrm>
            <a:off x="8510533" y="120744"/>
            <a:ext cx="2358400" cy="53913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2133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Leaders</a:t>
            </a:r>
            <a:endParaRPr sz="2133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9" name="Google Shape;549;p30">
            <a:extLst>
              <a:ext uri="{FF2B5EF4-FFF2-40B4-BE49-F238E27FC236}">
                <a16:creationId xmlns:a16="http://schemas.microsoft.com/office/drawing/2014/main" id="{1BCD2DF5-5124-4BA5-9583-E72C63257E0F}"/>
              </a:ext>
            </a:extLst>
          </p:cNvPr>
          <p:cNvSpPr txBox="1"/>
          <p:nvPr/>
        </p:nvSpPr>
        <p:spPr>
          <a:xfrm>
            <a:off x="8151333" y="698788"/>
            <a:ext cx="3076800" cy="104316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-GB" sz="64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3,722</a:t>
            </a:r>
            <a:endParaRPr sz="64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D8902E-700F-4CC5-BEA2-D0B2DFC0BC5B}"/>
              </a:ext>
            </a:extLst>
          </p:cNvPr>
          <p:cNvSpPr txBox="1"/>
          <p:nvPr/>
        </p:nvSpPr>
        <p:spPr>
          <a:xfrm>
            <a:off x="9300139" y="1894118"/>
            <a:ext cx="2832478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*as of Q1 2024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916226-C2AF-4B16-95C2-3296B41D2AE9}"/>
              </a:ext>
            </a:extLst>
          </p:cNvPr>
          <p:cNvCxnSpPr>
            <a:cxnSpLocks/>
          </p:cNvCxnSpPr>
          <p:nvPr/>
        </p:nvCxnSpPr>
        <p:spPr>
          <a:xfrm flipV="1">
            <a:off x="10552682" y="2445460"/>
            <a:ext cx="99607" cy="3904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2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89CE-B99C-452D-87B9-316B5DA4DD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4. Our Global Partners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33E6CB-5F16-4A59-943A-F8948649C4AC}"/>
              </a:ext>
            </a:extLst>
          </p:cNvPr>
          <p:cNvSpPr txBox="1">
            <a:spLocks/>
          </p:cNvSpPr>
          <p:nvPr/>
        </p:nvSpPr>
        <p:spPr>
          <a:xfrm>
            <a:off x="838200" y="1903265"/>
            <a:ext cx="10515600" cy="4589610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bg1"/>
                </a:solidFill>
                <a:latin typeface="Lato" panose="020F0502020204030203" pitchFamily="34" charset="0"/>
              </a:rPr>
              <a:t>Play your part!</a:t>
            </a:r>
          </a:p>
          <a:p>
            <a:endParaRPr lang="en-US" sz="3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</a:rPr>
              <a:t>Pray: advocacy teams, missions nights</a:t>
            </a:r>
          </a:p>
          <a:p>
            <a:endParaRPr lang="en-US" sz="32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</a:rPr>
              <a:t>Learn: living room talks, short-term trips, resources</a:t>
            </a:r>
          </a:p>
          <a:p>
            <a:endParaRPr lang="en-US" sz="32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</a:rPr>
              <a:t>Give: Global Partnership Fund, Global Workers</a:t>
            </a:r>
          </a:p>
        </p:txBody>
      </p:sp>
    </p:spTree>
    <p:extLst>
      <p:ext uri="{BB962C8B-B14F-4D97-AF65-F5344CB8AC3E}">
        <p14:creationId xmlns:p14="http://schemas.microsoft.com/office/powerpoint/2010/main" val="95927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35B3-4339-F046-8751-B656B5DBA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7889"/>
            <a:ext cx="12192000" cy="1459831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Lato" panose="020F0502020204030203" pitchFamily="34" charset="0"/>
              </a:rPr>
              <a:t>World Missions at Dwell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47103-A7C2-7B4B-8BC6-404187A5D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38" y="3410996"/>
            <a:ext cx="6865511" cy="3391761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The Mission</a:t>
            </a:r>
          </a:p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The Vision</a:t>
            </a:r>
          </a:p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The Strategy</a:t>
            </a:r>
          </a:p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Our Global Partners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5F2CC1-031D-4485-8E90-B1418EE09043}"/>
              </a:ext>
            </a:extLst>
          </p:cNvPr>
          <p:cNvSpPr txBox="1">
            <a:spLocks/>
          </p:cNvSpPr>
          <p:nvPr/>
        </p:nvSpPr>
        <p:spPr>
          <a:xfrm>
            <a:off x="7025587" y="3642098"/>
            <a:ext cx="5086375" cy="279636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Questions?</a:t>
            </a:r>
          </a:p>
          <a:p>
            <a:pPr algn="l"/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Comments?</a:t>
            </a:r>
          </a:p>
          <a:p>
            <a:pPr algn="l"/>
            <a:endParaRPr lang="en-US" sz="30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/>
            <a:r>
              <a:rPr lang="en-US" sz="3000" b="1" dirty="0">
                <a:solidFill>
                  <a:schemeClr val="bg1"/>
                </a:solidFill>
                <a:latin typeface="Lato" panose="020F0502020204030203" pitchFamily="34" charset="0"/>
              </a:rPr>
              <a:t>missionsadmin@dwellcc.org</a:t>
            </a:r>
          </a:p>
        </p:txBody>
      </p:sp>
    </p:spTree>
    <p:extLst>
      <p:ext uri="{BB962C8B-B14F-4D97-AF65-F5344CB8AC3E}">
        <p14:creationId xmlns:p14="http://schemas.microsoft.com/office/powerpoint/2010/main" val="8150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DEF05-9FEF-4C1B-8814-E3F58BE54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35B3-4339-F046-8751-B656B5DBA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4582"/>
            <a:ext cx="12192000" cy="1459831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Lato" panose="020F0502020204030203" pitchFamily="34" charset="0"/>
              </a:rPr>
              <a:t>World Missions at Dwell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47103-A7C2-7B4B-8BC6-404187A5D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38" y="3410996"/>
            <a:ext cx="6865511" cy="3391761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The Mission</a:t>
            </a:r>
          </a:p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The Vision</a:t>
            </a:r>
          </a:p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The Strategy</a:t>
            </a:r>
          </a:p>
          <a:p>
            <a:pPr marL="742950" indent="-742950" algn="l"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Lato" panose="020F0502020204030203" pitchFamily="34" charset="0"/>
              </a:rPr>
              <a:t>Our Global Partners</a:t>
            </a:r>
          </a:p>
        </p:txBody>
      </p:sp>
    </p:spTree>
    <p:extLst>
      <p:ext uri="{BB962C8B-B14F-4D97-AF65-F5344CB8AC3E}">
        <p14:creationId xmlns:p14="http://schemas.microsoft.com/office/powerpoint/2010/main" val="28806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89CE-B99C-452D-87B9-316B5DA4DD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1. The Mission</a:t>
            </a:r>
            <a:endParaRPr lang="en-US" dirty="0">
              <a:latin typeface="Lato" panose="020F0502020204030203" pitchFamily="34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8131092-B72E-4C77-BA54-17A17B02E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0497"/>
              </p:ext>
            </p:extLst>
          </p:nvPr>
        </p:nvGraphicFramePr>
        <p:xfrm>
          <a:off x="1108828" y="1809547"/>
          <a:ext cx="9974344" cy="2590800"/>
        </p:xfrm>
        <a:graphic>
          <a:graphicData uri="http://schemas.openxmlformats.org/drawingml/2006/table">
            <a:tbl>
              <a:tblPr lastRow="1" bandRow="1">
                <a:tableStyleId>{7E9639D4-E3E2-4D34-9284-5A2195B3D0D7}</a:tableStyleId>
              </a:tblPr>
              <a:tblGrid>
                <a:gridCol w="5876434">
                  <a:extLst>
                    <a:ext uri="{9D8B030D-6E8A-4147-A177-3AD203B41FA5}">
                      <a16:colId xmlns:a16="http://schemas.microsoft.com/office/drawing/2014/main" val="1584698235"/>
                    </a:ext>
                  </a:extLst>
                </a:gridCol>
                <a:gridCol w="4097910">
                  <a:extLst>
                    <a:ext uri="{9D8B030D-6E8A-4147-A177-3AD203B41FA5}">
                      <a16:colId xmlns:a16="http://schemas.microsoft.com/office/drawing/2014/main" val="1716932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0"/>
                        </a:rPr>
                        <a:t>Category</a:t>
                      </a:r>
                      <a:endParaRPr lang="en-US" sz="2800" b="1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0"/>
                        </a:rPr>
                        <a:t>% of World Population</a:t>
                      </a:r>
                      <a:endParaRPr lang="en-US" sz="2800" b="1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7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0"/>
                        </a:rPr>
                        <a:t>Christians-Majority People Groups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0"/>
                        </a:rPr>
                        <a:t>33%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1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0"/>
                        </a:rPr>
                        <a:t>Culturally-Near Non-Believers</a:t>
                      </a:r>
                      <a:r>
                        <a:rPr lang="en-US" sz="2800" baseline="30000" dirty="0">
                          <a:latin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0"/>
                        </a:rPr>
                        <a:t>27%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9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0"/>
                        </a:rPr>
                        <a:t>Unreached People Groups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0"/>
                        </a:rPr>
                        <a:t>40%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2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0"/>
                        </a:rPr>
                        <a:t>Frontier People Groups</a:t>
                      </a:r>
                      <a:r>
                        <a:rPr lang="en-US" sz="2800" baseline="30000" dirty="0">
                          <a:latin typeface="Lato" panose="020F0502020204030203" pitchFamily="34" charset="0"/>
                        </a:rPr>
                        <a:t>2</a:t>
                      </a:r>
                      <a:endParaRPr lang="en-US" sz="2800" b="0" baseline="30000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0"/>
                        </a:rPr>
                        <a:t>25%</a:t>
                      </a:r>
                      <a:endParaRPr lang="en-US" sz="2800" b="0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425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4E9D32-0323-4ABD-A7AB-7935FAA330DD}"/>
              </a:ext>
            </a:extLst>
          </p:cNvPr>
          <p:cNvSpPr txBox="1"/>
          <p:nvPr/>
        </p:nvSpPr>
        <p:spPr>
          <a:xfrm>
            <a:off x="4553512" y="6475161"/>
            <a:ext cx="7590539" cy="33855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Source: R. W. Lewis – Clarifying the Remaining Frontier Mission Task from WCD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4FBC93-3A40-4678-916F-B8A60E4CDB88}"/>
              </a:ext>
            </a:extLst>
          </p:cNvPr>
          <p:cNvSpPr txBox="1">
            <a:spLocks/>
          </p:cNvSpPr>
          <p:nvPr/>
        </p:nvSpPr>
        <p:spPr>
          <a:xfrm>
            <a:off x="1834192" y="4695309"/>
            <a:ext cx="8523616" cy="1367250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aseline="30000" dirty="0">
                <a:solidFill>
                  <a:schemeClr val="bg1"/>
                </a:solidFill>
                <a:latin typeface="Lato" panose="020F0502020204030203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able to be reached by Christians in their own people groups</a:t>
            </a:r>
          </a:p>
          <a:p>
            <a:pPr marL="0" indent="0">
              <a:buNone/>
            </a:pPr>
            <a:r>
              <a:rPr lang="en-US" sz="2000" baseline="30000" dirty="0">
                <a:solidFill>
                  <a:schemeClr val="bg1"/>
                </a:solidFill>
                <a:latin typeface="Lato" panose="020F0502020204030203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1.9 billion people on planet earth who have no gospel presence (&lt; 0.1%)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**72% of FPGs live in South Asia</a:t>
            </a:r>
          </a:p>
        </p:txBody>
      </p:sp>
    </p:spTree>
    <p:extLst>
      <p:ext uri="{BB962C8B-B14F-4D97-AF65-F5344CB8AC3E}">
        <p14:creationId xmlns:p14="http://schemas.microsoft.com/office/powerpoint/2010/main" val="39345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10/40 window religious blocks">
            <a:extLst>
              <a:ext uri="{FF2B5EF4-FFF2-40B4-BE49-F238E27FC236}">
                <a16:creationId xmlns:a16="http://schemas.microsoft.com/office/drawing/2014/main" id="{743F0ECB-2507-084F-8682-A18AC4A0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247"/>
            <a:ext cx="12185121" cy="587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7805603-9EE0-4D31-AB04-6212EFD1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60" y="222250"/>
            <a:ext cx="10515600" cy="1325563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God is raising up indigenous and near-neighbor workers to finish the mission!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89CE-B99C-452D-87B9-316B5DA4DD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2. The Vision</a:t>
            </a:r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B798A-3C4A-4070-A0EF-DE85D4D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2755917"/>
            <a:ext cx="11626392" cy="381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980930-07EE-4954-BA03-74EB2B4452EF}"/>
              </a:ext>
            </a:extLst>
          </p:cNvPr>
          <p:cNvSpPr txBox="1">
            <a:spLocks/>
          </p:cNvSpPr>
          <p:nvPr/>
        </p:nvSpPr>
        <p:spPr>
          <a:xfrm>
            <a:off x="282804" y="2306646"/>
            <a:ext cx="11626391" cy="898542"/>
          </a:xfrm>
          <a:prstGeom prst="rect">
            <a:avLst/>
          </a:prstGeom>
          <a:solidFill>
            <a:srgbClr val="001F3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" panose="020F0502020204030203" pitchFamily="34" charset="0"/>
              </a:rPr>
              <a:t>Global Partners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201C8A-0B8F-4E56-B64A-AB60A7729116}"/>
              </a:ext>
            </a:extLst>
          </p:cNvPr>
          <p:cNvSpPr txBox="1">
            <a:spLocks/>
          </p:cNvSpPr>
          <p:nvPr/>
        </p:nvSpPr>
        <p:spPr>
          <a:xfrm>
            <a:off x="623741" y="3289376"/>
            <a:ext cx="3486346" cy="2671729"/>
          </a:xfrm>
          <a:prstGeom prst="rect">
            <a:avLst/>
          </a:prstGeom>
          <a:solidFill>
            <a:srgbClr val="001F3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F38ACF-ABC5-4303-926D-10780442F084}"/>
              </a:ext>
            </a:extLst>
          </p:cNvPr>
          <p:cNvSpPr txBox="1">
            <a:spLocks/>
          </p:cNvSpPr>
          <p:nvPr/>
        </p:nvSpPr>
        <p:spPr>
          <a:xfrm>
            <a:off x="7899662" y="3325052"/>
            <a:ext cx="3940404" cy="2671729"/>
          </a:xfrm>
          <a:prstGeom prst="rect">
            <a:avLst/>
          </a:prstGeom>
          <a:solidFill>
            <a:srgbClr val="001F3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89CE-B99C-452D-87B9-316B5DA4DD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3. The Strategy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4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E942B4-BBE5-47A3-962E-20C4CD69D0C8}"/>
              </a:ext>
            </a:extLst>
          </p:cNvPr>
          <p:cNvSpPr txBox="1"/>
          <p:nvPr/>
        </p:nvSpPr>
        <p:spPr>
          <a:xfrm>
            <a:off x="210432" y="5010154"/>
            <a:ext cx="34596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Lato" panose="020F0502020204030203" pitchFamily="34" charset="0"/>
              </a:rPr>
              <a:t>Mobilization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E6785-3091-49CE-8E18-5A0A78EE978A}"/>
              </a:ext>
            </a:extLst>
          </p:cNvPr>
          <p:cNvSpPr txBox="1"/>
          <p:nvPr/>
        </p:nvSpPr>
        <p:spPr>
          <a:xfrm>
            <a:off x="4717000" y="5010154"/>
            <a:ext cx="30380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Lato" panose="020F0502020204030203" pitchFamily="34" charset="0"/>
              </a:rPr>
              <a:t>Movement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3EB2A-52E9-4D81-8B7E-F3362E413ADA}"/>
              </a:ext>
            </a:extLst>
          </p:cNvPr>
          <p:cNvSpPr txBox="1"/>
          <p:nvPr/>
        </p:nvSpPr>
        <p:spPr>
          <a:xfrm>
            <a:off x="8673916" y="5006424"/>
            <a:ext cx="33714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Lato" panose="020F0502020204030203" pitchFamily="34" charset="0"/>
              </a:rPr>
              <a:t>Watch/Care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A04F61-28EC-47FB-BAED-7F7029FA7954}"/>
              </a:ext>
            </a:extLst>
          </p:cNvPr>
          <p:cNvSpPr/>
          <p:nvPr/>
        </p:nvSpPr>
        <p:spPr>
          <a:xfrm>
            <a:off x="1168924" y="1989056"/>
            <a:ext cx="1809946" cy="18099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D9E3F-412C-4E69-BFF5-95095B4EA432}"/>
              </a:ext>
            </a:extLst>
          </p:cNvPr>
          <p:cNvSpPr txBox="1"/>
          <p:nvPr/>
        </p:nvSpPr>
        <p:spPr>
          <a:xfrm>
            <a:off x="991039" y="1439706"/>
            <a:ext cx="25266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6"/>
                </a:solidFill>
                <a:latin typeface="Lato" panose="020F0502020204030203" pitchFamily="34" charset="0"/>
              </a:rPr>
              <a:t>Indigenous Core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3F978B7-63AD-4981-B35A-55E67E3D27D7}"/>
              </a:ext>
            </a:extLst>
          </p:cNvPr>
          <p:cNvSpPr/>
          <p:nvPr/>
        </p:nvSpPr>
        <p:spPr>
          <a:xfrm>
            <a:off x="1505572" y="3108489"/>
            <a:ext cx="360859" cy="311085"/>
          </a:xfrm>
          <a:prstGeom prst="triangl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97EC2DE8-1BF4-4ED9-8B71-9D76CFBE671B}"/>
              </a:ext>
            </a:extLst>
          </p:cNvPr>
          <p:cNvSpPr/>
          <p:nvPr/>
        </p:nvSpPr>
        <p:spPr>
          <a:xfrm>
            <a:off x="1535172" y="2234562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8BB0E4AD-EE76-4785-A0A2-D21EF2C2AF64}"/>
              </a:ext>
            </a:extLst>
          </p:cNvPr>
          <p:cNvSpPr/>
          <p:nvPr/>
        </p:nvSpPr>
        <p:spPr>
          <a:xfrm>
            <a:off x="1929527" y="2234562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ACD334C5-3689-4F95-AF95-452A6D8D7C48}"/>
              </a:ext>
            </a:extLst>
          </p:cNvPr>
          <p:cNvSpPr/>
          <p:nvPr/>
        </p:nvSpPr>
        <p:spPr>
          <a:xfrm>
            <a:off x="2323882" y="2232932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5F0535C8-FD42-483A-A003-FF195F6614BB}"/>
              </a:ext>
            </a:extLst>
          </p:cNvPr>
          <p:cNvSpPr/>
          <p:nvPr/>
        </p:nvSpPr>
        <p:spPr>
          <a:xfrm>
            <a:off x="1732350" y="2520696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13458A48-6572-419A-9B55-61612A60014D}"/>
              </a:ext>
            </a:extLst>
          </p:cNvPr>
          <p:cNvSpPr/>
          <p:nvPr/>
        </p:nvSpPr>
        <p:spPr>
          <a:xfrm>
            <a:off x="2126705" y="2520696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1724FA-88E2-4FFF-9EC1-334D65E323F9}"/>
              </a:ext>
            </a:extLst>
          </p:cNvPr>
          <p:cNvSpPr/>
          <p:nvPr/>
        </p:nvSpPr>
        <p:spPr>
          <a:xfrm>
            <a:off x="3310128" y="3178132"/>
            <a:ext cx="360859" cy="311085"/>
          </a:xfrm>
          <a:prstGeom prst="triangl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DE201E-23CD-477A-95D9-132531CAB07E}"/>
              </a:ext>
            </a:extLst>
          </p:cNvPr>
          <p:cNvCxnSpPr>
            <a:cxnSpLocks/>
          </p:cNvCxnSpPr>
          <p:nvPr/>
        </p:nvCxnSpPr>
        <p:spPr>
          <a:xfrm flipV="1">
            <a:off x="1836830" y="2916690"/>
            <a:ext cx="197178" cy="2319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3D485E-BCC8-4FB8-AD4E-AA13C65F056F}"/>
              </a:ext>
            </a:extLst>
          </p:cNvPr>
          <p:cNvCxnSpPr>
            <a:cxnSpLocks/>
          </p:cNvCxnSpPr>
          <p:nvPr/>
        </p:nvCxnSpPr>
        <p:spPr>
          <a:xfrm flipH="1" flipV="1">
            <a:off x="3084016" y="3148634"/>
            <a:ext cx="226112" cy="124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4CB6CFD-D885-4562-92E3-CBFFC61C0813}"/>
              </a:ext>
            </a:extLst>
          </p:cNvPr>
          <p:cNvSpPr txBox="1"/>
          <p:nvPr/>
        </p:nvSpPr>
        <p:spPr>
          <a:xfrm>
            <a:off x="587799" y="3899755"/>
            <a:ext cx="29851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</a:rPr>
              <a:t>On-Site </a:t>
            </a:r>
            <a:r>
              <a:rPr lang="en-US" sz="2500" b="1" u="sng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</a:rPr>
              <a:t>or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</a:rPr>
              <a:t> Off-Site</a:t>
            </a:r>
          </a:p>
          <a:p>
            <a:pPr algn="ctr"/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</a:rPr>
              <a:t>Catalyst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62F3C5-CBAC-4351-8192-3B87A64A0E4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670033" y="5402569"/>
            <a:ext cx="104696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4C59FA-0308-4382-B7BF-73542D4A6E1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7755011" y="5398839"/>
            <a:ext cx="918905" cy="37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ABB65F3-196E-4069-8945-467C85C823F3}"/>
              </a:ext>
            </a:extLst>
          </p:cNvPr>
          <p:cNvSpPr/>
          <p:nvPr/>
        </p:nvSpPr>
        <p:spPr>
          <a:xfrm>
            <a:off x="6354780" y="1608817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8A39F23-8902-46AD-9021-C8DDE60C11E0}"/>
              </a:ext>
            </a:extLst>
          </p:cNvPr>
          <p:cNvSpPr/>
          <p:nvPr/>
        </p:nvSpPr>
        <p:spPr>
          <a:xfrm>
            <a:off x="4853845" y="2460991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D4BEB1C-7FE7-4E2D-BB33-713A1431FA69}"/>
              </a:ext>
            </a:extLst>
          </p:cNvPr>
          <p:cNvSpPr/>
          <p:nvPr/>
        </p:nvSpPr>
        <p:spPr>
          <a:xfrm>
            <a:off x="6178010" y="3102243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E8B447B-F9B8-4AA3-9510-76BE7AB12718}"/>
              </a:ext>
            </a:extLst>
          </p:cNvPr>
          <p:cNvSpPr/>
          <p:nvPr/>
        </p:nvSpPr>
        <p:spPr>
          <a:xfrm>
            <a:off x="6713863" y="2523988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FCB9044-C5FD-4FBD-8EC1-1F57739A8C9D}"/>
              </a:ext>
            </a:extLst>
          </p:cNvPr>
          <p:cNvSpPr/>
          <p:nvPr/>
        </p:nvSpPr>
        <p:spPr>
          <a:xfrm>
            <a:off x="5330880" y="1570677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FB7110-BB76-4DC5-AE56-0D53956E628C}"/>
              </a:ext>
            </a:extLst>
          </p:cNvPr>
          <p:cNvCxnSpPr>
            <a:cxnSpLocks/>
          </p:cNvCxnSpPr>
          <p:nvPr/>
        </p:nvCxnSpPr>
        <p:spPr>
          <a:xfrm flipH="1" flipV="1">
            <a:off x="4819079" y="1350264"/>
            <a:ext cx="307942" cy="211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CFD311-DE74-4F39-88C1-0C1D0F4E2894}"/>
              </a:ext>
            </a:extLst>
          </p:cNvPr>
          <p:cNvCxnSpPr>
            <a:cxnSpLocks/>
          </p:cNvCxnSpPr>
          <p:nvPr/>
        </p:nvCxnSpPr>
        <p:spPr>
          <a:xfrm flipH="1" flipV="1">
            <a:off x="5963201" y="1001706"/>
            <a:ext cx="8268" cy="3485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459A770-4110-4967-B1BF-67F1F2EAD77E}"/>
              </a:ext>
            </a:extLst>
          </p:cNvPr>
          <p:cNvCxnSpPr>
            <a:cxnSpLocks/>
          </p:cNvCxnSpPr>
          <p:nvPr/>
        </p:nvCxnSpPr>
        <p:spPr>
          <a:xfrm flipV="1">
            <a:off x="6896936" y="1148089"/>
            <a:ext cx="299675" cy="3428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DBB5D6B-1D76-4C48-966D-A9CF4E2BEEF5}"/>
              </a:ext>
            </a:extLst>
          </p:cNvPr>
          <p:cNvCxnSpPr>
            <a:cxnSpLocks/>
          </p:cNvCxnSpPr>
          <p:nvPr/>
        </p:nvCxnSpPr>
        <p:spPr>
          <a:xfrm flipV="1">
            <a:off x="7278432" y="2113668"/>
            <a:ext cx="568754" cy="99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F8676B-F807-4248-973A-0F8E00788983}"/>
              </a:ext>
            </a:extLst>
          </p:cNvPr>
          <p:cNvCxnSpPr>
            <a:cxnSpLocks/>
          </p:cNvCxnSpPr>
          <p:nvPr/>
        </p:nvCxnSpPr>
        <p:spPr>
          <a:xfrm>
            <a:off x="7227493" y="3263825"/>
            <a:ext cx="482679" cy="1076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F4557D1-9E0F-4650-9872-8039DF319137}"/>
              </a:ext>
            </a:extLst>
          </p:cNvPr>
          <p:cNvCxnSpPr>
            <a:cxnSpLocks/>
          </p:cNvCxnSpPr>
          <p:nvPr/>
        </p:nvCxnSpPr>
        <p:spPr>
          <a:xfrm>
            <a:off x="6914055" y="3685228"/>
            <a:ext cx="225946" cy="407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362A9C-5B02-44E9-ACF7-D65C4B8BBD84}"/>
              </a:ext>
            </a:extLst>
          </p:cNvPr>
          <p:cNvCxnSpPr>
            <a:cxnSpLocks/>
          </p:cNvCxnSpPr>
          <p:nvPr/>
        </p:nvCxnSpPr>
        <p:spPr>
          <a:xfrm>
            <a:off x="6134669" y="3802484"/>
            <a:ext cx="0" cy="38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464A7B7-B6A0-4E44-B847-73C2328B0015}"/>
              </a:ext>
            </a:extLst>
          </p:cNvPr>
          <p:cNvCxnSpPr>
            <a:cxnSpLocks/>
          </p:cNvCxnSpPr>
          <p:nvPr/>
        </p:nvCxnSpPr>
        <p:spPr>
          <a:xfrm flipH="1">
            <a:off x="4957395" y="3511140"/>
            <a:ext cx="367558" cy="307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5C0D090-41A7-44F9-A91C-E1D2CC7BFE79}"/>
              </a:ext>
            </a:extLst>
          </p:cNvPr>
          <p:cNvCxnSpPr>
            <a:cxnSpLocks/>
          </p:cNvCxnSpPr>
          <p:nvPr/>
        </p:nvCxnSpPr>
        <p:spPr>
          <a:xfrm flipH="1" flipV="1">
            <a:off x="4536135" y="2196256"/>
            <a:ext cx="458005" cy="88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6E513196-6D59-4314-BBFF-F9DBFF97C7E1}"/>
              </a:ext>
            </a:extLst>
          </p:cNvPr>
          <p:cNvSpPr/>
          <p:nvPr/>
        </p:nvSpPr>
        <p:spPr>
          <a:xfrm>
            <a:off x="5513536" y="3194901"/>
            <a:ext cx="360859" cy="311085"/>
          </a:xfrm>
          <a:prstGeom prst="triangl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0" name="Diamond 79">
            <a:extLst>
              <a:ext uri="{FF2B5EF4-FFF2-40B4-BE49-F238E27FC236}">
                <a16:creationId xmlns:a16="http://schemas.microsoft.com/office/drawing/2014/main" id="{D7C015AE-EC8A-47EE-8A56-376B2B4AC101}"/>
              </a:ext>
            </a:extLst>
          </p:cNvPr>
          <p:cNvSpPr/>
          <p:nvPr/>
        </p:nvSpPr>
        <p:spPr>
          <a:xfrm>
            <a:off x="5543136" y="2320974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2EE19789-54D4-4BF3-81B8-0269B492801E}"/>
              </a:ext>
            </a:extLst>
          </p:cNvPr>
          <p:cNvSpPr/>
          <p:nvPr/>
        </p:nvSpPr>
        <p:spPr>
          <a:xfrm>
            <a:off x="5937491" y="2320974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D192608B-4892-4C38-BCD0-768081E5A51D}"/>
              </a:ext>
            </a:extLst>
          </p:cNvPr>
          <p:cNvSpPr/>
          <p:nvPr/>
        </p:nvSpPr>
        <p:spPr>
          <a:xfrm>
            <a:off x="6331846" y="2319344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3" name="Diamond 82">
            <a:extLst>
              <a:ext uri="{FF2B5EF4-FFF2-40B4-BE49-F238E27FC236}">
                <a16:creationId xmlns:a16="http://schemas.microsoft.com/office/drawing/2014/main" id="{E8CEC833-051F-497A-8524-D99715A43D85}"/>
              </a:ext>
            </a:extLst>
          </p:cNvPr>
          <p:cNvSpPr/>
          <p:nvPr/>
        </p:nvSpPr>
        <p:spPr>
          <a:xfrm>
            <a:off x="5740314" y="2607108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4" name="Diamond 83">
            <a:extLst>
              <a:ext uri="{FF2B5EF4-FFF2-40B4-BE49-F238E27FC236}">
                <a16:creationId xmlns:a16="http://schemas.microsoft.com/office/drawing/2014/main" id="{5F256B4C-F510-4D3E-AA3A-E0B1CD72B77F}"/>
              </a:ext>
            </a:extLst>
          </p:cNvPr>
          <p:cNvSpPr/>
          <p:nvPr/>
        </p:nvSpPr>
        <p:spPr>
          <a:xfrm>
            <a:off x="6134669" y="2607108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4063257-1CC0-42DB-A47B-3C1B5120C221}"/>
              </a:ext>
            </a:extLst>
          </p:cNvPr>
          <p:cNvCxnSpPr>
            <a:cxnSpLocks/>
          </p:cNvCxnSpPr>
          <p:nvPr/>
        </p:nvCxnSpPr>
        <p:spPr>
          <a:xfrm flipV="1">
            <a:off x="5844794" y="3003102"/>
            <a:ext cx="197178" cy="2319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6F7983E3-E105-4A3A-9DEF-7F794CCDF6DD}"/>
              </a:ext>
            </a:extLst>
          </p:cNvPr>
          <p:cNvSpPr/>
          <p:nvPr/>
        </p:nvSpPr>
        <p:spPr>
          <a:xfrm>
            <a:off x="9973145" y="1549514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80D6663-6F39-4383-A4D9-47F353FCD809}"/>
              </a:ext>
            </a:extLst>
          </p:cNvPr>
          <p:cNvSpPr/>
          <p:nvPr/>
        </p:nvSpPr>
        <p:spPr>
          <a:xfrm>
            <a:off x="10664398" y="1619814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D545A98-81EC-4D25-BBEC-C822B5492756}"/>
              </a:ext>
            </a:extLst>
          </p:cNvPr>
          <p:cNvSpPr/>
          <p:nvPr/>
        </p:nvSpPr>
        <p:spPr>
          <a:xfrm>
            <a:off x="9190719" y="2329025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73DFA7C-3727-4A13-A780-1803008078BE}"/>
              </a:ext>
            </a:extLst>
          </p:cNvPr>
          <p:cNvSpPr/>
          <p:nvPr/>
        </p:nvSpPr>
        <p:spPr>
          <a:xfrm>
            <a:off x="9128697" y="3000303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EF2DB91-ADD7-47D0-A6BB-AF8A0E1B9C9F}"/>
              </a:ext>
            </a:extLst>
          </p:cNvPr>
          <p:cNvSpPr/>
          <p:nvPr/>
        </p:nvSpPr>
        <p:spPr>
          <a:xfrm>
            <a:off x="9755743" y="3322353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FFADB1E-2037-45B6-AEF5-B1573D83248B}"/>
              </a:ext>
            </a:extLst>
          </p:cNvPr>
          <p:cNvSpPr/>
          <p:nvPr/>
        </p:nvSpPr>
        <p:spPr>
          <a:xfrm>
            <a:off x="10388684" y="3044899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4A45328-CC32-46D4-83A6-24C2FA9CBF0C}"/>
              </a:ext>
            </a:extLst>
          </p:cNvPr>
          <p:cNvSpPr/>
          <p:nvPr/>
        </p:nvSpPr>
        <p:spPr>
          <a:xfrm>
            <a:off x="10880188" y="2516170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E3B33F2-FB5E-4BA9-A7CD-E02CFCCD039A}"/>
              </a:ext>
            </a:extLst>
          </p:cNvPr>
          <p:cNvSpPr/>
          <p:nvPr/>
        </p:nvSpPr>
        <p:spPr>
          <a:xfrm>
            <a:off x="10890344" y="3487878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547DD65-ECD9-44A9-8F85-72F9D62E5298}"/>
              </a:ext>
            </a:extLst>
          </p:cNvPr>
          <p:cNvSpPr/>
          <p:nvPr/>
        </p:nvSpPr>
        <p:spPr>
          <a:xfrm>
            <a:off x="9278578" y="1664964"/>
            <a:ext cx="615885" cy="615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E9E9442-24FC-4E37-A771-46313B8A6F3C}"/>
              </a:ext>
            </a:extLst>
          </p:cNvPr>
          <p:cNvCxnSpPr>
            <a:cxnSpLocks/>
          </p:cNvCxnSpPr>
          <p:nvPr/>
        </p:nvCxnSpPr>
        <p:spPr>
          <a:xfrm flipH="1" flipV="1">
            <a:off x="9128697" y="1361261"/>
            <a:ext cx="307942" cy="211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D29BABE-B3D5-49D9-BC58-1686CFE437F4}"/>
              </a:ext>
            </a:extLst>
          </p:cNvPr>
          <p:cNvCxnSpPr>
            <a:cxnSpLocks/>
          </p:cNvCxnSpPr>
          <p:nvPr/>
        </p:nvCxnSpPr>
        <p:spPr>
          <a:xfrm flipV="1">
            <a:off x="11206554" y="1159086"/>
            <a:ext cx="299675" cy="3428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2765CD7-F6B3-4FB7-A086-D01369189BA8}"/>
              </a:ext>
            </a:extLst>
          </p:cNvPr>
          <p:cNvCxnSpPr>
            <a:cxnSpLocks/>
          </p:cNvCxnSpPr>
          <p:nvPr/>
        </p:nvCxnSpPr>
        <p:spPr>
          <a:xfrm flipV="1">
            <a:off x="11404856" y="2311802"/>
            <a:ext cx="568754" cy="99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1539C8B-C06B-48DF-A3B2-E3AF26119A3F}"/>
              </a:ext>
            </a:extLst>
          </p:cNvPr>
          <p:cNvCxnSpPr>
            <a:cxnSpLocks/>
          </p:cNvCxnSpPr>
          <p:nvPr/>
        </p:nvCxnSpPr>
        <p:spPr>
          <a:xfrm>
            <a:off x="11206554" y="3284455"/>
            <a:ext cx="482679" cy="1076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E4F041C-31ED-47E3-96B3-637A4DA1F096}"/>
              </a:ext>
            </a:extLst>
          </p:cNvPr>
          <p:cNvCxnSpPr>
            <a:cxnSpLocks/>
          </p:cNvCxnSpPr>
          <p:nvPr/>
        </p:nvCxnSpPr>
        <p:spPr>
          <a:xfrm>
            <a:off x="10943122" y="4144719"/>
            <a:ext cx="225946" cy="407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B2C32CB-F4D0-4959-901A-54014AC7DE30}"/>
              </a:ext>
            </a:extLst>
          </p:cNvPr>
          <p:cNvCxnSpPr>
            <a:cxnSpLocks/>
          </p:cNvCxnSpPr>
          <p:nvPr/>
        </p:nvCxnSpPr>
        <p:spPr>
          <a:xfrm>
            <a:off x="10137705" y="4086754"/>
            <a:ext cx="0" cy="38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02B4CEE-3A73-4979-923B-4204A49A8D92}"/>
              </a:ext>
            </a:extLst>
          </p:cNvPr>
          <p:cNvCxnSpPr>
            <a:cxnSpLocks/>
          </p:cNvCxnSpPr>
          <p:nvPr/>
        </p:nvCxnSpPr>
        <p:spPr>
          <a:xfrm flipH="1">
            <a:off x="8900559" y="3795820"/>
            <a:ext cx="367558" cy="307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436296-7433-4855-985C-86D02C9B324E}"/>
              </a:ext>
            </a:extLst>
          </p:cNvPr>
          <p:cNvCxnSpPr>
            <a:cxnSpLocks/>
          </p:cNvCxnSpPr>
          <p:nvPr/>
        </p:nvCxnSpPr>
        <p:spPr>
          <a:xfrm flipH="1" flipV="1">
            <a:off x="8626333" y="2437144"/>
            <a:ext cx="458005" cy="88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Diamond 103">
            <a:extLst>
              <a:ext uri="{FF2B5EF4-FFF2-40B4-BE49-F238E27FC236}">
                <a16:creationId xmlns:a16="http://schemas.microsoft.com/office/drawing/2014/main" id="{59B8686E-2CDB-4760-A422-2C6DD42E2BE1}"/>
              </a:ext>
            </a:extLst>
          </p:cNvPr>
          <p:cNvSpPr/>
          <p:nvPr/>
        </p:nvSpPr>
        <p:spPr>
          <a:xfrm>
            <a:off x="9852754" y="2331971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05" name="Diamond 104">
            <a:extLst>
              <a:ext uri="{FF2B5EF4-FFF2-40B4-BE49-F238E27FC236}">
                <a16:creationId xmlns:a16="http://schemas.microsoft.com/office/drawing/2014/main" id="{02D739EF-4F56-4756-95D6-9F25D1ADD94D}"/>
              </a:ext>
            </a:extLst>
          </p:cNvPr>
          <p:cNvSpPr/>
          <p:nvPr/>
        </p:nvSpPr>
        <p:spPr>
          <a:xfrm>
            <a:off x="10247109" y="2331971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C9BFED64-C7A4-438D-9420-816497116A7A}"/>
              </a:ext>
            </a:extLst>
          </p:cNvPr>
          <p:cNvSpPr/>
          <p:nvPr/>
        </p:nvSpPr>
        <p:spPr>
          <a:xfrm>
            <a:off x="10641464" y="2330341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0A83B1F1-048C-4055-BDD1-A7C2C9B48AC1}"/>
              </a:ext>
            </a:extLst>
          </p:cNvPr>
          <p:cNvSpPr/>
          <p:nvPr/>
        </p:nvSpPr>
        <p:spPr>
          <a:xfrm>
            <a:off x="10049932" y="2618105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id="{9FA86E99-4E11-43B3-8220-A06EBBFB1549}"/>
              </a:ext>
            </a:extLst>
          </p:cNvPr>
          <p:cNvSpPr/>
          <p:nvPr/>
        </p:nvSpPr>
        <p:spPr>
          <a:xfrm>
            <a:off x="10444287" y="2618105"/>
            <a:ext cx="301658" cy="301658"/>
          </a:xfrm>
          <a:prstGeom prst="diamond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3704781-E02B-4A1B-9E20-F13DA90FCBB2}"/>
              </a:ext>
            </a:extLst>
          </p:cNvPr>
          <p:cNvCxnSpPr>
            <a:cxnSpLocks/>
          </p:cNvCxnSpPr>
          <p:nvPr/>
        </p:nvCxnSpPr>
        <p:spPr>
          <a:xfrm flipH="1" flipV="1">
            <a:off x="10263394" y="1050409"/>
            <a:ext cx="8268" cy="3485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C97391E6-1ECB-45D4-94B5-2CB263AF5037}"/>
              </a:ext>
            </a:extLst>
          </p:cNvPr>
          <p:cNvSpPr/>
          <p:nvPr/>
        </p:nvSpPr>
        <p:spPr>
          <a:xfrm>
            <a:off x="9225661" y="4528260"/>
            <a:ext cx="360859" cy="311085"/>
          </a:xfrm>
          <a:prstGeom prst="triangl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68B501C-F821-4BD1-88E2-74023F4A7A69}"/>
              </a:ext>
            </a:extLst>
          </p:cNvPr>
          <p:cNvSpPr/>
          <p:nvPr/>
        </p:nvSpPr>
        <p:spPr>
          <a:xfrm>
            <a:off x="9346561" y="46756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AF848A-4F4C-4F47-AFC4-E6C15D49C4F5}"/>
              </a:ext>
            </a:extLst>
          </p:cNvPr>
          <p:cNvSpPr/>
          <p:nvPr/>
        </p:nvSpPr>
        <p:spPr>
          <a:xfrm>
            <a:off x="9413779" y="46756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D8378A1-A7C7-4458-ACE2-D3B58BBF1487}"/>
              </a:ext>
            </a:extLst>
          </p:cNvPr>
          <p:cNvSpPr/>
          <p:nvPr/>
        </p:nvSpPr>
        <p:spPr>
          <a:xfrm rot="18898761" flipH="1" flipV="1">
            <a:off x="9350853" y="4669826"/>
            <a:ext cx="110477" cy="11047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1C3378-8F5F-4863-A6B6-D61E0FCA1782}"/>
              </a:ext>
            </a:extLst>
          </p:cNvPr>
          <p:cNvCxnSpPr>
            <a:cxnSpLocks/>
          </p:cNvCxnSpPr>
          <p:nvPr/>
        </p:nvCxnSpPr>
        <p:spPr>
          <a:xfrm>
            <a:off x="4064974" y="791852"/>
            <a:ext cx="0" cy="403649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F8A0AB-A4B0-41C0-B022-859AFB621226}"/>
              </a:ext>
            </a:extLst>
          </p:cNvPr>
          <p:cNvCxnSpPr>
            <a:cxnSpLocks/>
          </p:cNvCxnSpPr>
          <p:nvPr/>
        </p:nvCxnSpPr>
        <p:spPr>
          <a:xfrm>
            <a:off x="8252046" y="791852"/>
            <a:ext cx="0" cy="403649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0" grpId="0" animBg="1"/>
      <p:bldP spid="41" grpId="0" animBg="1"/>
      <p:bldP spid="43" grpId="0" animBg="1"/>
      <p:bldP spid="45" grpId="0" animBg="1"/>
      <p:bldP spid="4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67" grpId="0" animBg="1"/>
      <p:bldP spid="2" grpId="0" animBg="1"/>
      <p:bldP spid="6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89CE-B99C-452D-87B9-316B5DA4DD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3. The Strategy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33E6CB-5F16-4A59-943A-F8948649C4AC}"/>
              </a:ext>
            </a:extLst>
          </p:cNvPr>
          <p:cNvSpPr txBox="1">
            <a:spLocks/>
          </p:cNvSpPr>
          <p:nvPr/>
        </p:nvSpPr>
        <p:spPr>
          <a:xfrm>
            <a:off x="838200" y="1903265"/>
            <a:ext cx="10515600" cy="4589610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  <a:latin typeface="Lato" panose="020F0502020204030203" pitchFamily="34" charset="0"/>
              </a:rPr>
              <a:t>Principles for sending: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Dwell is committed to sending workers overseas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Sent &amp; overseen by the local church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Assisted by the missions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Character and competence qualifications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Compatibility-based system: </a:t>
            </a:r>
          </a:p>
          <a:p>
            <a:endParaRPr lang="en-US" sz="36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Global Partner, Strategic Partner, Support Role</a:t>
            </a:r>
          </a:p>
        </p:txBody>
      </p:sp>
    </p:spTree>
    <p:extLst>
      <p:ext uri="{BB962C8B-B14F-4D97-AF65-F5344CB8AC3E}">
        <p14:creationId xmlns:p14="http://schemas.microsoft.com/office/powerpoint/2010/main" val="372911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89CE-B99C-452D-87B9-316B5DA4DD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4. Our Global Partners</a:t>
            </a:r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949E46-CE24-4C7E-A7F4-8E0AF1D142F9}"/>
              </a:ext>
            </a:extLst>
          </p:cNvPr>
          <p:cNvCxnSpPr/>
          <p:nvPr/>
        </p:nvCxnSpPr>
        <p:spPr>
          <a:xfrm flipH="1">
            <a:off x="8144930" y="4453071"/>
            <a:ext cx="579655" cy="4647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A84C6E-001A-4222-80C7-45091E94A2F1}"/>
              </a:ext>
            </a:extLst>
          </p:cNvPr>
          <p:cNvGrpSpPr/>
          <p:nvPr/>
        </p:nvGrpSpPr>
        <p:grpSpPr>
          <a:xfrm>
            <a:off x="1697650" y="1481560"/>
            <a:ext cx="8740138" cy="5150734"/>
            <a:chOff x="1842244" y="1541362"/>
            <a:chExt cx="8740138" cy="5150734"/>
          </a:xfrm>
        </p:grpSpPr>
        <p:pic>
          <p:nvPicPr>
            <p:cNvPr id="9" name="Picture 8" descr="global partnerships.jpg">
              <a:extLst>
                <a:ext uri="{FF2B5EF4-FFF2-40B4-BE49-F238E27FC236}">
                  <a16:creationId xmlns:a16="http://schemas.microsoft.com/office/drawing/2014/main" id="{399B21C3-FBD7-4C12-B3DC-3C085043F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18031" r="513" b="6863"/>
            <a:stretch/>
          </p:blipFill>
          <p:spPr>
            <a:xfrm>
              <a:off x="1842244" y="1541362"/>
              <a:ext cx="8626473" cy="51507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EC3094-4F63-444B-AEA7-C1FD15977AAD}"/>
                </a:ext>
              </a:extLst>
            </p:cNvPr>
            <p:cNvSpPr txBox="1"/>
            <p:nvPr/>
          </p:nvSpPr>
          <p:spPr>
            <a:xfrm>
              <a:off x="8837744" y="2408043"/>
              <a:ext cx="1517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FOUNTAIN OF HOPE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FAB95-5E3F-437D-9C9E-08AB391A7D4C}"/>
                </a:ext>
              </a:extLst>
            </p:cNvPr>
            <p:cNvSpPr txBox="1"/>
            <p:nvPr/>
          </p:nvSpPr>
          <p:spPr>
            <a:xfrm>
              <a:off x="8724583" y="4157911"/>
              <a:ext cx="1744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FRIENDSHIP SCHOOL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EB0044-EF39-476B-B504-1B384641E34F}"/>
                </a:ext>
              </a:extLst>
            </p:cNvPr>
            <p:cNvSpPr txBox="1"/>
            <p:nvPr/>
          </p:nvSpPr>
          <p:spPr>
            <a:xfrm>
              <a:off x="6773331" y="4737795"/>
              <a:ext cx="1371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INDIA GOSPEL LEAGUE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13019-9AFA-4BCD-A43F-8CFF7CC33422}"/>
                </a:ext>
              </a:extLst>
            </p:cNvPr>
            <p:cNvSpPr txBox="1"/>
            <p:nvPr/>
          </p:nvSpPr>
          <p:spPr>
            <a:xfrm>
              <a:off x="7921263" y="5029200"/>
              <a:ext cx="2213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SOUTHEAST ASIA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D6DFC-2E53-410A-8533-B932FC86036B}"/>
                </a:ext>
              </a:extLst>
            </p:cNvPr>
            <p:cNvSpPr txBox="1"/>
            <p:nvPr/>
          </p:nvSpPr>
          <p:spPr>
            <a:xfrm>
              <a:off x="2997203" y="3991407"/>
              <a:ext cx="1591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rId4" action="ppaction://hlinksldjump"/>
                </a:rPr>
                <a:t>HAITI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A053F6-FAFE-4A19-AE34-D85D38F76302}"/>
                </a:ext>
              </a:extLst>
            </p:cNvPr>
            <p:cNvSpPr txBox="1"/>
            <p:nvPr/>
          </p:nvSpPr>
          <p:spPr>
            <a:xfrm>
              <a:off x="4920993" y="4803136"/>
              <a:ext cx="107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WEST AFRICA 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ABD34E-CD39-491D-8DB0-28CFECF3D48C}"/>
                </a:ext>
              </a:extLst>
            </p:cNvPr>
            <p:cNvSpPr txBox="1"/>
            <p:nvPr/>
          </p:nvSpPr>
          <p:spPr>
            <a:xfrm>
              <a:off x="5604935" y="4276129"/>
              <a:ext cx="1591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ETHIOPIA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10C704-D22F-4962-B30E-02E1C86CF764}"/>
                </a:ext>
              </a:extLst>
            </p:cNvPr>
            <p:cNvSpPr txBox="1"/>
            <p:nvPr/>
          </p:nvSpPr>
          <p:spPr>
            <a:xfrm>
              <a:off x="2980269" y="5000719"/>
              <a:ext cx="1591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rId5" action="ppaction://hlinksldjump"/>
                </a:rPr>
                <a:t>ECUADOR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12C2C7-BAD8-41AA-B030-07295133DCBC}"/>
                </a:ext>
              </a:extLst>
            </p:cNvPr>
            <p:cNvCxnSpPr/>
            <p:nvPr/>
          </p:nvCxnSpPr>
          <p:spPr>
            <a:xfrm flipH="1">
              <a:off x="8144932" y="2819400"/>
              <a:ext cx="764144" cy="1680143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9780ED-6743-433E-9ECA-65BD91654D3B}"/>
                </a:ext>
              </a:extLst>
            </p:cNvPr>
            <p:cNvCxnSpPr/>
            <p:nvPr/>
          </p:nvCxnSpPr>
          <p:spPr>
            <a:xfrm flipH="1">
              <a:off x="8144930" y="3733800"/>
              <a:ext cx="1075270" cy="765743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F90D36-2B4A-45B2-8836-47929C1A4D2C}"/>
                </a:ext>
              </a:extLst>
            </p:cNvPr>
            <p:cNvSpPr txBox="1"/>
            <p:nvPr/>
          </p:nvSpPr>
          <p:spPr>
            <a:xfrm>
              <a:off x="6726189" y="3237575"/>
              <a:ext cx="1591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rId6" action="ppaction://hlinksldjump"/>
                </a:rPr>
                <a:t>CENTRAL ASIA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FC9141-AC86-4DA2-A8BA-108FE917BD27}"/>
                </a:ext>
              </a:extLst>
            </p:cNvPr>
            <p:cNvSpPr txBox="1"/>
            <p:nvPr/>
          </p:nvSpPr>
          <p:spPr>
            <a:xfrm>
              <a:off x="8557202" y="3392168"/>
              <a:ext cx="2025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MERCY MEDICAL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6B80DF-45C8-49D4-9F46-563587546E63}"/>
                </a:ext>
              </a:extLst>
            </p:cNvPr>
            <p:cNvSpPr txBox="1"/>
            <p:nvPr/>
          </p:nvSpPr>
          <p:spPr>
            <a:xfrm>
              <a:off x="5814889" y="4880001"/>
              <a:ext cx="1120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2"/>
                  </a:solidFill>
                  <a:latin typeface="Arial Narrow Bold"/>
                  <a:cs typeface="Arial Narrow Bold"/>
                  <a:hlinkClick r:id="" action="ppaction://noaction"/>
                </a:rPr>
                <a:t>DRC</a:t>
              </a:r>
              <a:endParaRPr lang="en-US" sz="2000" b="1" dirty="0">
                <a:solidFill>
                  <a:schemeClr val="accent2"/>
                </a:solidFill>
                <a:latin typeface="Arial Narrow Bold"/>
                <a:cs typeface="Arial Narrow Bold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B1C2C8-94B6-421E-AE14-940914BE3B1B}"/>
              </a:ext>
            </a:extLst>
          </p:cNvPr>
          <p:cNvCxnSpPr>
            <a:cxnSpLocks/>
          </p:cNvCxnSpPr>
          <p:nvPr/>
        </p:nvCxnSpPr>
        <p:spPr>
          <a:xfrm flipH="1">
            <a:off x="8000335" y="4397860"/>
            <a:ext cx="579654" cy="4098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102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Narrow Bold</vt:lpstr>
      <vt:lpstr>Book Antiqua</vt:lpstr>
      <vt:lpstr>Calibri</vt:lpstr>
      <vt:lpstr>Calibri Light</vt:lpstr>
      <vt:lpstr>Lato</vt:lpstr>
      <vt:lpstr>Office Theme</vt:lpstr>
      <vt:lpstr>PowerPoint Presentation</vt:lpstr>
      <vt:lpstr>World Missions at Dwell</vt:lpstr>
      <vt:lpstr>1. The Mission</vt:lpstr>
      <vt:lpstr>God is raising up indigenous and near-neighbor workers to finish the mission!</vt:lpstr>
      <vt:lpstr>2. The Vision</vt:lpstr>
      <vt:lpstr>3. The Strategy</vt:lpstr>
      <vt:lpstr>PowerPoint Presentation</vt:lpstr>
      <vt:lpstr>3. The Strategy</vt:lpstr>
      <vt:lpstr>4. Our Global Partners</vt:lpstr>
      <vt:lpstr>PowerPoint Presentation</vt:lpstr>
      <vt:lpstr>PowerPoint Presentation</vt:lpstr>
      <vt:lpstr>PowerPoint Presentation</vt:lpstr>
      <vt:lpstr>4. Our Global Partners</vt:lpstr>
      <vt:lpstr>World Missions at Dwell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2024-07-27T17:02:25Z</dcterms:created>
  <dcterms:modified xsi:type="dcterms:W3CDTF">2024-07-27T17:04:57Z</dcterms:modified>
</cp:coreProperties>
</file>