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Lst>
  <p:sldSz cx="9144000" cy="5143500" type="screen16x9"/>
  <p:notesSz cx="6858000" cy="9144000"/>
  <p:embeddedFontLst>
    <p:embeddedFont>
      <p:font typeface="Roboto Slab" panose="020B0604020202020204" charset="0"/>
      <p:regular r:id="rId58"/>
      <p:bold r:id="rId59"/>
    </p:embeddedFont>
    <p:embeddedFont>
      <p:font typeface="Roboto"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9" autoAdjust="0"/>
    <p:restoredTop sz="94660"/>
  </p:normalViewPr>
  <p:slideViewPr>
    <p:cSldViewPr snapToGrid="0">
      <p:cViewPr varScale="1">
        <p:scale>
          <a:sx n="89" d="100"/>
          <a:sy n="89" d="100"/>
        </p:scale>
        <p:origin x="60" y="3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50174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77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dc7409b75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dc7409b7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04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dc7409b75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dc7409b7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550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a315387b2467d8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a315387b2467d8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47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a315387b2467d8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a315387b2467d8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466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a315387b2467d8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a315387b2467d8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41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a315387b2467d8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a315387b2467d8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06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a315387b2467d8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a315387b2467d8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988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dc7409b75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dc7409b75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64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a315387b2467d8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a315387b2467d8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92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a315387b2467d8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a315387b2467d8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68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dc7409b75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dc7409b7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497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dc7409b75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dc7409b75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397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dc7409b75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dc7409b75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36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a315387b2467d8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a315387b2467d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525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a315387b2467d8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a315387b2467d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41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a315387b2467d8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a315387b2467d8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759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403785b4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403785b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289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dc7409b75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fdc7409b75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713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dc7409b75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fdc7409b75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3591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fdc7409b75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fdc7409b75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073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dc7409b75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fdc7409b75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41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dc7409b7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dc7409b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266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fdc7409b75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fdc7409b75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621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fdc7409b75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fdc7409b75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90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fdc7409b75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fdc7409b75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810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fdc7409b75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fdc7409b75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0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dc7409b75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dc7409b75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367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dc7409b75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dc7409b75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090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fdc7409b75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fdc7409b75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511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dc7409b75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fdc7409b75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060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dc7409b75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fdc7409b75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9935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fdc7409b75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fdc7409b75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52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dc7409b7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fdc7409b7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4943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fdc7409b75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fdc7409b75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588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403785b43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403785b43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45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fdc7409b75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fdc7409b75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49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fdc7409b75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fdc7409b75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389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fdc7409b75_0_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fdc7409b75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584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fdc7409b75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fdc7409b75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1217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a315387b2467d8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6a315387b2467d8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480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6a315387b2467d8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6a315387b2467d8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56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fdc7409b75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fdc7409b75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4541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dc7409b75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fdc7409b75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11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dc7409b75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fdc7409b7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673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fdc7409b75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fdc7409b75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1298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dc7409b75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fdc7409b75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249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fdc7409b75_0_4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fdc7409b75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402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403785b43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403785b43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1227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403785b431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403785b43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3570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403785b43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403785b43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742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dc7409b7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dc7409b7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03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dc7409b75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dc7409b7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92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dc7409b75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dc7409b7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419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3105917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43105917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0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Flexibility in Parenting</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4200"/>
          </a:p>
          <a:p>
            <a:pPr marL="0" lvl="0" indent="0" algn="l" rtl="0">
              <a:spcBef>
                <a:spcPts val="0"/>
              </a:spcBef>
              <a:spcAft>
                <a:spcPts val="0"/>
              </a:spcAft>
              <a:buNone/>
            </a:pPr>
            <a:r>
              <a:rPr lang="en" sz="4000" b="1"/>
              <a:t>We are unique</a:t>
            </a:r>
            <a:endParaRPr sz="4000" b="1"/>
          </a:p>
        </p:txBody>
      </p:sp>
      <p:sp>
        <p:nvSpPr>
          <p:cNvPr id="118" name="Google Shape;118;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Ephesians 2:10</a:t>
            </a:r>
            <a:endParaRPr sz="2900"/>
          </a:p>
          <a:p>
            <a:pPr marL="0" lvl="0" indent="0" algn="l" rtl="0">
              <a:spcBef>
                <a:spcPts val="1200"/>
              </a:spcBef>
              <a:spcAft>
                <a:spcPts val="1200"/>
              </a:spcAft>
              <a:buNone/>
            </a:pPr>
            <a:r>
              <a:rPr lang="en" sz="2900"/>
              <a:t>For we are God’s handiwork, created in Christ Jesus to do good works, which God prepared in advance for us to do.</a:t>
            </a:r>
            <a:endParaRPr sz="2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4200"/>
          </a:p>
          <a:p>
            <a:pPr marL="0" lvl="0" indent="0" algn="l" rtl="0">
              <a:spcBef>
                <a:spcPts val="0"/>
              </a:spcBef>
              <a:spcAft>
                <a:spcPts val="0"/>
              </a:spcAft>
              <a:buNone/>
            </a:pPr>
            <a:r>
              <a:rPr lang="en" sz="4000" b="1"/>
              <a:t>We are unique</a:t>
            </a:r>
            <a:endParaRPr sz="4000" b="1"/>
          </a:p>
        </p:txBody>
      </p:sp>
      <p:sp>
        <p:nvSpPr>
          <p:cNvPr id="124" name="Google Shape;124;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Heb. 10:24: And let us consider how we may spur one another on toward love and good deeds</a:t>
            </a:r>
            <a:endParaRPr sz="2900"/>
          </a:p>
          <a:p>
            <a:pPr marL="0" lvl="0" indent="0" algn="l" rtl="0">
              <a:spcBef>
                <a:spcPts val="1200"/>
              </a:spcBef>
              <a:spcAft>
                <a:spcPts val="1200"/>
              </a:spcAft>
              <a:buNone/>
            </a:pPr>
            <a:endParaRPr sz="2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body" idx="1"/>
          </p:nvPr>
        </p:nvSpPr>
        <p:spPr>
          <a:xfrm>
            <a:off x="387900" y="198875"/>
            <a:ext cx="6020400" cy="4737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t>“Most of the parents we have interviewed in the general population acknowledged that their kids are different, but believe that their parenting behavior toward each child must be nearly identical to be fair. Revolutionary Parents don’t buy that line of reasoning.</a:t>
            </a:r>
            <a:endParaRPr sz="2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body" idx="1"/>
          </p:nvPr>
        </p:nvSpPr>
        <p:spPr>
          <a:xfrm>
            <a:off x="387900" y="198875"/>
            <a:ext cx="6020400" cy="4737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t>They have operated on principle- very successfully- that because each of their youngsters is unique, their parenting responses must be unique as well. Yes, there are a few golden principles that they adhere to in disciplining and educating each child.</a:t>
            </a:r>
            <a:endParaRPr sz="2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body" idx="1"/>
          </p:nvPr>
        </p:nvSpPr>
        <p:spPr>
          <a:xfrm>
            <a:off x="387900" y="198875"/>
            <a:ext cx="6020400" cy="47379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 sz="2900"/>
              <a:t>For instance, they may believe that showing compassion to their children is necessary, but what constitutes compassion for one child (such as allowing a normally diligent child to miss school for a minor ailment) might be detrimental to another child (reinforcing a lackadaisical child’s manipulative tendency).</a:t>
            </a:r>
            <a:endParaRPr sz="2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body" idx="1"/>
          </p:nvPr>
        </p:nvSpPr>
        <p:spPr>
          <a:xfrm>
            <a:off x="387900" y="198875"/>
            <a:ext cx="6020400" cy="4737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935"/>
              <a:buNone/>
            </a:pPr>
            <a:r>
              <a:rPr lang="en" sz="2900"/>
              <a:t>Each one of us has a unique blend of personality types, spiritual gifts, natural talents, dreams, and limitations that can be maximized if we understand that mixture and try to draw out the strengths and not worry about the areas that are not strong. </a:t>
            </a:r>
            <a:endParaRPr sz="2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body" idx="1"/>
          </p:nvPr>
        </p:nvSpPr>
        <p:spPr>
          <a:xfrm>
            <a:off x="387900" y="198875"/>
            <a:ext cx="6020400" cy="4737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2900"/>
              <a:t>96% of the Revolutionary Parents we interviewed took the time and made the effort to learn the unique nature of each of their children and to build a parenting framework around each child’s distinctives.”</a:t>
            </a:r>
            <a:endParaRPr sz="2900"/>
          </a:p>
          <a:p>
            <a:pPr marL="0" lvl="0" indent="0" algn="l" rtl="0">
              <a:lnSpc>
                <a:spcPct val="95000"/>
              </a:lnSpc>
              <a:spcBef>
                <a:spcPts val="1200"/>
              </a:spcBef>
              <a:spcAft>
                <a:spcPts val="1200"/>
              </a:spcAft>
              <a:buSzPts val="935"/>
              <a:buNone/>
            </a:pPr>
            <a:endParaRPr sz="2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900" b="1"/>
              <a:t>Questions to Think Through</a:t>
            </a:r>
            <a:endParaRPr sz="3900" b="1"/>
          </a:p>
        </p:txBody>
      </p:sp>
      <p:sp>
        <p:nvSpPr>
          <p:cNvPr id="160" name="Google Shape;160;p29"/>
          <p:cNvSpPr txBox="1">
            <a:spLocks noGrp="1"/>
          </p:cNvSpPr>
          <p:nvPr>
            <p:ph type="body" idx="1"/>
          </p:nvPr>
        </p:nvSpPr>
        <p:spPr>
          <a:xfrm>
            <a:off x="387900" y="1188625"/>
            <a:ext cx="8368200" cy="3380100"/>
          </a:xfrm>
          <a:prstGeom prst="rect">
            <a:avLst/>
          </a:prstGeom>
        </p:spPr>
        <p:txBody>
          <a:bodyPr spcFirstLastPara="1" wrap="square" lIns="91425" tIns="91425" rIns="91425" bIns="91425" anchor="t" anchorCtr="0">
            <a:normAutofit fontScale="25000" lnSpcReduction="20000"/>
          </a:bodyPr>
          <a:lstStyle/>
          <a:p>
            <a:pPr marL="457200" lvl="0" indent="-412750" algn="l" rtl="0">
              <a:spcBef>
                <a:spcPts val="0"/>
              </a:spcBef>
              <a:spcAft>
                <a:spcPts val="0"/>
              </a:spcAft>
              <a:buSzPct val="100000"/>
              <a:buAutoNum type="arabicPeriod"/>
            </a:pPr>
            <a:r>
              <a:rPr lang="en" sz="11600" dirty="0"/>
              <a:t>How does your child feel loved?</a:t>
            </a:r>
            <a:endParaRPr sz="11600" dirty="0"/>
          </a:p>
          <a:p>
            <a:pPr marL="457200" lvl="0" indent="-412750" algn="l" rtl="0">
              <a:spcBef>
                <a:spcPts val="0"/>
              </a:spcBef>
              <a:spcAft>
                <a:spcPts val="0"/>
              </a:spcAft>
              <a:buSzPct val="100000"/>
              <a:buAutoNum type="arabicPeriod"/>
            </a:pPr>
            <a:r>
              <a:rPr lang="en" sz="11600" dirty="0"/>
              <a:t>How does your child show love?</a:t>
            </a:r>
            <a:endParaRPr sz="11600" dirty="0"/>
          </a:p>
          <a:p>
            <a:pPr marL="457200" lvl="0" indent="-412750" algn="l" rtl="0">
              <a:spcBef>
                <a:spcPts val="0"/>
              </a:spcBef>
              <a:spcAft>
                <a:spcPts val="0"/>
              </a:spcAft>
              <a:buSzPct val="100000"/>
              <a:buAutoNum type="arabicPeriod"/>
            </a:pPr>
            <a:r>
              <a:rPr lang="en" sz="11600" dirty="0"/>
              <a:t>What does your child find motivating?</a:t>
            </a:r>
            <a:endParaRPr sz="11600" dirty="0"/>
          </a:p>
          <a:p>
            <a:pPr marL="457200" lvl="0" indent="-412750" algn="l" rtl="0">
              <a:spcBef>
                <a:spcPts val="0"/>
              </a:spcBef>
              <a:spcAft>
                <a:spcPts val="0"/>
              </a:spcAft>
              <a:buSzPct val="100000"/>
              <a:buAutoNum type="arabicPeriod"/>
            </a:pPr>
            <a:r>
              <a:rPr lang="en" sz="11600" dirty="0"/>
              <a:t>What frustrates your child?</a:t>
            </a:r>
            <a:endParaRPr sz="11600" dirty="0"/>
          </a:p>
          <a:p>
            <a:pPr marL="457200" lvl="0" indent="-412750" algn="l" rtl="0">
              <a:spcBef>
                <a:spcPts val="0"/>
              </a:spcBef>
              <a:spcAft>
                <a:spcPts val="0"/>
              </a:spcAft>
              <a:buSzPct val="100000"/>
              <a:buAutoNum type="arabicPeriod"/>
            </a:pPr>
            <a:r>
              <a:rPr lang="en" sz="11600" dirty="0"/>
              <a:t>How does your child express their emotions?</a:t>
            </a:r>
            <a:endParaRPr sz="11600" dirty="0"/>
          </a:p>
          <a:p>
            <a:pPr marL="457200" lvl="0" indent="-412750" algn="l" rtl="0">
              <a:spcBef>
                <a:spcPts val="0"/>
              </a:spcBef>
              <a:spcAft>
                <a:spcPts val="0"/>
              </a:spcAft>
              <a:buSzPct val="100000"/>
              <a:buAutoNum type="arabicPeriod"/>
            </a:pPr>
            <a:r>
              <a:rPr lang="en" sz="11600" dirty="0"/>
              <a:t>How does your child react when things go wrong or when they make a mistake?</a:t>
            </a:r>
            <a:endParaRPr sz="11600" dirty="0"/>
          </a:p>
          <a:p>
            <a:pPr marL="457200" lvl="0" indent="-412750" algn="l" rtl="0">
              <a:spcBef>
                <a:spcPts val="0"/>
              </a:spcBef>
              <a:spcAft>
                <a:spcPts val="0"/>
              </a:spcAft>
              <a:buSzPct val="100000"/>
              <a:buAutoNum type="arabicPeriod"/>
            </a:pPr>
            <a:r>
              <a:rPr lang="en" sz="11600" dirty="0"/>
              <a:t>What are your child’s strengths?</a:t>
            </a:r>
            <a:endParaRPr sz="11600" dirty="0"/>
          </a:p>
          <a:p>
            <a:pPr marL="457200" lvl="0" indent="-412750" algn="l" rtl="0">
              <a:spcBef>
                <a:spcPts val="0"/>
              </a:spcBef>
              <a:spcAft>
                <a:spcPts val="0"/>
              </a:spcAft>
              <a:buSzPct val="100000"/>
              <a:buAutoNum type="arabicPeriod"/>
            </a:pPr>
            <a:r>
              <a:rPr lang="en" sz="11600" dirty="0"/>
              <a:t>What are their weaknesses?</a:t>
            </a:r>
            <a:endParaRPr sz="11600" dirty="0"/>
          </a:p>
          <a:p>
            <a:pPr marL="457200" lvl="0" indent="0" algn="l" rtl="0">
              <a:spcBef>
                <a:spcPts val="1200"/>
              </a:spcBef>
              <a:spcAft>
                <a:spcPts val="0"/>
              </a:spcAft>
              <a:buNone/>
            </a:pPr>
            <a:endParaRPr sz="11600" dirty="0"/>
          </a:p>
          <a:p>
            <a:pPr marL="457200" lvl="0" indent="0" algn="l" rtl="0">
              <a:spcBef>
                <a:spcPts val="1200"/>
              </a:spcBef>
              <a:spcAft>
                <a:spcPts val="0"/>
              </a:spcAft>
              <a:buNone/>
            </a:pPr>
            <a:endParaRPr sz="11600" dirty="0"/>
          </a:p>
          <a:p>
            <a:pPr marL="457200" lvl="0" indent="0" algn="l" rtl="0">
              <a:spcBef>
                <a:spcPts val="1200"/>
              </a:spcBef>
              <a:spcAft>
                <a:spcPts val="0"/>
              </a:spcAft>
              <a:buNone/>
            </a:pPr>
            <a:endParaRPr sz="9200" dirty="0"/>
          </a:p>
          <a:p>
            <a:pPr marL="457200" lvl="0" indent="0" algn="l" rtl="0">
              <a:spcBef>
                <a:spcPts val="1200"/>
              </a:spcBef>
              <a:spcAft>
                <a:spcPts val="0"/>
              </a:spcAft>
              <a:buNone/>
            </a:pPr>
            <a:endParaRPr sz="3100" dirty="0"/>
          </a:p>
          <a:p>
            <a:pPr marL="457200" lvl="0" indent="0" algn="l" rtl="0">
              <a:spcBef>
                <a:spcPts val="1200"/>
              </a:spcBef>
              <a:spcAft>
                <a:spcPts val="0"/>
              </a:spcAft>
              <a:buNone/>
            </a:pPr>
            <a:endParaRPr sz="2900" dirty="0"/>
          </a:p>
          <a:p>
            <a:pPr marL="457200" lvl="0" indent="0" algn="l" rtl="0">
              <a:spcBef>
                <a:spcPts val="1200"/>
              </a:spcBef>
              <a:spcAft>
                <a:spcPts val="1200"/>
              </a:spcAft>
              <a:buNone/>
            </a:pPr>
            <a:endParaRPr sz="2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Different Ages</a:t>
            </a:r>
            <a:endParaRPr sz="4000" b="1"/>
          </a:p>
        </p:txBody>
      </p:sp>
      <p:sp>
        <p:nvSpPr>
          <p:cNvPr id="166" name="Google Shape;166;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1 Corinthians 13:11</a:t>
            </a:r>
            <a:endParaRPr sz="2900"/>
          </a:p>
          <a:p>
            <a:pPr marL="0" lvl="0" indent="0" algn="l" rtl="0">
              <a:spcBef>
                <a:spcPts val="1200"/>
              </a:spcBef>
              <a:spcAft>
                <a:spcPts val="1200"/>
              </a:spcAft>
              <a:buNone/>
            </a:pPr>
            <a:r>
              <a:rPr lang="en" sz="2900"/>
              <a:t>When I was a child, I talked like a child, I thought like a child, I reasoned like a child. When I became a man, I put the ways of childhood behind me.</a:t>
            </a:r>
            <a:endParaRPr sz="2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Different Ages</a:t>
            </a:r>
            <a:endParaRPr sz="4000" b="1"/>
          </a:p>
        </p:txBody>
      </p:sp>
      <p:sp>
        <p:nvSpPr>
          <p:cNvPr id="172" name="Google Shape;172;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900"/>
              <a:t>Matthew 9:17</a:t>
            </a:r>
            <a:endParaRPr sz="2900"/>
          </a:p>
          <a:p>
            <a:pPr marL="0" lvl="0" indent="0" algn="l" rtl="0">
              <a:spcBef>
                <a:spcPts val="1200"/>
              </a:spcBef>
              <a:spcAft>
                <a:spcPts val="1200"/>
              </a:spcAft>
              <a:buNone/>
            </a:pPr>
            <a:r>
              <a:rPr lang="en" sz="2900"/>
              <a:t>Neither do people pour new wine into old wineskins. If they do, the skins will burst; the wine will run out and the wineskins will be ruined. No, they pour new wine into new wineskins, and both are preserved.</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4200"/>
          </a:p>
        </p:txBody>
      </p:sp>
      <p:pic>
        <p:nvPicPr>
          <p:cNvPr id="69" name="Google Shape;69;p14"/>
          <p:cNvPicPr preferRelativeResize="0"/>
          <p:nvPr/>
        </p:nvPicPr>
        <p:blipFill>
          <a:blip r:embed="rId3">
            <a:alphaModFix/>
          </a:blip>
          <a:stretch>
            <a:fillRect/>
          </a:stretch>
        </p:blipFill>
        <p:spPr>
          <a:xfrm>
            <a:off x="0" y="0"/>
            <a:ext cx="5217075" cy="4274168"/>
          </a:xfrm>
          <a:prstGeom prst="rect">
            <a:avLst/>
          </a:prstGeom>
          <a:noFill/>
          <a:ln>
            <a:noFill/>
          </a:ln>
        </p:spPr>
      </p:pic>
      <p:pic>
        <p:nvPicPr>
          <p:cNvPr id="70" name="Google Shape;70;p14"/>
          <p:cNvPicPr preferRelativeResize="0"/>
          <p:nvPr/>
        </p:nvPicPr>
        <p:blipFill>
          <a:blip r:embed="rId4">
            <a:alphaModFix/>
          </a:blip>
          <a:stretch>
            <a:fillRect/>
          </a:stretch>
        </p:blipFill>
        <p:spPr>
          <a:xfrm>
            <a:off x="5217075" y="0"/>
            <a:ext cx="3926925" cy="51775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Bible Gives Us Direction</a:t>
            </a:r>
            <a:endParaRPr sz="4000" b="1"/>
          </a:p>
        </p:txBody>
      </p:sp>
      <p:sp>
        <p:nvSpPr>
          <p:cNvPr id="178" name="Google Shape;178;p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Cindi Botti’s teaching- Our vision for parenting</a:t>
            </a:r>
            <a:endParaRPr sz="2900"/>
          </a:p>
          <a:p>
            <a:pPr marL="0" lvl="0" indent="0" algn="l" rtl="0">
              <a:spcBef>
                <a:spcPts val="1200"/>
              </a:spcBef>
              <a:spcAft>
                <a:spcPts val="0"/>
              </a:spcAft>
              <a:buNone/>
            </a:pPr>
            <a:r>
              <a:rPr lang="en" sz="2900"/>
              <a:t>Raising Spiritual Champions</a:t>
            </a:r>
            <a:endParaRPr sz="2900"/>
          </a:p>
          <a:p>
            <a:pPr marL="0" lvl="0" indent="0" algn="l" rtl="0">
              <a:spcBef>
                <a:spcPts val="1200"/>
              </a:spcBef>
              <a:spcAft>
                <a:spcPts val="1200"/>
              </a:spcAft>
              <a:buNone/>
            </a:pPr>
            <a:endParaRPr sz="2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body" idx="1"/>
          </p:nvPr>
        </p:nvSpPr>
        <p:spPr>
          <a:xfrm>
            <a:off x="387900" y="1253525"/>
            <a:ext cx="8368200" cy="37968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11600"/>
              <a:t>My job as a parent is to raise my child to be:</a:t>
            </a:r>
            <a:endParaRPr sz="11600"/>
          </a:p>
          <a:p>
            <a:pPr marL="0" lvl="0" indent="0" algn="l" rtl="0">
              <a:spcBef>
                <a:spcPts val="0"/>
              </a:spcBef>
              <a:spcAft>
                <a:spcPts val="0"/>
              </a:spcAft>
              <a:buNone/>
            </a:pPr>
            <a:endParaRPr sz="11600"/>
          </a:p>
          <a:p>
            <a:pPr marL="0" lvl="0" indent="0" algn="l" rtl="0">
              <a:spcBef>
                <a:spcPts val="0"/>
              </a:spcBef>
              <a:spcAft>
                <a:spcPts val="0"/>
              </a:spcAft>
              <a:buNone/>
            </a:pPr>
            <a:r>
              <a:rPr lang="en" sz="11600"/>
              <a:t>Safe</a:t>
            </a:r>
            <a:endParaRPr sz="11600"/>
          </a:p>
          <a:p>
            <a:pPr marL="0" lvl="0" indent="0" algn="l" rtl="0">
              <a:spcBef>
                <a:spcPts val="0"/>
              </a:spcBef>
              <a:spcAft>
                <a:spcPts val="0"/>
              </a:spcAft>
              <a:buNone/>
            </a:pPr>
            <a:r>
              <a:rPr lang="en" sz="11600"/>
              <a:t>Secure</a:t>
            </a:r>
            <a:endParaRPr sz="11600"/>
          </a:p>
          <a:p>
            <a:pPr marL="0" lvl="0" indent="0" algn="l" rtl="0">
              <a:spcBef>
                <a:spcPts val="0"/>
              </a:spcBef>
              <a:spcAft>
                <a:spcPts val="0"/>
              </a:spcAft>
              <a:buNone/>
            </a:pPr>
            <a:r>
              <a:rPr lang="en" sz="11600"/>
              <a:t>Successful</a:t>
            </a:r>
            <a:endParaRPr sz="11600"/>
          </a:p>
          <a:p>
            <a:pPr marL="0" lvl="0" indent="0" algn="l" rtl="0">
              <a:spcBef>
                <a:spcPts val="0"/>
              </a:spcBef>
              <a:spcAft>
                <a:spcPts val="0"/>
              </a:spcAft>
              <a:buNone/>
            </a:pPr>
            <a:r>
              <a:rPr lang="en" sz="11600"/>
              <a:t>Happy</a:t>
            </a:r>
            <a:endParaRPr sz="11600"/>
          </a:p>
          <a:p>
            <a:pPr marL="0" lvl="0" indent="0" algn="l" rtl="0">
              <a:spcBef>
                <a:spcPts val="0"/>
              </a:spcBef>
              <a:spcAft>
                <a:spcPts val="0"/>
              </a:spcAft>
              <a:buNone/>
            </a:pPr>
            <a:r>
              <a:rPr lang="en" sz="11600"/>
              <a:t>A good kid</a:t>
            </a:r>
            <a:endParaRPr sz="11600"/>
          </a:p>
          <a:p>
            <a:pPr marL="0" lvl="0" indent="0" algn="l" rtl="0">
              <a:spcBef>
                <a:spcPts val="0"/>
              </a:spcBef>
              <a:spcAft>
                <a:spcPts val="0"/>
              </a:spcAft>
              <a:buNone/>
            </a:pPr>
            <a:r>
              <a:rPr lang="en" sz="11600"/>
              <a:t>Comfortable</a:t>
            </a:r>
            <a:endParaRPr sz="11600"/>
          </a:p>
          <a:p>
            <a:pPr marL="0" lvl="0" indent="0" algn="l" rtl="0">
              <a:spcBef>
                <a:spcPts val="0"/>
              </a:spcBef>
              <a:spcAft>
                <a:spcPts val="0"/>
              </a:spcAft>
              <a:buNone/>
            </a:pPr>
            <a:endParaRPr sz="2900"/>
          </a:p>
          <a:p>
            <a:pPr marL="0" lvl="0" indent="0" algn="l" rtl="0">
              <a:spcBef>
                <a:spcPts val="1200"/>
              </a:spcBef>
              <a:spcAft>
                <a:spcPts val="1200"/>
              </a:spcAft>
              <a:buNone/>
            </a:pPr>
            <a:endParaRPr sz="2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body" idx="1"/>
          </p:nvPr>
        </p:nvSpPr>
        <p:spPr>
          <a:xfrm>
            <a:off x="258100" y="142075"/>
            <a:ext cx="6336900" cy="490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“Most people today rarely step outside their comfort zones. We are living progressively sheltered, sterile, temperature-controlled, overfed, underchallenged, safety-netted lives. And it’s limiting the degree to which we experience our “one wild and precious life” as poet Mary Oliver put it. </a:t>
            </a:r>
            <a:endParaRPr sz="2900"/>
          </a:p>
          <a:p>
            <a:pPr marL="0" lvl="0" indent="0" algn="l" rtl="0">
              <a:spcBef>
                <a:spcPts val="120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body" idx="1"/>
          </p:nvPr>
        </p:nvSpPr>
        <p:spPr>
          <a:xfrm>
            <a:off x="387900" y="77175"/>
            <a:ext cx="6174600" cy="48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But a radical new body of evidence shows that people are at their best- physically harder, mentally tougher, and spiritually sounder- after experiencing the same discomforts our early ancestors were exposed to every day.</a:t>
            </a:r>
            <a:r>
              <a:rPr lang="en" sz="2700"/>
              <a:t> 	</a:t>
            </a:r>
            <a:endParaRPr sz="2700" u="sng"/>
          </a:p>
          <a:p>
            <a:pPr marL="0" lvl="0" indent="0" algn="l" rtl="0">
              <a:spcBef>
                <a:spcPts val="1200"/>
              </a:spcBef>
              <a:spcAft>
                <a:spcPts val="0"/>
              </a:spcAft>
              <a:buNone/>
            </a:pPr>
            <a:endParaRPr sz="2700"/>
          </a:p>
          <a:p>
            <a:pPr marL="0" lvl="0" indent="0" algn="l" rtl="0">
              <a:spcBef>
                <a:spcPts val="1200"/>
              </a:spcBef>
              <a:spcAft>
                <a:spcPts val="0"/>
              </a:spcAft>
              <a:buNone/>
            </a:pPr>
            <a:endParaRPr sz="2700"/>
          </a:p>
          <a:p>
            <a:pPr marL="0" lvl="0" indent="0" algn="l" rtl="0">
              <a:spcBef>
                <a:spcPts val="12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body" idx="1"/>
          </p:nvPr>
        </p:nvSpPr>
        <p:spPr>
          <a:xfrm>
            <a:off x="387900" y="77175"/>
            <a:ext cx="6174600" cy="48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Scientists are finding that certain discomforts protect us from physical and psychological problems like obesity, heart disease, cancers, diabetes, depression, and anxiety, and even fundamental issues like feeling a lack of meaning and purpose.”</a:t>
            </a:r>
            <a:r>
              <a:rPr lang="en" sz="2700"/>
              <a:t>		</a:t>
            </a:r>
            <a:endParaRPr sz="2700" u="sng"/>
          </a:p>
          <a:p>
            <a:pPr marL="0" lvl="0" indent="0" algn="l" rtl="0">
              <a:spcBef>
                <a:spcPts val="1200"/>
              </a:spcBef>
              <a:spcAft>
                <a:spcPts val="0"/>
              </a:spcAft>
              <a:buNone/>
            </a:pPr>
            <a:endParaRPr sz="2700"/>
          </a:p>
          <a:p>
            <a:pPr marL="0" lvl="0" indent="0" algn="l" rtl="0">
              <a:spcBef>
                <a:spcPts val="1200"/>
              </a:spcBef>
              <a:spcAft>
                <a:spcPts val="0"/>
              </a:spcAft>
              <a:buNone/>
            </a:pPr>
            <a:endParaRPr sz="2700"/>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Bible Gives Us Direction</a:t>
            </a:r>
            <a:endParaRPr sz="4000" b="1"/>
          </a:p>
        </p:txBody>
      </p:sp>
      <p:sp>
        <p:nvSpPr>
          <p:cNvPr id="207" name="Google Shape;207;p3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Colossians 1:28</a:t>
            </a:r>
            <a:endParaRPr sz="2900"/>
          </a:p>
          <a:p>
            <a:pPr marL="0" lvl="0" indent="0" algn="l" rtl="0">
              <a:spcBef>
                <a:spcPts val="1200"/>
              </a:spcBef>
              <a:spcAft>
                <a:spcPts val="0"/>
              </a:spcAft>
              <a:buNone/>
            </a:pPr>
            <a:r>
              <a:rPr lang="en" sz="2900"/>
              <a:t>He is the one we proclaim, admonishing and teaching everyone with all wisdom, so that we may present everyone fully mature in Christ.</a:t>
            </a:r>
            <a:endParaRPr sz="2900"/>
          </a:p>
          <a:p>
            <a:pPr marL="0" lvl="0" indent="0" algn="l" rtl="0">
              <a:spcBef>
                <a:spcPts val="1200"/>
              </a:spcBef>
              <a:spcAft>
                <a:spcPts val="1200"/>
              </a:spcAft>
              <a:buNone/>
            </a:pPr>
            <a:endParaRPr sz="2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Bible Gives Us Direction</a:t>
            </a:r>
            <a:endParaRPr sz="4000" b="1"/>
          </a:p>
        </p:txBody>
      </p:sp>
      <p:sp>
        <p:nvSpPr>
          <p:cNvPr id="240" name="Google Shape;240;p41"/>
          <p:cNvSpPr txBox="1">
            <a:spLocks noGrp="1"/>
          </p:cNvSpPr>
          <p:nvPr>
            <p:ph type="body" idx="1"/>
          </p:nvPr>
        </p:nvSpPr>
        <p:spPr>
          <a:xfrm>
            <a:off x="387900" y="1327599"/>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t>Respecting Authority</a:t>
            </a:r>
            <a:endParaRPr sz="2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Respecting Authority</a:t>
            </a:r>
            <a:endParaRPr sz="4000" b="1"/>
          </a:p>
        </p:txBody>
      </p:sp>
      <p:sp>
        <p:nvSpPr>
          <p:cNvPr id="246" name="Google Shape;246;p4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35"/>
              <a:buNone/>
            </a:pPr>
            <a:r>
              <a:rPr lang="en" sz="2900"/>
              <a:t>Ephesians 6: 1-3</a:t>
            </a:r>
            <a:endParaRPr sz="2900"/>
          </a:p>
          <a:p>
            <a:pPr marL="0" lvl="0" indent="0" algn="l" rtl="0">
              <a:spcBef>
                <a:spcPts val="1200"/>
              </a:spcBef>
              <a:spcAft>
                <a:spcPts val="0"/>
              </a:spcAft>
              <a:buSzPts val="935"/>
              <a:buNone/>
            </a:pPr>
            <a:r>
              <a:rPr lang="en" sz="2900"/>
              <a:t>1 Children, obey your parents in the Lord, for this is right. 2 “Honor your father and mother”—which is the first commandment with a promise— 3 “so that it may go well with you and that you may enjoy long life on the earth.”</a:t>
            </a:r>
            <a:endParaRPr sz="2900"/>
          </a:p>
          <a:p>
            <a:pPr marL="0" lvl="0" indent="0" algn="l" rtl="0">
              <a:spcBef>
                <a:spcPts val="1200"/>
              </a:spcBef>
              <a:spcAft>
                <a:spcPts val="1200"/>
              </a:spcAft>
              <a:buSzPts val="935"/>
              <a:buNone/>
            </a:pPr>
            <a:endParaRPr sz="2465"/>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Respecting Authority</a:t>
            </a:r>
            <a:endParaRPr sz="4000" b="1"/>
          </a:p>
        </p:txBody>
      </p:sp>
      <p:sp>
        <p:nvSpPr>
          <p:cNvPr id="252" name="Google Shape;252;p4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35"/>
              <a:buNone/>
            </a:pPr>
            <a:r>
              <a:rPr lang="en" sz="2900"/>
              <a:t>1 Samuel 15:22</a:t>
            </a:r>
            <a:endParaRPr sz="2900"/>
          </a:p>
          <a:p>
            <a:pPr marL="0" lvl="0" indent="0" algn="l" rtl="0">
              <a:lnSpc>
                <a:spcPct val="100000"/>
              </a:lnSpc>
              <a:spcBef>
                <a:spcPts val="1200"/>
              </a:spcBef>
              <a:spcAft>
                <a:spcPts val="0"/>
              </a:spcAft>
              <a:buSzPts val="935"/>
              <a:buNone/>
            </a:pPr>
            <a:r>
              <a:rPr lang="en" sz="2900"/>
              <a:t>But Samuel replied:</a:t>
            </a:r>
            <a:endParaRPr sz="2900"/>
          </a:p>
          <a:p>
            <a:pPr marL="0" lvl="0" indent="0" algn="l" rtl="0">
              <a:lnSpc>
                <a:spcPct val="100000"/>
              </a:lnSpc>
              <a:spcBef>
                <a:spcPts val="0"/>
              </a:spcBef>
              <a:spcAft>
                <a:spcPts val="0"/>
              </a:spcAft>
              <a:buSzPts val="935"/>
              <a:buNone/>
            </a:pPr>
            <a:r>
              <a:rPr lang="en" sz="2900"/>
              <a:t>“Does the Lord delight in burnt offerings and sacrifices as much as in obeying the Lord?</a:t>
            </a:r>
            <a:endParaRPr sz="2900"/>
          </a:p>
          <a:p>
            <a:pPr marL="0" lvl="0" indent="0" algn="l" rtl="0">
              <a:lnSpc>
                <a:spcPct val="100000"/>
              </a:lnSpc>
              <a:spcBef>
                <a:spcPts val="0"/>
              </a:spcBef>
              <a:spcAft>
                <a:spcPts val="0"/>
              </a:spcAft>
              <a:buSzPts val="935"/>
              <a:buNone/>
            </a:pPr>
            <a:r>
              <a:rPr lang="en" sz="2900"/>
              <a:t>To obey is better than sacrifice,</a:t>
            </a:r>
            <a:endParaRPr sz="2900"/>
          </a:p>
          <a:p>
            <a:pPr marL="0" lvl="0" indent="0" algn="l" rtl="0">
              <a:lnSpc>
                <a:spcPct val="100000"/>
              </a:lnSpc>
              <a:spcBef>
                <a:spcPts val="0"/>
              </a:spcBef>
              <a:spcAft>
                <a:spcPts val="0"/>
              </a:spcAft>
              <a:buSzPts val="935"/>
              <a:buNone/>
            </a:pPr>
            <a:r>
              <a:rPr lang="en" sz="2900"/>
              <a:t>    and to heed is better than the fat of rams.”</a:t>
            </a:r>
            <a:endParaRPr sz="29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Respecting Authority</a:t>
            </a:r>
            <a:endParaRPr sz="4000" b="1"/>
          </a:p>
        </p:txBody>
      </p:sp>
      <p:sp>
        <p:nvSpPr>
          <p:cNvPr id="258" name="Google Shape;258;p4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35"/>
              <a:buNone/>
            </a:pPr>
            <a:r>
              <a:rPr lang="en" sz="2900"/>
              <a:t>James 1:22</a:t>
            </a:r>
            <a:endParaRPr sz="2900"/>
          </a:p>
          <a:p>
            <a:pPr marL="0" lvl="0" indent="0" algn="l" rtl="0">
              <a:lnSpc>
                <a:spcPct val="100000"/>
              </a:lnSpc>
              <a:spcBef>
                <a:spcPts val="0"/>
              </a:spcBef>
              <a:spcAft>
                <a:spcPts val="0"/>
              </a:spcAft>
              <a:buSzPts val="935"/>
              <a:buNone/>
            </a:pPr>
            <a:endParaRPr sz="2900"/>
          </a:p>
          <a:p>
            <a:pPr marL="0" lvl="0" indent="0" algn="l" rtl="0">
              <a:lnSpc>
                <a:spcPct val="100000"/>
              </a:lnSpc>
              <a:spcBef>
                <a:spcPts val="0"/>
              </a:spcBef>
              <a:spcAft>
                <a:spcPts val="0"/>
              </a:spcAft>
              <a:buSzPts val="935"/>
              <a:buNone/>
            </a:pPr>
            <a:r>
              <a:rPr lang="en" sz="2900"/>
              <a:t>Do not merely listen to the word, and so deceive yourselves. Do what it says.</a:t>
            </a:r>
            <a:endParaRPr sz="2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Problem</a:t>
            </a:r>
            <a:endParaRPr sz="4000" b="1"/>
          </a:p>
        </p:txBody>
      </p:sp>
      <p:sp>
        <p:nvSpPr>
          <p:cNvPr id="76" name="Google Shape;76;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t>Black and White Thinking in Parenting</a:t>
            </a:r>
            <a:endParaRPr sz="2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Bible Gives Us Direction</a:t>
            </a:r>
            <a:endParaRPr sz="4000" b="1"/>
          </a:p>
        </p:txBody>
      </p:sp>
      <p:sp>
        <p:nvSpPr>
          <p:cNvPr id="264" name="Google Shape;264;p45"/>
          <p:cNvSpPr txBox="1">
            <a:spLocks noGrp="1"/>
          </p:cNvSpPr>
          <p:nvPr>
            <p:ph type="body" idx="1"/>
          </p:nvPr>
        </p:nvSpPr>
        <p:spPr>
          <a:xfrm>
            <a:off x="387900" y="1327599"/>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Respecting Authority</a:t>
            </a:r>
            <a:endParaRPr sz="2900"/>
          </a:p>
          <a:p>
            <a:pPr marL="0" lvl="0" indent="0" algn="l" rtl="0">
              <a:spcBef>
                <a:spcPts val="1200"/>
              </a:spcBef>
              <a:spcAft>
                <a:spcPts val="0"/>
              </a:spcAft>
              <a:buNone/>
            </a:pPr>
            <a:r>
              <a:rPr lang="en" sz="2900"/>
              <a:t>Discipline</a:t>
            </a:r>
            <a:endParaRPr sz="2900"/>
          </a:p>
          <a:p>
            <a:pPr marL="0" lvl="0" indent="0" algn="l" rtl="0">
              <a:spcBef>
                <a:spcPts val="1200"/>
              </a:spcBef>
              <a:spcAft>
                <a:spcPts val="1200"/>
              </a:spcAft>
              <a:buNone/>
            </a:pPr>
            <a:endParaRPr sz="2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Discipline</a:t>
            </a:r>
            <a:endParaRPr sz="4000" b="1"/>
          </a:p>
        </p:txBody>
      </p:sp>
      <p:sp>
        <p:nvSpPr>
          <p:cNvPr id="270" name="Google Shape;270;p4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900"/>
              <a:t>the practice of training people to obey rules or a code of behavior</a:t>
            </a:r>
            <a:endParaRPr sz="29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Discipline</a:t>
            </a:r>
            <a:endParaRPr sz="4000" b="1"/>
          </a:p>
        </p:txBody>
      </p:sp>
      <p:sp>
        <p:nvSpPr>
          <p:cNvPr id="276" name="Google Shape;276;p4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Ephesians 6:4</a:t>
            </a:r>
            <a:endParaRPr sz="2900"/>
          </a:p>
          <a:p>
            <a:pPr marL="0" lvl="0" indent="0" algn="l" rtl="0">
              <a:spcBef>
                <a:spcPts val="1200"/>
              </a:spcBef>
              <a:spcAft>
                <a:spcPts val="0"/>
              </a:spcAft>
              <a:buNone/>
            </a:pPr>
            <a:r>
              <a:rPr lang="en" sz="2900"/>
              <a:t>Fathers, do not exasperate your children; instead, bring them up in the training and instruction of the Lord.</a:t>
            </a:r>
            <a:endParaRPr sz="2900"/>
          </a:p>
          <a:p>
            <a:pPr marL="0" lvl="0" indent="0" algn="l" rtl="0">
              <a:spcBef>
                <a:spcPts val="1200"/>
              </a:spcBef>
              <a:spcAft>
                <a:spcPts val="1200"/>
              </a:spcAft>
              <a:buNone/>
            </a:pPr>
            <a:endParaRPr sz="29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Discipline</a:t>
            </a:r>
            <a:endParaRPr sz="4000" b="1"/>
          </a:p>
        </p:txBody>
      </p:sp>
      <p:sp>
        <p:nvSpPr>
          <p:cNvPr id="282" name="Google Shape;282;p48"/>
          <p:cNvSpPr txBox="1">
            <a:spLocks noGrp="1"/>
          </p:cNvSpPr>
          <p:nvPr>
            <p:ph type="body" idx="1"/>
          </p:nvPr>
        </p:nvSpPr>
        <p:spPr>
          <a:xfrm>
            <a:off x="0" y="1144125"/>
            <a:ext cx="9109800" cy="342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770"/>
              <a:buNone/>
            </a:pPr>
            <a:r>
              <a:rPr lang="en" sz="2830"/>
              <a:t>Heb. 12:7-11</a:t>
            </a:r>
            <a:endParaRPr sz="2830"/>
          </a:p>
          <a:p>
            <a:pPr marL="0" lvl="0" indent="0" algn="l" rtl="0">
              <a:spcBef>
                <a:spcPts val="0"/>
              </a:spcBef>
              <a:spcAft>
                <a:spcPts val="0"/>
              </a:spcAft>
              <a:buSzPts val="770"/>
              <a:buNone/>
            </a:pPr>
            <a:r>
              <a:rPr lang="en" sz="2830"/>
              <a:t>7 Endure hardship as discipline; God is treating you as his children. For what children are not disciplined by their father? 8 If you are not disciplined—and everyone undergoes discipline—then you are not legitimate, not true sons and daughters at all. 9 Moreover, we have all had human fathers who disciplined us and we respected them for it. </a:t>
            </a:r>
            <a:endParaRPr sz="243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Discipline</a:t>
            </a:r>
            <a:endParaRPr sz="4000" b="1"/>
          </a:p>
        </p:txBody>
      </p:sp>
      <p:sp>
        <p:nvSpPr>
          <p:cNvPr id="288" name="Google Shape;288;p49"/>
          <p:cNvSpPr txBox="1">
            <a:spLocks noGrp="1"/>
          </p:cNvSpPr>
          <p:nvPr>
            <p:ph type="body" idx="1"/>
          </p:nvPr>
        </p:nvSpPr>
        <p:spPr>
          <a:xfrm>
            <a:off x="0" y="1144125"/>
            <a:ext cx="9109800" cy="342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770"/>
              <a:buNone/>
            </a:pPr>
            <a:r>
              <a:rPr lang="en" sz="2830"/>
              <a:t>How much more should we submit to the Father of spirits and live! 10 They disciplined us for a little while as they thought best; but God disciplines us for our good, in order that we may share in his holiness. 11 No discipline seems pleasant at the time, but painful. Later on, however, it produces a harvest of righteousness and peace for those who have been trained by it.</a:t>
            </a:r>
            <a:endParaRPr sz="283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Bible Gives Us Direction</a:t>
            </a:r>
            <a:endParaRPr sz="4000" b="1"/>
          </a:p>
        </p:txBody>
      </p:sp>
      <p:sp>
        <p:nvSpPr>
          <p:cNvPr id="294" name="Google Shape;294;p50"/>
          <p:cNvSpPr txBox="1">
            <a:spLocks noGrp="1"/>
          </p:cNvSpPr>
          <p:nvPr>
            <p:ph type="body" idx="1"/>
          </p:nvPr>
        </p:nvSpPr>
        <p:spPr>
          <a:xfrm>
            <a:off x="387900" y="1327599"/>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Respecting Authority</a:t>
            </a:r>
            <a:endParaRPr sz="2900"/>
          </a:p>
          <a:p>
            <a:pPr marL="0" lvl="0" indent="0" algn="l" rtl="0">
              <a:spcBef>
                <a:spcPts val="1200"/>
              </a:spcBef>
              <a:spcAft>
                <a:spcPts val="0"/>
              </a:spcAft>
              <a:buNone/>
            </a:pPr>
            <a:r>
              <a:rPr lang="en" sz="2900"/>
              <a:t>Discipline</a:t>
            </a:r>
            <a:endParaRPr sz="2900"/>
          </a:p>
          <a:p>
            <a:pPr marL="0" lvl="0" indent="0" algn="l" rtl="0">
              <a:spcBef>
                <a:spcPts val="1200"/>
              </a:spcBef>
              <a:spcAft>
                <a:spcPts val="0"/>
              </a:spcAft>
              <a:buNone/>
            </a:pPr>
            <a:r>
              <a:rPr lang="en" sz="2900"/>
              <a:t>Respecting/Loving Others</a:t>
            </a:r>
            <a:endParaRPr sz="2900"/>
          </a:p>
          <a:p>
            <a:pPr marL="0" lvl="0" indent="0" algn="l" rtl="0">
              <a:spcBef>
                <a:spcPts val="1200"/>
              </a:spcBef>
              <a:spcAft>
                <a:spcPts val="0"/>
              </a:spcAft>
              <a:buNone/>
            </a:pPr>
            <a:endParaRPr sz="2900"/>
          </a:p>
          <a:p>
            <a:pPr marL="0" lvl="0" indent="0" algn="l" rtl="0">
              <a:spcBef>
                <a:spcPts val="1200"/>
              </a:spcBef>
              <a:spcAft>
                <a:spcPts val="1200"/>
              </a:spcAft>
              <a:buNone/>
            </a:pPr>
            <a:endParaRPr sz="2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Respecting and Loving Others</a:t>
            </a:r>
            <a:endParaRPr sz="4000" b="1"/>
          </a:p>
        </p:txBody>
      </p:sp>
      <p:sp>
        <p:nvSpPr>
          <p:cNvPr id="300" name="Google Shape;300;p51"/>
          <p:cNvSpPr txBox="1">
            <a:spLocks noGrp="1"/>
          </p:cNvSpPr>
          <p:nvPr>
            <p:ph type="body" idx="1"/>
          </p:nvPr>
        </p:nvSpPr>
        <p:spPr>
          <a:xfrm>
            <a:off x="387900" y="1489825"/>
            <a:ext cx="8368200" cy="3503700"/>
          </a:xfrm>
          <a:prstGeom prst="rect">
            <a:avLst/>
          </a:prstGeom>
        </p:spPr>
        <p:txBody>
          <a:bodyPr spcFirstLastPara="1" wrap="square" lIns="91425" tIns="91425" rIns="91425" bIns="91425" anchor="t" anchorCtr="0">
            <a:normAutofit fontScale="92500"/>
          </a:bodyPr>
          <a:lstStyle/>
          <a:p>
            <a:pPr marL="0" lvl="0" indent="0" algn="l" rtl="0">
              <a:lnSpc>
                <a:spcPct val="100000"/>
              </a:lnSpc>
              <a:spcBef>
                <a:spcPts val="0"/>
              </a:spcBef>
              <a:spcAft>
                <a:spcPts val="0"/>
              </a:spcAft>
              <a:buNone/>
            </a:pPr>
            <a:r>
              <a:rPr lang="en" sz="2900"/>
              <a:t>1 John 4:9-11</a:t>
            </a:r>
            <a:endParaRPr sz="2900"/>
          </a:p>
          <a:p>
            <a:pPr marL="0" lvl="0" indent="0" algn="l" rtl="0">
              <a:lnSpc>
                <a:spcPct val="100000"/>
              </a:lnSpc>
              <a:spcBef>
                <a:spcPts val="0"/>
              </a:spcBef>
              <a:spcAft>
                <a:spcPts val="0"/>
              </a:spcAft>
              <a:buNone/>
            </a:pPr>
            <a:endParaRPr sz="2900"/>
          </a:p>
          <a:p>
            <a:pPr marL="0" lvl="0" indent="0" algn="l" rtl="0">
              <a:lnSpc>
                <a:spcPct val="100000"/>
              </a:lnSpc>
              <a:spcBef>
                <a:spcPts val="0"/>
              </a:spcBef>
              <a:spcAft>
                <a:spcPts val="0"/>
              </a:spcAft>
              <a:buNone/>
            </a:pPr>
            <a:r>
              <a:rPr lang="en" sz="2900"/>
              <a:t>9 This is how God showed his love among us: He sent his one and only Son into the world that we might live through him. 10 This is love: not that we loved God, but that he loved us and sent his Son as an atoning sacrifice for our sins. 11 Dear friends, since God so loved us, we also ought to love one another.</a:t>
            </a:r>
            <a:endParaRPr sz="29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Bible Gives Us Direction</a:t>
            </a:r>
            <a:endParaRPr sz="4000" b="1"/>
          </a:p>
        </p:txBody>
      </p:sp>
      <p:sp>
        <p:nvSpPr>
          <p:cNvPr id="306" name="Google Shape;306;p52"/>
          <p:cNvSpPr txBox="1">
            <a:spLocks noGrp="1"/>
          </p:cNvSpPr>
          <p:nvPr>
            <p:ph type="body" idx="1"/>
          </p:nvPr>
        </p:nvSpPr>
        <p:spPr>
          <a:xfrm>
            <a:off x="387900" y="1327599"/>
            <a:ext cx="8368200" cy="3078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2947"/>
              <a:t>Respecting Authority</a:t>
            </a:r>
            <a:endParaRPr sz="2947"/>
          </a:p>
          <a:p>
            <a:pPr marL="0" lvl="0" indent="0" algn="l" rtl="0">
              <a:lnSpc>
                <a:spcPct val="95000"/>
              </a:lnSpc>
              <a:spcBef>
                <a:spcPts val="1200"/>
              </a:spcBef>
              <a:spcAft>
                <a:spcPts val="0"/>
              </a:spcAft>
              <a:buSzPts val="852"/>
              <a:buNone/>
            </a:pPr>
            <a:r>
              <a:rPr lang="en" sz="2947"/>
              <a:t>Discipline</a:t>
            </a:r>
            <a:endParaRPr sz="2947"/>
          </a:p>
          <a:p>
            <a:pPr marL="0" lvl="0" indent="0" algn="l" rtl="0">
              <a:lnSpc>
                <a:spcPct val="95000"/>
              </a:lnSpc>
              <a:spcBef>
                <a:spcPts val="1200"/>
              </a:spcBef>
              <a:spcAft>
                <a:spcPts val="0"/>
              </a:spcAft>
              <a:buSzPts val="852"/>
              <a:buNone/>
            </a:pPr>
            <a:r>
              <a:rPr lang="en" sz="2947"/>
              <a:t>Respecting/Loving Others</a:t>
            </a:r>
            <a:endParaRPr sz="2947"/>
          </a:p>
          <a:p>
            <a:pPr marL="0" lvl="0" indent="0" algn="l" rtl="0">
              <a:lnSpc>
                <a:spcPct val="95000"/>
              </a:lnSpc>
              <a:spcBef>
                <a:spcPts val="1200"/>
              </a:spcBef>
              <a:spcAft>
                <a:spcPts val="0"/>
              </a:spcAft>
              <a:buSzPts val="852"/>
              <a:buNone/>
            </a:pPr>
            <a:r>
              <a:rPr lang="en" sz="2947"/>
              <a:t>Thinking Critically/Making Own Decisions</a:t>
            </a:r>
            <a:endParaRPr sz="2947"/>
          </a:p>
          <a:p>
            <a:pPr marL="0" lvl="0" indent="0" algn="l" rtl="0">
              <a:lnSpc>
                <a:spcPct val="95000"/>
              </a:lnSpc>
              <a:spcBef>
                <a:spcPts val="1200"/>
              </a:spcBef>
              <a:spcAft>
                <a:spcPts val="0"/>
              </a:spcAft>
              <a:buSzPts val="852"/>
              <a:buNone/>
            </a:pPr>
            <a:endParaRPr sz="2947"/>
          </a:p>
          <a:p>
            <a:pPr marL="0" lvl="0" indent="0" algn="l" rtl="0">
              <a:lnSpc>
                <a:spcPct val="95000"/>
              </a:lnSpc>
              <a:spcBef>
                <a:spcPts val="1200"/>
              </a:spcBef>
              <a:spcAft>
                <a:spcPts val="1200"/>
              </a:spcAft>
              <a:buSzPts val="852"/>
              <a:buNone/>
            </a:pPr>
            <a:endParaRPr sz="2247"/>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Thinking Critically </a:t>
            </a:r>
            <a:endParaRPr sz="4000" b="1"/>
          </a:p>
        </p:txBody>
      </p:sp>
      <p:sp>
        <p:nvSpPr>
          <p:cNvPr id="312" name="Google Shape;312;p5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Isaiah 1:18</a:t>
            </a:r>
            <a:endParaRPr sz="2900"/>
          </a:p>
          <a:p>
            <a:pPr marL="0" lvl="0" indent="0" algn="l" rtl="0">
              <a:spcBef>
                <a:spcPts val="1200"/>
              </a:spcBef>
              <a:spcAft>
                <a:spcPts val="1200"/>
              </a:spcAft>
              <a:buNone/>
            </a:pPr>
            <a:r>
              <a:rPr lang="en" sz="2900"/>
              <a:t>Come now, and let us reason together..</a:t>
            </a:r>
            <a:endParaRPr sz="29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Thinking Critically </a:t>
            </a:r>
            <a:endParaRPr sz="4000" b="1"/>
          </a:p>
        </p:txBody>
      </p:sp>
      <p:sp>
        <p:nvSpPr>
          <p:cNvPr id="318" name="Google Shape;318;p5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Proverbs 14:15</a:t>
            </a:r>
            <a:endParaRPr sz="2900"/>
          </a:p>
          <a:p>
            <a:pPr marL="0" lvl="0" indent="0" algn="l" rtl="0">
              <a:spcBef>
                <a:spcPts val="1200"/>
              </a:spcBef>
              <a:spcAft>
                <a:spcPts val="0"/>
              </a:spcAft>
              <a:buNone/>
            </a:pPr>
            <a:r>
              <a:rPr lang="en" sz="2900"/>
              <a:t>The simple believe anything,</a:t>
            </a:r>
            <a:endParaRPr sz="2900"/>
          </a:p>
          <a:p>
            <a:pPr marL="0" lvl="0" indent="0" algn="l" rtl="0">
              <a:spcBef>
                <a:spcPts val="1200"/>
              </a:spcBef>
              <a:spcAft>
                <a:spcPts val="1200"/>
              </a:spcAft>
              <a:buNone/>
            </a:pPr>
            <a:r>
              <a:rPr lang="en" sz="2900"/>
              <a:t>    but the prudent give thought to their steps.</a:t>
            </a:r>
            <a:endParaRPr sz="2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Problem</a:t>
            </a:r>
            <a:endParaRPr sz="4000" b="1"/>
          </a:p>
        </p:txBody>
      </p:sp>
      <p:sp>
        <p:nvSpPr>
          <p:cNvPr id="82" name="Google Shape;82;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Mom shaming</a:t>
            </a:r>
            <a:endParaRPr sz="2900"/>
          </a:p>
          <a:p>
            <a:pPr marL="0" lvl="0" indent="0" algn="l" rtl="0">
              <a:spcBef>
                <a:spcPts val="1200"/>
              </a:spcBef>
              <a:spcAft>
                <a:spcPts val="1200"/>
              </a:spcAft>
              <a:buNone/>
            </a:pPr>
            <a:endParaRPr sz="3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5"/>
          <p:cNvSpPr txBox="1">
            <a:spLocks noGrp="1"/>
          </p:cNvSpPr>
          <p:nvPr>
            <p:ph type="body" idx="1"/>
          </p:nvPr>
        </p:nvSpPr>
        <p:spPr>
          <a:xfrm>
            <a:off x="387900" y="198875"/>
            <a:ext cx="6004200" cy="4369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900"/>
              <a:t>Encourage your children to engage in a lot of “productive disagreement.” As psychologist Adam Grant notes, the most creative people grew up in homes full of arguments, yet few parents today teach their children how to argue productively; instead, “we stop siblings from quarreling and we have our own arguments behind closed doors.”</a:t>
            </a:r>
            <a:endParaRPr sz="2900"/>
          </a:p>
          <a:p>
            <a:pPr marL="0" lvl="0" indent="0" algn="l" rtl="0">
              <a:lnSpc>
                <a:spcPct val="100000"/>
              </a:lnSpc>
              <a:spcBef>
                <a:spcPts val="1200"/>
              </a:spcBef>
              <a:spcAft>
                <a:spcPts val="0"/>
              </a:spcAft>
              <a:buNone/>
            </a:pPr>
            <a:endParaRPr sz="2900"/>
          </a:p>
          <a:p>
            <a:pPr marL="0" lvl="0" indent="0" algn="l" rtl="0">
              <a:lnSpc>
                <a:spcPct val="100000"/>
              </a:lnSpc>
              <a:spcBef>
                <a:spcPts val="1200"/>
              </a:spcBef>
              <a:spcAft>
                <a:spcPts val="1200"/>
              </a:spcAft>
              <a:buNone/>
            </a:pPr>
            <a:endParaRPr sz="29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6"/>
          <p:cNvSpPr txBox="1">
            <a:spLocks noGrp="1"/>
          </p:cNvSpPr>
          <p:nvPr>
            <p:ph type="body" idx="1"/>
          </p:nvPr>
        </p:nvSpPr>
        <p:spPr>
          <a:xfrm>
            <a:off x="387900" y="198875"/>
            <a:ext cx="6004200" cy="4369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900"/>
              <a:t>But learning how to give and take criticism without being hurt is an essential life skill. When serious thinkers respect someone, they are willing to engage them in a thoughtful argument.</a:t>
            </a:r>
            <a:endParaRPr sz="2900"/>
          </a:p>
          <a:p>
            <a:pPr marL="0" lvl="0" indent="0" algn="l" rtl="0">
              <a:lnSpc>
                <a:spcPct val="100000"/>
              </a:lnSpc>
              <a:spcBef>
                <a:spcPts val="1200"/>
              </a:spcBef>
              <a:spcAft>
                <a:spcPts val="1200"/>
              </a:spcAft>
              <a:buNone/>
            </a:pPr>
            <a:endParaRPr sz="29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Bible Gives Us Direction</a:t>
            </a:r>
            <a:endParaRPr sz="4000" b="1"/>
          </a:p>
        </p:txBody>
      </p:sp>
      <p:sp>
        <p:nvSpPr>
          <p:cNvPr id="336" name="Google Shape;336;p57"/>
          <p:cNvSpPr txBox="1">
            <a:spLocks noGrp="1"/>
          </p:cNvSpPr>
          <p:nvPr>
            <p:ph type="body" idx="1"/>
          </p:nvPr>
        </p:nvSpPr>
        <p:spPr>
          <a:xfrm>
            <a:off x="387900" y="1327599"/>
            <a:ext cx="8368200" cy="3078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2947"/>
              <a:t>Respecting Authority</a:t>
            </a:r>
            <a:endParaRPr sz="2947"/>
          </a:p>
          <a:p>
            <a:pPr marL="0" lvl="0" indent="0" algn="l" rtl="0">
              <a:lnSpc>
                <a:spcPct val="95000"/>
              </a:lnSpc>
              <a:spcBef>
                <a:spcPts val="1200"/>
              </a:spcBef>
              <a:spcAft>
                <a:spcPts val="0"/>
              </a:spcAft>
              <a:buSzPts val="852"/>
              <a:buNone/>
            </a:pPr>
            <a:r>
              <a:rPr lang="en" sz="2947"/>
              <a:t>Discipline</a:t>
            </a:r>
            <a:endParaRPr sz="2947"/>
          </a:p>
          <a:p>
            <a:pPr marL="0" lvl="0" indent="0" algn="l" rtl="0">
              <a:lnSpc>
                <a:spcPct val="95000"/>
              </a:lnSpc>
              <a:spcBef>
                <a:spcPts val="1200"/>
              </a:spcBef>
              <a:spcAft>
                <a:spcPts val="0"/>
              </a:spcAft>
              <a:buSzPts val="852"/>
              <a:buNone/>
            </a:pPr>
            <a:r>
              <a:rPr lang="en" sz="2947"/>
              <a:t>Respecting/Loving Others</a:t>
            </a:r>
            <a:endParaRPr sz="2947"/>
          </a:p>
          <a:p>
            <a:pPr marL="0" lvl="0" indent="0" algn="l" rtl="0">
              <a:lnSpc>
                <a:spcPct val="95000"/>
              </a:lnSpc>
              <a:spcBef>
                <a:spcPts val="1200"/>
              </a:spcBef>
              <a:spcAft>
                <a:spcPts val="0"/>
              </a:spcAft>
              <a:buSzPts val="852"/>
              <a:buNone/>
            </a:pPr>
            <a:r>
              <a:rPr lang="en" sz="2947"/>
              <a:t>Thinking Critically/Making Own Decisions</a:t>
            </a:r>
            <a:endParaRPr sz="2947"/>
          </a:p>
          <a:p>
            <a:pPr marL="0" lvl="0" indent="0" algn="l" rtl="0">
              <a:lnSpc>
                <a:spcPct val="95000"/>
              </a:lnSpc>
              <a:spcBef>
                <a:spcPts val="1200"/>
              </a:spcBef>
              <a:spcAft>
                <a:spcPts val="0"/>
              </a:spcAft>
              <a:buSzPts val="852"/>
              <a:buNone/>
            </a:pPr>
            <a:r>
              <a:rPr lang="en" sz="2947"/>
              <a:t>Resiliency</a:t>
            </a:r>
            <a:endParaRPr sz="2947"/>
          </a:p>
          <a:p>
            <a:pPr marL="0" lvl="0" indent="0" algn="l" rtl="0">
              <a:lnSpc>
                <a:spcPct val="95000"/>
              </a:lnSpc>
              <a:spcBef>
                <a:spcPts val="1200"/>
              </a:spcBef>
              <a:spcAft>
                <a:spcPts val="1200"/>
              </a:spcAft>
              <a:buSzPts val="852"/>
              <a:buNone/>
            </a:pPr>
            <a:endParaRPr sz="2247"/>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Resiliency</a:t>
            </a:r>
            <a:endParaRPr sz="4000" b="1"/>
          </a:p>
        </p:txBody>
      </p:sp>
      <p:sp>
        <p:nvSpPr>
          <p:cNvPr id="342" name="Google Shape;342;p5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2Timothy 1:7</a:t>
            </a:r>
            <a:endParaRPr sz="2900"/>
          </a:p>
          <a:p>
            <a:pPr marL="0" lvl="0" indent="0" algn="l" rtl="0">
              <a:spcBef>
                <a:spcPts val="1200"/>
              </a:spcBef>
              <a:spcAft>
                <a:spcPts val="1200"/>
              </a:spcAft>
              <a:buNone/>
            </a:pPr>
            <a:r>
              <a:rPr lang="en" sz="2900"/>
              <a:t>For the Spirit God gave us does not make us timid, but gives us power, love and self-discipline.</a:t>
            </a:r>
            <a:endParaRPr sz="29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Resiliency</a:t>
            </a:r>
            <a:endParaRPr sz="4000" b="1"/>
          </a:p>
        </p:txBody>
      </p:sp>
      <p:sp>
        <p:nvSpPr>
          <p:cNvPr id="348" name="Google Shape;348;p5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Philippians 4:13</a:t>
            </a:r>
            <a:endParaRPr sz="2900"/>
          </a:p>
          <a:p>
            <a:pPr marL="0" lvl="0" indent="0" algn="l" rtl="0">
              <a:spcBef>
                <a:spcPts val="1200"/>
              </a:spcBef>
              <a:spcAft>
                <a:spcPts val="1200"/>
              </a:spcAft>
              <a:buNone/>
            </a:pPr>
            <a:r>
              <a:rPr lang="en" sz="2900"/>
              <a:t>I can do all this through him who gives me strength.</a:t>
            </a:r>
            <a:endParaRPr sz="29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Resiliency</a:t>
            </a:r>
            <a:endParaRPr sz="4000" b="1"/>
          </a:p>
        </p:txBody>
      </p:sp>
      <p:sp>
        <p:nvSpPr>
          <p:cNvPr id="354" name="Google Shape;354;p6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2 Corinthians 4:8, 9</a:t>
            </a:r>
            <a:endParaRPr sz="2900"/>
          </a:p>
          <a:p>
            <a:pPr marL="0" lvl="0" indent="0" algn="l" rtl="0">
              <a:spcBef>
                <a:spcPts val="1200"/>
              </a:spcBef>
              <a:spcAft>
                <a:spcPts val="0"/>
              </a:spcAft>
              <a:buNone/>
            </a:pPr>
            <a:r>
              <a:rPr lang="en" sz="2900"/>
              <a:t>8 We are hard pressed on every side, but not crushed; perplexed, but not in despair; 9 persecuted, but not abandoned; struck down, but not destroyed.</a:t>
            </a:r>
            <a:endParaRPr sz="2900"/>
          </a:p>
          <a:p>
            <a:pPr marL="0" lvl="0" indent="0" algn="l" rtl="0">
              <a:spcBef>
                <a:spcPts val="1200"/>
              </a:spcBef>
              <a:spcAft>
                <a:spcPts val="1200"/>
              </a:spcAft>
              <a:buNone/>
            </a:pPr>
            <a:endParaRPr sz="29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1"/>
          <p:cNvSpPr txBox="1">
            <a:spLocks noGrp="1"/>
          </p:cNvSpPr>
          <p:nvPr>
            <p:ph type="body" idx="1"/>
          </p:nvPr>
        </p:nvSpPr>
        <p:spPr>
          <a:xfrm>
            <a:off x="387900" y="0"/>
            <a:ext cx="6012300" cy="48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Children, like many other complex adaptive systems, are antifragile. Their brains require a wide range of inputs from their environments in order to configure themselves for those environments. Like the immune system, children must be exposed to challenges and stressors (within limits, and in age-appropriate ways), </a:t>
            </a:r>
            <a:endParaRPr sz="2900"/>
          </a:p>
          <a:p>
            <a:pPr marL="0" lvl="0" indent="0" algn="l" rtl="0">
              <a:spcBef>
                <a:spcPts val="1200"/>
              </a:spcBef>
              <a:spcAft>
                <a:spcPts val="1200"/>
              </a:spcAft>
              <a:buNone/>
            </a:pPr>
            <a:endParaRPr sz="29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2"/>
          <p:cNvSpPr txBox="1">
            <a:spLocks noGrp="1"/>
          </p:cNvSpPr>
          <p:nvPr>
            <p:ph type="body" idx="1"/>
          </p:nvPr>
        </p:nvSpPr>
        <p:spPr>
          <a:xfrm>
            <a:off x="387900" y="198875"/>
            <a:ext cx="6012300" cy="4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or they will fail to mature into strong and capable adults, able to engage productively with people and ideas that challenge their beliefs and moral convictions.</a:t>
            </a:r>
            <a:endParaRPr sz="2900"/>
          </a:p>
          <a:p>
            <a:pPr marL="0" lvl="0" indent="0" algn="l" rtl="0">
              <a:spcBef>
                <a:spcPts val="1200"/>
              </a:spcBef>
              <a:spcAft>
                <a:spcPts val="1200"/>
              </a:spcAft>
              <a:buNone/>
            </a:pPr>
            <a:endParaRPr sz="29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Bible Gives Us Direction</a:t>
            </a:r>
            <a:endParaRPr sz="4000" b="1"/>
          </a:p>
        </p:txBody>
      </p:sp>
      <p:sp>
        <p:nvSpPr>
          <p:cNvPr id="372" name="Google Shape;372;p63"/>
          <p:cNvSpPr txBox="1">
            <a:spLocks noGrp="1"/>
          </p:cNvSpPr>
          <p:nvPr>
            <p:ph type="body" idx="1"/>
          </p:nvPr>
        </p:nvSpPr>
        <p:spPr>
          <a:xfrm>
            <a:off x="387900" y="1196750"/>
            <a:ext cx="8368200" cy="3740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2947"/>
              <a:t>Respecting Authority</a:t>
            </a:r>
            <a:endParaRPr sz="2947"/>
          </a:p>
          <a:p>
            <a:pPr marL="0" lvl="0" indent="0" algn="l" rtl="0">
              <a:lnSpc>
                <a:spcPct val="95000"/>
              </a:lnSpc>
              <a:spcBef>
                <a:spcPts val="1200"/>
              </a:spcBef>
              <a:spcAft>
                <a:spcPts val="0"/>
              </a:spcAft>
              <a:buSzPts val="852"/>
              <a:buNone/>
            </a:pPr>
            <a:r>
              <a:rPr lang="en" sz="2947"/>
              <a:t>Discipline</a:t>
            </a:r>
            <a:endParaRPr sz="2947"/>
          </a:p>
          <a:p>
            <a:pPr marL="0" lvl="0" indent="0" algn="l" rtl="0">
              <a:lnSpc>
                <a:spcPct val="95000"/>
              </a:lnSpc>
              <a:spcBef>
                <a:spcPts val="1200"/>
              </a:spcBef>
              <a:spcAft>
                <a:spcPts val="0"/>
              </a:spcAft>
              <a:buSzPts val="852"/>
              <a:buNone/>
            </a:pPr>
            <a:r>
              <a:rPr lang="en" sz="2947"/>
              <a:t>Respecting/Loving Others</a:t>
            </a:r>
            <a:endParaRPr sz="2947"/>
          </a:p>
          <a:p>
            <a:pPr marL="0" lvl="0" indent="0" algn="l" rtl="0">
              <a:lnSpc>
                <a:spcPct val="95000"/>
              </a:lnSpc>
              <a:spcBef>
                <a:spcPts val="1200"/>
              </a:spcBef>
              <a:spcAft>
                <a:spcPts val="0"/>
              </a:spcAft>
              <a:buSzPts val="852"/>
              <a:buNone/>
            </a:pPr>
            <a:r>
              <a:rPr lang="en" sz="2947"/>
              <a:t>Thinking Critically/Making Own Decisions</a:t>
            </a:r>
            <a:endParaRPr sz="2947"/>
          </a:p>
          <a:p>
            <a:pPr marL="0" lvl="0" indent="0" algn="l" rtl="0">
              <a:lnSpc>
                <a:spcPct val="95000"/>
              </a:lnSpc>
              <a:spcBef>
                <a:spcPts val="1200"/>
              </a:spcBef>
              <a:spcAft>
                <a:spcPts val="0"/>
              </a:spcAft>
              <a:buSzPts val="852"/>
              <a:buNone/>
            </a:pPr>
            <a:r>
              <a:rPr lang="en" sz="2947"/>
              <a:t>Resiliency</a:t>
            </a:r>
            <a:endParaRPr sz="2947"/>
          </a:p>
          <a:p>
            <a:pPr marL="0" lvl="0" indent="0" algn="l" rtl="0">
              <a:lnSpc>
                <a:spcPct val="95000"/>
              </a:lnSpc>
              <a:spcBef>
                <a:spcPts val="1200"/>
              </a:spcBef>
              <a:spcAft>
                <a:spcPts val="1200"/>
              </a:spcAft>
              <a:buSzPts val="852"/>
              <a:buNone/>
            </a:pPr>
            <a:r>
              <a:rPr lang="en" sz="2947"/>
              <a:t>Routines</a:t>
            </a:r>
            <a:endParaRPr sz="2247"/>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Routine</a:t>
            </a:r>
            <a:endParaRPr sz="4000" b="1"/>
          </a:p>
        </p:txBody>
      </p:sp>
      <p:sp>
        <p:nvSpPr>
          <p:cNvPr id="378" name="Google Shape;378;p6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1Corinthians 14:33a</a:t>
            </a:r>
            <a:endParaRPr sz="2900"/>
          </a:p>
          <a:p>
            <a:pPr marL="0" lvl="0" indent="0" algn="l" rtl="0">
              <a:spcBef>
                <a:spcPts val="1200"/>
              </a:spcBef>
              <a:spcAft>
                <a:spcPts val="0"/>
              </a:spcAft>
              <a:buNone/>
            </a:pPr>
            <a:r>
              <a:rPr lang="en" sz="2900"/>
              <a:t>For God is not a God of disorder but of peace</a:t>
            </a:r>
            <a:endParaRPr sz="2900"/>
          </a:p>
          <a:p>
            <a:pPr marL="0" lvl="0" indent="0" algn="l" rtl="0">
              <a:spcBef>
                <a:spcPts val="1200"/>
              </a:spcBef>
              <a:spcAft>
                <a:spcPts val="1200"/>
              </a:spcAft>
              <a:buNone/>
            </a:pPr>
            <a:endParaRPr sz="2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Problem</a:t>
            </a:r>
            <a:endParaRPr sz="4000" b="1"/>
          </a:p>
        </p:txBody>
      </p:sp>
      <p:sp>
        <p:nvSpPr>
          <p:cNvPr id="88" name="Google Shape;88;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Mom shaming</a:t>
            </a:r>
            <a:endParaRPr sz="2900"/>
          </a:p>
          <a:p>
            <a:pPr marL="0" lvl="0" indent="0" algn="l" rtl="0">
              <a:spcBef>
                <a:spcPts val="1200"/>
              </a:spcBef>
              <a:spcAft>
                <a:spcPts val="0"/>
              </a:spcAft>
              <a:buNone/>
            </a:pPr>
            <a:r>
              <a:rPr lang="en" sz="2900"/>
              <a:t>Internal shaming</a:t>
            </a:r>
            <a:endParaRPr sz="2900"/>
          </a:p>
          <a:p>
            <a:pPr marL="0" lvl="0" indent="0" algn="l" rtl="0">
              <a:spcBef>
                <a:spcPts val="1200"/>
              </a:spcBef>
              <a:spcAft>
                <a:spcPts val="0"/>
              </a:spcAft>
              <a:buNone/>
            </a:pPr>
            <a:endParaRPr sz="3400"/>
          </a:p>
          <a:p>
            <a:pPr marL="0" lvl="0" indent="0" algn="l" rtl="0">
              <a:spcBef>
                <a:spcPts val="1200"/>
              </a:spcBef>
              <a:spcAft>
                <a:spcPts val="1200"/>
              </a:spcAft>
              <a:buNone/>
            </a:pPr>
            <a:endParaRPr sz="3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Bible Gives Us Direction</a:t>
            </a:r>
            <a:endParaRPr sz="4000" b="1"/>
          </a:p>
        </p:txBody>
      </p:sp>
      <p:sp>
        <p:nvSpPr>
          <p:cNvPr id="384" name="Google Shape;384;p65"/>
          <p:cNvSpPr txBox="1">
            <a:spLocks noGrp="1"/>
          </p:cNvSpPr>
          <p:nvPr>
            <p:ph type="body" idx="1"/>
          </p:nvPr>
        </p:nvSpPr>
        <p:spPr>
          <a:xfrm>
            <a:off x="387900" y="1144125"/>
            <a:ext cx="8368200" cy="3792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2947"/>
              <a:t>Respecting Authority</a:t>
            </a:r>
            <a:endParaRPr sz="2947"/>
          </a:p>
          <a:p>
            <a:pPr marL="0" lvl="0" indent="0" algn="l" rtl="0">
              <a:lnSpc>
                <a:spcPct val="95000"/>
              </a:lnSpc>
              <a:spcBef>
                <a:spcPts val="1200"/>
              </a:spcBef>
              <a:spcAft>
                <a:spcPts val="0"/>
              </a:spcAft>
              <a:buSzPts val="852"/>
              <a:buNone/>
            </a:pPr>
            <a:r>
              <a:rPr lang="en" sz="2947"/>
              <a:t>Discipline</a:t>
            </a:r>
            <a:endParaRPr sz="2947"/>
          </a:p>
          <a:p>
            <a:pPr marL="0" lvl="0" indent="0" algn="l" rtl="0">
              <a:lnSpc>
                <a:spcPct val="95000"/>
              </a:lnSpc>
              <a:spcBef>
                <a:spcPts val="1200"/>
              </a:spcBef>
              <a:spcAft>
                <a:spcPts val="0"/>
              </a:spcAft>
              <a:buSzPts val="852"/>
              <a:buNone/>
            </a:pPr>
            <a:r>
              <a:rPr lang="en" sz="2947"/>
              <a:t>Respecting/Loving Others</a:t>
            </a:r>
            <a:endParaRPr sz="2947"/>
          </a:p>
          <a:p>
            <a:pPr marL="0" lvl="0" indent="0" algn="l" rtl="0">
              <a:lnSpc>
                <a:spcPct val="95000"/>
              </a:lnSpc>
              <a:spcBef>
                <a:spcPts val="1200"/>
              </a:spcBef>
              <a:spcAft>
                <a:spcPts val="0"/>
              </a:spcAft>
              <a:buSzPts val="852"/>
              <a:buNone/>
            </a:pPr>
            <a:r>
              <a:rPr lang="en" sz="2947"/>
              <a:t>Thinking Critically/Making Own Decisions</a:t>
            </a:r>
            <a:endParaRPr sz="2947"/>
          </a:p>
          <a:p>
            <a:pPr marL="0" lvl="0" indent="0" algn="l" rtl="0">
              <a:lnSpc>
                <a:spcPct val="95000"/>
              </a:lnSpc>
              <a:spcBef>
                <a:spcPts val="1200"/>
              </a:spcBef>
              <a:spcAft>
                <a:spcPts val="0"/>
              </a:spcAft>
              <a:buSzPts val="852"/>
              <a:buNone/>
            </a:pPr>
            <a:r>
              <a:rPr lang="en" sz="2947"/>
              <a:t>Resiliency</a:t>
            </a:r>
            <a:endParaRPr sz="2947"/>
          </a:p>
          <a:p>
            <a:pPr marL="0" lvl="0" indent="0" algn="l" rtl="0">
              <a:lnSpc>
                <a:spcPct val="95000"/>
              </a:lnSpc>
              <a:spcBef>
                <a:spcPts val="1200"/>
              </a:spcBef>
              <a:spcAft>
                <a:spcPts val="0"/>
              </a:spcAft>
              <a:buSzPts val="852"/>
              <a:buNone/>
            </a:pPr>
            <a:r>
              <a:rPr lang="en" sz="2947"/>
              <a:t>Routines</a:t>
            </a:r>
            <a:endParaRPr sz="2947"/>
          </a:p>
          <a:p>
            <a:pPr marL="0" lvl="0" indent="0" algn="l" rtl="0">
              <a:lnSpc>
                <a:spcPct val="95000"/>
              </a:lnSpc>
              <a:spcBef>
                <a:spcPts val="1200"/>
              </a:spcBef>
              <a:spcAft>
                <a:spcPts val="1200"/>
              </a:spcAft>
              <a:buSzPts val="852"/>
              <a:buNone/>
            </a:pPr>
            <a:r>
              <a:rPr lang="en" sz="2947"/>
              <a:t>Community</a:t>
            </a:r>
            <a:endParaRPr sz="2947"/>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Bible Gives Us Direction</a:t>
            </a:r>
            <a:endParaRPr sz="4000" b="1"/>
          </a:p>
        </p:txBody>
      </p:sp>
      <p:sp>
        <p:nvSpPr>
          <p:cNvPr id="390" name="Google Shape;390;p66"/>
          <p:cNvSpPr txBox="1">
            <a:spLocks noGrp="1"/>
          </p:cNvSpPr>
          <p:nvPr>
            <p:ph type="body" idx="1"/>
          </p:nvPr>
        </p:nvSpPr>
        <p:spPr>
          <a:xfrm>
            <a:off x="387900" y="1144125"/>
            <a:ext cx="8368200" cy="3792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2947"/>
              <a:t>Respecting Authority       Family Time</a:t>
            </a:r>
            <a:endParaRPr sz="2947"/>
          </a:p>
          <a:p>
            <a:pPr marL="0" lvl="0" indent="0" algn="l" rtl="0">
              <a:lnSpc>
                <a:spcPct val="95000"/>
              </a:lnSpc>
              <a:spcBef>
                <a:spcPts val="1200"/>
              </a:spcBef>
              <a:spcAft>
                <a:spcPts val="0"/>
              </a:spcAft>
              <a:buSzPts val="852"/>
              <a:buNone/>
            </a:pPr>
            <a:r>
              <a:rPr lang="en" sz="2947"/>
              <a:t>Discipline</a:t>
            </a:r>
            <a:endParaRPr sz="2947"/>
          </a:p>
          <a:p>
            <a:pPr marL="0" lvl="0" indent="0" algn="l" rtl="0">
              <a:lnSpc>
                <a:spcPct val="95000"/>
              </a:lnSpc>
              <a:spcBef>
                <a:spcPts val="1200"/>
              </a:spcBef>
              <a:spcAft>
                <a:spcPts val="0"/>
              </a:spcAft>
              <a:buSzPts val="852"/>
              <a:buNone/>
            </a:pPr>
            <a:r>
              <a:rPr lang="en" sz="2947"/>
              <a:t>Loving Others</a:t>
            </a:r>
            <a:endParaRPr sz="2947"/>
          </a:p>
          <a:p>
            <a:pPr marL="0" lvl="0" indent="0" algn="l" rtl="0">
              <a:lnSpc>
                <a:spcPct val="95000"/>
              </a:lnSpc>
              <a:spcBef>
                <a:spcPts val="1200"/>
              </a:spcBef>
              <a:spcAft>
                <a:spcPts val="0"/>
              </a:spcAft>
              <a:buSzPts val="852"/>
              <a:buNone/>
            </a:pPr>
            <a:r>
              <a:rPr lang="en" sz="2947"/>
              <a:t>Thinking Critically</a:t>
            </a:r>
            <a:endParaRPr sz="2947"/>
          </a:p>
          <a:p>
            <a:pPr marL="0" lvl="0" indent="0" algn="l" rtl="0">
              <a:lnSpc>
                <a:spcPct val="95000"/>
              </a:lnSpc>
              <a:spcBef>
                <a:spcPts val="1200"/>
              </a:spcBef>
              <a:spcAft>
                <a:spcPts val="0"/>
              </a:spcAft>
              <a:buSzPts val="852"/>
              <a:buNone/>
            </a:pPr>
            <a:r>
              <a:rPr lang="en" sz="2947"/>
              <a:t>Resiliency</a:t>
            </a:r>
            <a:endParaRPr sz="2947"/>
          </a:p>
          <a:p>
            <a:pPr marL="0" lvl="0" indent="0" algn="l" rtl="0">
              <a:lnSpc>
                <a:spcPct val="95000"/>
              </a:lnSpc>
              <a:spcBef>
                <a:spcPts val="1200"/>
              </a:spcBef>
              <a:spcAft>
                <a:spcPts val="0"/>
              </a:spcAft>
              <a:buSzPts val="852"/>
              <a:buNone/>
            </a:pPr>
            <a:r>
              <a:rPr lang="en" sz="2947"/>
              <a:t>Routines</a:t>
            </a:r>
            <a:endParaRPr sz="2947"/>
          </a:p>
          <a:p>
            <a:pPr marL="0" lvl="0" indent="0" algn="l" rtl="0">
              <a:lnSpc>
                <a:spcPct val="95000"/>
              </a:lnSpc>
              <a:spcBef>
                <a:spcPts val="1200"/>
              </a:spcBef>
              <a:spcAft>
                <a:spcPts val="0"/>
              </a:spcAft>
              <a:buSzPts val="852"/>
              <a:buNone/>
            </a:pPr>
            <a:r>
              <a:rPr lang="en" sz="2947"/>
              <a:t>Community</a:t>
            </a:r>
            <a:endParaRPr sz="2947"/>
          </a:p>
          <a:p>
            <a:pPr marL="0" lvl="0" indent="0" algn="l" rtl="0">
              <a:lnSpc>
                <a:spcPct val="95000"/>
              </a:lnSpc>
              <a:spcBef>
                <a:spcPts val="1200"/>
              </a:spcBef>
              <a:spcAft>
                <a:spcPts val="0"/>
              </a:spcAft>
              <a:buSzPts val="852"/>
              <a:buNone/>
            </a:pPr>
            <a:endParaRPr sz="2947"/>
          </a:p>
          <a:p>
            <a:pPr marL="0" lvl="0" indent="0" algn="l" rtl="0">
              <a:lnSpc>
                <a:spcPct val="95000"/>
              </a:lnSpc>
              <a:spcBef>
                <a:spcPts val="1200"/>
              </a:spcBef>
              <a:spcAft>
                <a:spcPts val="1200"/>
              </a:spcAft>
              <a:buSzPts val="852"/>
              <a:buNone/>
            </a:pPr>
            <a:endParaRPr sz="2947"/>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Family Time</a:t>
            </a:r>
            <a:endParaRPr sz="4000"/>
          </a:p>
        </p:txBody>
      </p:sp>
      <p:sp>
        <p:nvSpPr>
          <p:cNvPr id="396" name="Google Shape;396;p6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Psalm 127:3</a:t>
            </a:r>
            <a:endParaRPr sz="2900"/>
          </a:p>
          <a:p>
            <a:pPr marL="0" lvl="0" indent="0" algn="l" rtl="0">
              <a:spcBef>
                <a:spcPts val="1200"/>
              </a:spcBef>
              <a:spcAft>
                <a:spcPts val="0"/>
              </a:spcAft>
              <a:buNone/>
            </a:pPr>
            <a:r>
              <a:rPr lang="en" sz="2900"/>
              <a:t>Behold, children are a gift of the Lord,</a:t>
            </a:r>
            <a:endParaRPr sz="2900"/>
          </a:p>
          <a:p>
            <a:pPr marL="0" lvl="0" indent="0" algn="l" rtl="0">
              <a:spcBef>
                <a:spcPts val="1200"/>
              </a:spcBef>
              <a:spcAft>
                <a:spcPts val="1200"/>
              </a:spcAft>
              <a:buNone/>
            </a:pPr>
            <a:r>
              <a:rPr lang="en" sz="2900"/>
              <a:t>The fruit of the womb is a reward.</a:t>
            </a:r>
            <a:endParaRPr sz="29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Assess</a:t>
            </a:r>
            <a:endParaRPr sz="4000" b="1"/>
          </a:p>
        </p:txBody>
      </p:sp>
      <p:sp>
        <p:nvSpPr>
          <p:cNvPr id="402" name="Google Shape;402;p68"/>
          <p:cNvSpPr txBox="1">
            <a:spLocks noGrp="1"/>
          </p:cNvSpPr>
          <p:nvPr>
            <p:ph type="body" idx="1"/>
          </p:nvPr>
        </p:nvSpPr>
        <p:spPr>
          <a:xfrm>
            <a:off x="387900" y="1489825"/>
            <a:ext cx="8368200" cy="3479400"/>
          </a:xfrm>
          <a:prstGeom prst="rect">
            <a:avLst/>
          </a:prstGeom>
        </p:spPr>
        <p:txBody>
          <a:bodyPr spcFirstLastPara="1" wrap="square" lIns="91425" tIns="91425" rIns="91425" bIns="91425" anchor="t" anchorCtr="0">
            <a:normAutofit fontScale="85000" lnSpcReduction="20000"/>
          </a:bodyPr>
          <a:lstStyle/>
          <a:p>
            <a:pPr marL="457200" lvl="0" indent="-398938" algn="l" rtl="0">
              <a:spcBef>
                <a:spcPts val="0"/>
              </a:spcBef>
              <a:spcAft>
                <a:spcPts val="0"/>
              </a:spcAft>
              <a:buSzPct val="100000"/>
              <a:buChar char="●"/>
            </a:pPr>
            <a:r>
              <a:rPr lang="en" sz="2900"/>
              <a:t>Is there an area I can focus on in my parenting right now that connects all or some of these?</a:t>
            </a:r>
            <a:endParaRPr sz="2900"/>
          </a:p>
          <a:p>
            <a:pPr marL="457200" lvl="0" indent="-398938" algn="l" rtl="0">
              <a:spcBef>
                <a:spcPts val="1000"/>
              </a:spcBef>
              <a:spcAft>
                <a:spcPts val="0"/>
              </a:spcAft>
              <a:buSzPct val="100000"/>
              <a:buChar char="●"/>
            </a:pPr>
            <a:r>
              <a:rPr lang="en" sz="2900"/>
              <a:t>Is there one issue that comes up often?</a:t>
            </a:r>
            <a:endParaRPr sz="2900"/>
          </a:p>
          <a:p>
            <a:pPr marL="457200" lvl="0" indent="-398938" algn="l" rtl="0">
              <a:spcBef>
                <a:spcPts val="1000"/>
              </a:spcBef>
              <a:spcAft>
                <a:spcPts val="0"/>
              </a:spcAft>
              <a:buSzPct val="100000"/>
              <a:buChar char="●"/>
            </a:pPr>
            <a:r>
              <a:rPr lang="en" sz="2900"/>
              <a:t>Is there a pattern?</a:t>
            </a:r>
            <a:endParaRPr sz="2900"/>
          </a:p>
          <a:p>
            <a:pPr marL="457200" lvl="0" indent="-398938" algn="l" rtl="0">
              <a:spcBef>
                <a:spcPts val="1000"/>
              </a:spcBef>
              <a:spcAft>
                <a:spcPts val="0"/>
              </a:spcAft>
              <a:buSzPct val="100000"/>
              <a:buChar char="●"/>
            </a:pPr>
            <a:r>
              <a:rPr lang="en" sz="2900"/>
              <a:t>Are there areas that can wait?</a:t>
            </a:r>
            <a:endParaRPr sz="2900"/>
          </a:p>
          <a:p>
            <a:pPr marL="457200" lvl="0" indent="-398938" algn="l" rtl="0">
              <a:spcBef>
                <a:spcPts val="1000"/>
              </a:spcBef>
              <a:spcAft>
                <a:spcPts val="1000"/>
              </a:spcAft>
              <a:buSzPct val="100000"/>
              <a:buChar char="●"/>
            </a:pPr>
            <a:r>
              <a:rPr lang="en" sz="2900"/>
              <a:t>What have I tried already in this area, and what haven’t I tried yet?</a:t>
            </a:r>
            <a:endParaRPr sz="29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Feedback</a:t>
            </a:r>
            <a:endParaRPr sz="4000"/>
          </a:p>
        </p:txBody>
      </p:sp>
      <p:sp>
        <p:nvSpPr>
          <p:cNvPr id="408" name="Google Shape;408;p69"/>
          <p:cNvSpPr txBox="1">
            <a:spLocks noGrp="1"/>
          </p:cNvSpPr>
          <p:nvPr>
            <p:ph type="body" idx="1"/>
          </p:nvPr>
        </p:nvSpPr>
        <p:spPr>
          <a:xfrm>
            <a:off x="387900" y="1489825"/>
            <a:ext cx="8368200" cy="3593100"/>
          </a:xfrm>
          <a:prstGeom prst="rect">
            <a:avLst/>
          </a:prstGeom>
        </p:spPr>
        <p:txBody>
          <a:bodyPr spcFirstLastPara="1" wrap="square" lIns="91425" tIns="91425" rIns="91425" bIns="91425" anchor="t" anchorCtr="0">
            <a:normAutofit lnSpcReduction="10000"/>
          </a:bodyPr>
          <a:lstStyle/>
          <a:p>
            <a:pPr marL="457200" lvl="0" indent="-412750" algn="l" rtl="0">
              <a:spcBef>
                <a:spcPts val="0"/>
              </a:spcBef>
              <a:spcAft>
                <a:spcPts val="0"/>
              </a:spcAft>
              <a:buSzPts val="2900"/>
              <a:buChar char="●"/>
            </a:pPr>
            <a:r>
              <a:rPr lang="en" sz="2900"/>
              <a:t>Do you share with your partner weaknesses and strengths that you see in their parenting?</a:t>
            </a:r>
            <a:endParaRPr sz="2900"/>
          </a:p>
          <a:p>
            <a:pPr marL="457200" lvl="0" indent="-412750" algn="l" rtl="0">
              <a:spcBef>
                <a:spcPts val="0"/>
              </a:spcBef>
              <a:spcAft>
                <a:spcPts val="0"/>
              </a:spcAft>
              <a:buSzPts val="2900"/>
              <a:buChar char="●"/>
            </a:pPr>
            <a:r>
              <a:rPr lang="en" sz="2900"/>
              <a:t>Do you ask them for their input into your weaknesses and strengths?</a:t>
            </a:r>
            <a:endParaRPr sz="2900"/>
          </a:p>
          <a:p>
            <a:pPr marL="457200" lvl="0" indent="-412750" algn="l" rtl="0">
              <a:spcBef>
                <a:spcPts val="0"/>
              </a:spcBef>
              <a:spcAft>
                <a:spcPts val="0"/>
              </a:spcAft>
              <a:buSzPts val="2900"/>
              <a:buChar char="●"/>
            </a:pPr>
            <a:r>
              <a:rPr lang="en" sz="2900"/>
              <a:t>Do you periodically discuss with your partner your children’s growth and personality, and how you can be most effective?</a:t>
            </a:r>
            <a:endParaRPr sz="29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Feedback</a:t>
            </a:r>
            <a:endParaRPr sz="4000" b="1"/>
          </a:p>
        </p:txBody>
      </p:sp>
      <p:sp>
        <p:nvSpPr>
          <p:cNvPr id="414" name="Google Shape;414;p7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412750" algn="l" rtl="0">
              <a:spcBef>
                <a:spcPts val="0"/>
              </a:spcBef>
              <a:spcAft>
                <a:spcPts val="0"/>
              </a:spcAft>
              <a:buSzPts val="2900"/>
              <a:buChar char="●"/>
            </a:pPr>
            <a:r>
              <a:rPr lang="en" sz="2900"/>
              <a:t>We need to be willing to take feedback in our parenting</a:t>
            </a:r>
            <a:endParaRPr sz="2900"/>
          </a:p>
          <a:p>
            <a:pPr marL="457200" lvl="0" indent="-412750" algn="l" rtl="0">
              <a:spcBef>
                <a:spcPts val="0"/>
              </a:spcBef>
              <a:spcAft>
                <a:spcPts val="0"/>
              </a:spcAft>
              <a:buSzPts val="2900"/>
              <a:buChar char="●"/>
            </a:pPr>
            <a:r>
              <a:rPr lang="en" sz="2900"/>
              <a:t>We need to be willing to give feedback into our friends’ parenting as well</a:t>
            </a: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Problem</a:t>
            </a:r>
            <a:endParaRPr sz="4000" b="1"/>
          </a:p>
        </p:txBody>
      </p:sp>
      <p:sp>
        <p:nvSpPr>
          <p:cNvPr id="94" name="Google Shape;94;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183"/>
              <a:t>Mom shaming</a:t>
            </a:r>
            <a:endParaRPr sz="3183"/>
          </a:p>
          <a:p>
            <a:pPr marL="0" lvl="0" indent="0" algn="l" rtl="0">
              <a:spcBef>
                <a:spcPts val="1200"/>
              </a:spcBef>
              <a:spcAft>
                <a:spcPts val="0"/>
              </a:spcAft>
              <a:buNone/>
            </a:pPr>
            <a:r>
              <a:rPr lang="en" sz="3183"/>
              <a:t>Internal shaming</a:t>
            </a:r>
            <a:endParaRPr sz="3183"/>
          </a:p>
          <a:p>
            <a:pPr marL="0" lvl="0" indent="0" algn="l" rtl="0">
              <a:spcBef>
                <a:spcPts val="1200"/>
              </a:spcBef>
              <a:spcAft>
                <a:spcPts val="0"/>
              </a:spcAft>
              <a:buNone/>
            </a:pPr>
            <a:r>
              <a:rPr lang="en" sz="3183"/>
              <a:t>X + Y = expected outcome</a:t>
            </a:r>
            <a:endParaRPr sz="3183"/>
          </a:p>
          <a:p>
            <a:pPr marL="0" lvl="0" indent="0" algn="l" rtl="0">
              <a:spcBef>
                <a:spcPts val="1200"/>
              </a:spcBef>
              <a:spcAft>
                <a:spcPts val="0"/>
              </a:spcAft>
              <a:buNone/>
            </a:pPr>
            <a:endParaRPr sz="3400"/>
          </a:p>
          <a:p>
            <a:pPr marL="0" lvl="0" indent="0" algn="l" rtl="0">
              <a:spcBef>
                <a:spcPts val="1200"/>
              </a:spcBef>
              <a:spcAft>
                <a:spcPts val="1200"/>
              </a:spcAft>
              <a:buNone/>
            </a:pPr>
            <a:endParaRPr sz="3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The Problem</a:t>
            </a:r>
            <a:endParaRPr sz="4000" b="1"/>
          </a:p>
        </p:txBody>
      </p:sp>
      <p:sp>
        <p:nvSpPr>
          <p:cNvPr id="100" name="Google Shape;100;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SzPts val="1018"/>
              <a:buNone/>
            </a:pPr>
            <a:r>
              <a:rPr lang="en" sz="2945"/>
              <a:t>Mom shaming</a:t>
            </a:r>
            <a:endParaRPr sz="2945"/>
          </a:p>
          <a:p>
            <a:pPr marL="0" lvl="0" indent="0" algn="l" rtl="0">
              <a:lnSpc>
                <a:spcPct val="95000"/>
              </a:lnSpc>
              <a:spcBef>
                <a:spcPts val="1200"/>
              </a:spcBef>
              <a:spcAft>
                <a:spcPts val="0"/>
              </a:spcAft>
              <a:buSzPts val="1018"/>
              <a:buNone/>
            </a:pPr>
            <a:r>
              <a:rPr lang="en" sz="2945"/>
              <a:t>Internal shaming</a:t>
            </a:r>
            <a:endParaRPr sz="2945"/>
          </a:p>
          <a:p>
            <a:pPr marL="0" lvl="0" indent="0" algn="l" rtl="0">
              <a:lnSpc>
                <a:spcPct val="95000"/>
              </a:lnSpc>
              <a:spcBef>
                <a:spcPts val="1200"/>
              </a:spcBef>
              <a:spcAft>
                <a:spcPts val="0"/>
              </a:spcAft>
              <a:buSzPts val="1018"/>
              <a:buNone/>
            </a:pPr>
            <a:r>
              <a:rPr lang="en" sz="2945"/>
              <a:t>X + Y = expected outcome</a:t>
            </a:r>
            <a:endParaRPr sz="2945"/>
          </a:p>
          <a:p>
            <a:pPr marL="0" lvl="0" indent="0" algn="l" rtl="0">
              <a:lnSpc>
                <a:spcPct val="95000"/>
              </a:lnSpc>
              <a:spcBef>
                <a:spcPts val="1200"/>
              </a:spcBef>
              <a:spcAft>
                <a:spcPts val="0"/>
              </a:spcAft>
              <a:buSzPts val="1018"/>
              <a:buNone/>
            </a:pPr>
            <a:r>
              <a:rPr lang="en" sz="2945"/>
              <a:t>Comparing ourselves to others</a:t>
            </a:r>
            <a:endParaRPr sz="2945"/>
          </a:p>
          <a:p>
            <a:pPr marL="0" lvl="0" indent="0" algn="l" rtl="0">
              <a:lnSpc>
                <a:spcPct val="95000"/>
              </a:lnSpc>
              <a:spcBef>
                <a:spcPts val="1200"/>
              </a:spcBef>
              <a:spcAft>
                <a:spcPts val="1200"/>
              </a:spcAft>
              <a:buSzPts val="1018"/>
              <a:buNone/>
            </a:pPr>
            <a:endParaRPr sz="314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We are unique</a:t>
            </a:r>
            <a:endParaRPr sz="4000" b="1"/>
          </a:p>
        </p:txBody>
      </p:sp>
      <p:sp>
        <p:nvSpPr>
          <p:cNvPr id="106" name="Google Shape;106;p20"/>
          <p:cNvSpPr txBox="1">
            <a:spLocks noGrp="1"/>
          </p:cNvSpPr>
          <p:nvPr>
            <p:ph type="body" idx="1"/>
          </p:nvPr>
        </p:nvSpPr>
        <p:spPr>
          <a:xfrm>
            <a:off x="253600" y="1350900"/>
            <a:ext cx="8502600" cy="32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Psalm 139: 13-16</a:t>
            </a:r>
            <a:endParaRPr sz="2900"/>
          </a:p>
          <a:p>
            <a:pPr marL="0" lvl="0" indent="0" algn="l" rtl="0">
              <a:lnSpc>
                <a:spcPct val="100000"/>
              </a:lnSpc>
              <a:spcBef>
                <a:spcPts val="1200"/>
              </a:spcBef>
              <a:spcAft>
                <a:spcPts val="0"/>
              </a:spcAft>
              <a:buNone/>
            </a:pPr>
            <a:r>
              <a:rPr lang="en" sz="2900"/>
              <a:t>13 For you created my inmost being; you knit me together in my mother’s womb.</a:t>
            </a:r>
            <a:endParaRPr sz="2900"/>
          </a:p>
          <a:p>
            <a:pPr marL="0" lvl="0" indent="0" algn="l" rtl="0">
              <a:lnSpc>
                <a:spcPct val="100000"/>
              </a:lnSpc>
              <a:spcBef>
                <a:spcPts val="0"/>
              </a:spcBef>
              <a:spcAft>
                <a:spcPts val="0"/>
              </a:spcAft>
              <a:buNone/>
            </a:pPr>
            <a:r>
              <a:rPr lang="en" sz="2900"/>
              <a:t>14 I praise you because I am fearfully and wonderfully made; your works are wonderful, I know that full well.</a:t>
            </a:r>
            <a:endParaRPr sz="2900"/>
          </a:p>
          <a:p>
            <a:pPr marL="0" lvl="0" indent="0" algn="l" rtl="0">
              <a:lnSpc>
                <a:spcPct val="100000"/>
              </a:lnSpc>
              <a:spcBef>
                <a:spcPts val="0"/>
              </a:spcBef>
              <a:spcAft>
                <a:spcPts val="0"/>
              </a:spcAft>
              <a:buNone/>
            </a:pPr>
            <a:endParaRPr sz="2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t>We are unique</a:t>
            </a:r>
            <a:endParaRPr sz="4000" b="1"/>
          </a:p>
        </p:txBody>
      </p:sp>
      <p:sp>
        <p:nvSpPr>
          <p:cNvPr id="112" name="Google Shape;112;p21"/>
          <p:cNvSpPr txBox="1">
            <a:spLocks noGrp="1"/>
          </p:cNvSpPr>
          <p:nvPr>
            <p:ph type="body" idx="1"/>
          </p:nvPr>
        </p:nvSpPr>
        <p:spPr>
          <a:xfrm>
            <a:off x="253600" y="1350900"/>
            <a:ext cx="8502600" cy="321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900"/>
              <a:t>15 My frame was not hidden from you when I was made in the secret place, when I was woven together in the depths of the earth.</a:t>
            </a:r>
            <a:endParaRPr sz="2900"/>
          </a:p>
          <a:p>
            <a:pPr marL="0" lvl="0" indent="0" algn="l" rtl="0">
              <a:lnSpc>
                <a:spcPct val="100000"/>
              </a:lnSpc>
              <a:spcBef>
                <a:spcPts val="0"/>
              </a:spcBef>
              <a:spcAft>
                <a:spcPts val="0"/>
              </a:spcAft>
              <a:buNone/>
            </a:pPr>
            <a:r>
              <a:rPr lang="en" sz="2900"/>
              <a:t>16 Your eyes saw my unformed body; all the days ordained for me were written in your book before one of them came to be.</a:t>
            </a:r>
            <a:endParaRPr sz="2900"/>
          </a:p>
          <a:p>
            <a:pPr marL="0" lvl="0" indent="0" algn="l" rtl="0">
              <a:lnSpc>
                <a:spcPct val="100000"/>
              </a:lnSpc>
              <a:spcBef>
                <a:spcPts val="0"/>
              </a:spcBef>
              <a:spcAft>
                <a:spcPts val="0"/>
              </a:spcAft>
              <a:buNone/>
            </a:pPr>
            <a:endParaRPr sz="29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1754</Words>
  <Application>Microsoft Office PowerPoint</Application>
  <PresentationFormat>On-screen Show (16:9)</PresentationFormat>
  <Paragraphs>184</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Roboto Slab</vt:lpstr>
      <vt:lpstr>Roboto</vt:lpstr>
      <vt:lpstr>Arial</vt:lpstr>
      <vt:lpstr>Marina</vt:lpstr>
      <vt:lpstr>Flexibility in Parenting</vt:lpstr>
      <vt:lpstr>PowerPoint Presentation</vt:lpstr>
      <vt:lpstr>The Problem</vt:lpstr>
      <vt:lpstr>The Problem</vt:lpstr>
      <vt:lpstr>The Problem</vt:lpstr>
      <vt:lpstr>The Problem</vt:lpstr>
      <vt:lpstr>The Problem</vt:lpstr>
      <vt:lpstr>We are unique</vt:lpstr>
      <vt:lpstr>We are unique</vt:lpstr>
      <vt:lpstr> We are unique</vt:lpstr>
      <vt:lpstr> We are unique</vt:lpstr>
      <vt:lpstr>PowerPoint Presentation</vt:lpstr>
      <vt:lpstr>PowerPoint Presentation</vt:lpstr>
      <vt:lpstr>PowerPoint Presentation</vt:lpstr>
      <vt:lpstr>PowerPoint Presentation</vt:lpstr>
      <vt:lpstr>PowerPoint Presentation</vt:lpstr>
      <vt:lpstr>Questions to Think Through</vt:lpstr>
      <vt:lpstr>Different Ages</vt:lpstr>
      <vt:lpstr>Different Ages</vt:lpstr>
      <vt:lpstr>The Bible Gives Us Direction</vt:lpstr>
      <vt:lpstr>PowerPoint Presentation</vt:lpstr>
      <vt:lpstr>PowerPoint Presentation</vt:lpstr>
      <vt:lpstr>PowerPoint Presentation</vt:lpstr>
      <vt:lpstr>PowerPoint Presentation</vt:lpstr>
      <vt:lpstr>The Bible Gives Us Direction</vt:lpstr>
      <vt:lpstr>The Bible Gives Us Direction</vt:lpstr>
      <vt:lpstr>Respecting Authority</vt:lpstr>
      <vt:lpstr>Respecting Authority</vt:lpstr>
      <vt:lpstr>Respecting Authority</vt:lpstr>
      <vt:lpstr>The Bible Gives Us Direction</vt:lpstr>
      <vt:lpstr>Discipline</vt:lpstr>
      <vt:lpstr>Discipline</vt:lpstr>
      <vt:lpstr>Discipline</vt:lpstr>
      <vt:lpstr>Discipline</vt:lpstr>
      <vt:lpstr>The Bible Gives Us Direction</vt:lpstr>
      <vt:lpstr>Respecting and Loving Others</vt:lpstr>
      <vt:lpstr>The Bible Gives Us Direction</vt:lpstr>
      <vt:lpstr>Thinking Critically </vt:lpstr>
      <vt:lpstr>Thinking Critically </vt:lpstr>
      <vt:lpstr>PowerPoint Presentation</vt:lpstr>
      <vt:lpstr>PowerPoint Presentation</vt:lpstr>
      <vt:lpstr>The Bible Gives Us Direction</vt:lpstr>
      <vt:lpstr>Resiliency</vt:lpstr>
      <vt:lpstr>Resiliency</vt:lpstr>
      <vt:lpstr>Resiliency</vt:lpstr>
      <vt:lpstr>PowerPoint Presentation</vt:lpstr>
      <vt:lpstr>PowerPoint Presentation</vt:lpstr>
      <vt:lpstr>The Bible Gives Us Direction</vt:lpstr>
      <vt:lpstr>Routine</vt:lpstr>
      <vt:lpstr>The Bible Gives Us Direction</vt:lpstr>
      <vt:lpstr>The Bible Gives Us Direction</vt:lpstr>
      <vt:lpstr>Family Time</vt:lpstr>
      <vt:lpstr>Assess</vt:lpstr>
      <vt:lpstr>Feedback</vt:lpstr>
      <vt:lpstr>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2022-08-10T13:16:15Z</dcterms:modified>
</cp:coreProperties>
</file>