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97"/>
  </p:notesMasterIdLst>
  <p:sldIdLst>
    <p:sldId id="1555" r:id="rId2"/>
    <p:sldId id="1603" r:id="rId3"/>
    <p:sldId id="1604" r:id="rId4"/>
    <p:sldId id="1605" r:id="rId5"/>
    <p:sldId id="1606" r:id="rId6"/>
    <p:sldId id="1607" r:id="rId7"/>
    <p:sldId id="1608" r:id="rId8"/>
    <p:sldId id="1612" r:id="rId9"/>
    <p:sldId id="1613" r:id="rId10"/>
    <p:sldId id="1618" r:id="rId11"/>
    <p:sldId id="1616" r:id="rId12"/>
    <p:sldId id="1778" r:id="rId13"/>
    <p:sldId id="1779" r:id="rId14"/>
    <p:sldId id="1614" r:id="rId15"/>
    <p:sldId id="1615" r:id="rId16"/>
    <p:sldId id="1617" r:id="rId17"/>
    <p:sldId id="1619" r:id="rId18"/>
    <p:sldId id="1620" r:id="rId19"/>
    <p:sldId id="1621" r:id="rId20"/>
    <p:sldId id="1622" r:id="rId21"/>
    <p:sldId id="1624" r:id="rId22"/>
    <p:sldId id="1625" r:id="rId23"/>
    <p:sldId id="1627" r:id="rId24"/>
    <p:sldId id="1628" r:id="rId25"/>
    <p:sldId id="1629" r:id="rId26"/>
    <p:sldId id="1631" r:id="rId27"/>
    <p:sldId id="1632" r:id="rId28"/>
    <p:sldId id="1635" r:id="rId29"/>
    <p:sldId id="1636" r:id="rId30"/>
    <p:sldId id="1638" r:id="rId31"/>
    <p:sldId id="1727" r:id="rId32"/>
    <p:sldId id="1728" r:id="rId33"/>
    <p:sldId id="1729" r:id="rId34"/>
    <p:sldId id="1730" r:id="rId35"/>
    <p:sldId id="1731" r:id="rId36"/>
    <p:sldId id="1732" r:id="rId37"/>
    <p:sldId id="1644" r:id="rId38"/>
    <p:sldId id="1645" r:id="rId39"/>
    <p:sldId id="1646" r:id="rId40"/>
    <p:sldId id="1647" r:id="rId41"/>
    <p:sldId id="1733" r:id="rId42"/>
    <p:sldId id="1648" r:id="rId43"/>
    <p:sldId id="1649" r:id="rId44"/>
    <p:sldId id="1734" r:id="rId45"/>
    <p:sldId id="1650" r:id="rId46"/>
    <p:sldId id="1651" r:id="rId47"/>
    <p:sldId id="1652" r:id="rId48"/>
    <p:sldId id="1653" r:id="rId49"/>
    <p:sldId id="1654" r:id="rId50"/>
    <p:sldId id="1655" r:id="rId51"/>
    <p:sldId id="1813" r:id="rId52"/>
    <p:sldId id="1656" r:id="rId53"/>
    <p:sldId id="1657" r:id="rId54"/>
    <p:sldId id="1658" r:id="rId55"/>
    <p:sldId id="1659" r:id="rId56"/>
    <p:sldId id="1660" r:id="rId57"/>
    <p:sldId id="1661" r:id="rId58"/>
    <p:sldId id="1664" r:id="rId59"/>
    <p:sldId id="1662" r:id="rId60"/>
    <p:sldId id="1663" r:id="rId61"/>
    <p:sldId id="1665" r:id="rId62"/>
    <p:sldId id="1681" r:id="rId63"/>
    <p:sldId id="1679" r:id="rId64"/>
    <p:sldId id="1736" r:id="rId65"/>
    <p:sldId id="1737" r:id="rId66"/>
    <p:sldId id="1677" r:id="rId67"/>
    <p:sldId id="1678" r:id="rId68"/>
    <p:sldId id="1682" r:id="rId69"/>
    <p:sldId id="1683" r:id="rId70"/>
    <p:sldId id="1691" r:id="rId71"/>
    <p:sldId id="1692" r:id="rId72"/>
    <p:sldId id="1738" r:id="rId73"/>
    <p:sldId id="1716" r:id="rId74"/>
    <p:sldId id="1717" r:id="rId75"/>
    <p:sldId id="1719" r:id="rId76"/>
    <p:sldId id="1718" r:id="rId77"/>
    <p:sldId id="1720" r:id="rId78"/>
    <p:sldId id="1721" r:id="rId79"/>
    <p:sldId id="1722" r:id="rId80"/>
    <p:sldId id="1703" r:id="rId81"/>
    <p:sldId id="1704" r:id="rId82"/>
    <p:sldId id="1725" r:id="rId83"/>
    <p:sldId id="1745" r:id="rId84"/>
    <p:sldId id="1802" r:id="rId85"/>
    <p:sldId id="1803" r:id="rId86"/>
    <p:sldId id="1804" r:id="rId87"/>
    <p:sldId id="1805" r:id="rId88"/>
    <p:sldId id="1806" r:id="rId89"/>
    <p:sldId id="1807" r:id="rId90"/>
    <p:sldId id="1808" r:id="rId91"/>
    <p:sldId id="1809" r:id="rId92"/>
    <p:sldId id="1810" r:id="rId93"/>
    <p:sldId id="1811" r:id="rId94"/>
    <p:sldId id="1724" r:id="rId95"/>
    <p:sldId id="977" r:id="rId96"/>
  </p:sldIdLst>
  <p:sldSz cx="12192000" cy="6858000"/>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003E1C"/>
    <a:srgbClr val="4D2A1B"/>
    <a:srgbClr val="DCDC9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DE3423B-D2F8-491B-AC60-75F49591CA16}" v="323" dt="2023-05-04T12:46:28.07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9984" autoAdjust="0"/>
    <p:restoredTop sz="93659" autoAdjust="0"/>
  </p:normalViewPr>
  <p:slideViewPr>
    <p:cSldViewPr>
      <p:cViewPr varScale="1">
        <p:scale>
          <a:sx n="67" d="100"/>
          <a:sy n="67" d="100"/>
        </p:scale>
        <p:origin x="64" y="292"/>
      </p:cViewPr>
      <p:guideLst>
        <p:guide orient="horz" pos="2160"/>
        <p:guide pos="384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theme" Target="theme/theme1.xml"/><Relationship Id="rId105" Type="http://schemas.microsoft.com/office/2015/10/relationships/revisionInfo" Target="revisionInfo.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viewProps" Target="viewProps.xml"/><Relationship Id="rId10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notesMaster" Target="notesMasters/notesMaster1.xml"/><Relationship Id="rId10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oustB" userId="036fd538-e6a0-4478-b832-b99ce6775b9a" providerId="ADAL" clId="{CDE3423B-D2F8-491B-AC60-75F49591CA16}"/>
    <pc:docChg chg="undo custSel addSld delSld modSld">
      <pc:chgData name="FoustB" userId="036fd538-e6a0-4478-b832-b99ce6775b9a" providerId="ADAL" clId="{CDE3423B-D2F8-491B-AC60-75F49591CA16}" dt="2023-05-04T12:49:32.878" v="731" actId="47"/>
      <pc:docMkLst>
        <pc:docMk/>
      </pc:docMkLst>
      <pc:sldChg chg="del">
        <pc:chgData name="FoustB" userId="036fd538-e6a0-4478-b832-b99ce6775b9a" providerId="ADAL" clId="{CDE3423B-D2F8-491B-AC60-75F49591CA16}" dt="2023-05-01T14:32:43.311" v="30" actId="47"/>
        <pc:sldMkLst>
          <pc:docMk/>
          <pc:sldMk cId="3579870335" sldId="1451"/>
        </pc:sldMkLst>
      </pc:sldChg>
      <pc:sldChg chg="modSp add mod">
        <pc:chgData name="FoustB" userId="036fd538-e6a0-4478-b832-b99ce6775b9a" providerId="ADAL" clId="{CDE3423B-D2F8-491B-AC60-75F49591CA16}" dt="2023-05-01T14:27:51.567" v="29" actId="20577"/>
        <pc:sldMkLst>
          <pc:docMk/>
          <pc:sldMk cId="3316780657" sldId="1555"/>
        </pc:sldMkLst>
        <pc:spChg chg="mod">
          <ac:chgData name="FoustB" userId="036fd538-e6a0-4478-b832-b99ce6775b9a" providerId="ADAL" clId="{CDE3423B-D2F8-491B-AC60-75F49591CA16}" dt="2023-05-01T14:27:49.876" v="28" actId="14100"/>
          <ac:spMkLst>
            <pc:docMk/>
            <pc:sldMk cId="3316780657" sldId="1555"/>
            <ac:spMk id="2" creationId="{CDF6D264-A621-CB74-BF4C-DFA7353175E3}"/>
          </ac:spMkLst>
        </pc:spChg>
        <pc:spChg chg="mod">
          <ac:chgData name="FoustB" userId="036fd538-e6a0-4478-b832-b99ce6775b9a" providerId="ADAL" clId="{CDE3423B-D2F8-491B-AC60-75F49591CA16}" dt="2023-05-01T14:27:06.458" v="7" actId="20577"/>
          <ac:spMkLst>
            <pc:docMk/>
            <pc:sldMk cId="3316780657" sldId="1555"/>
            <ac:spMk id="4" creationId="{00000000-0000-0000-0000-000000000000}"/>
          </ac:spMkLst>
        </pc:spChg>
        <pc:spChg chg="mod">
          <ac:chgData name="FoustB" userId="036fd538-e6a0-4478-b832-b99ce6775b9a" providerId="ADAL" clId="{CDE3423B-D2F8-491B-AC60-75F49591CA16}" dt="2023-05-01T14:27:51.567" v="29" actId="20577"/>
          <ac:spMkLst>
            <pc:docMk/>
            <pc:sldMk cId="3316780657" sldId="1555"/>
            <ac:spMk id="5" creationId="{00000000-0000-0000-0000-000000000000}"/>
          </ac:spMkLst>
        </pc:spChg>
      </pc:sldChg>
      <pc:sldChg chg="modSp mod modAnim">
        <pc:chgData name="FoustB" userId="036fd538-e6a0-4478-b832-b99ce6775b9a" providerId="ADAL" clId="{CDE3423B-D2F8-491B-AC60-75F49591CA16}" dt="2023-05-01T15:04:38.460" v="76" actId="20577"/>
        <pc:sldMkLst>
          <pc:docMk/>
          <pc:sldMk cId="2963842533" sldId="1613"/>
        </pc:sldMkLst>
        <pc:spChg chg="mod">
          <ac:chgData name="FoustB" userId="036fd538-e6a0-4478-b832-b99ce6775b9a" providerId="ADAL" clId="{CDE3423B-D2F8-491B-AC60-75F49591CA16}" dt="2023-05-01T15:04:36.726" v="72" actId="14100"/>
          <ac:spMkLst>
            <pc:docMk/>
            <pc:sldMk cId="2963842533" sldId="1613"/>
            <ac:spMk id="11" creationId="{00000000-0000-0000-0000-000000000000}"/>
          </ac:spMkLst>
        </pc:spChg>
      </pc:sldChg>
      <pc:sldChg chg="addSp modSp mod modAnim">
        <pc:chgData name="FoustB" userId="036fd538-e6a0-4478-b832-b99ce6775b9a" providerId="ADAL" clId="{CDE3423B-D2F8-491B-AC60-75F49591CA16}" dt="2023-05-04T12:45:46.291" v="718"/>
        <pc:sldMkLst>
          <pc:docMk/>
          <pc:sldMk cId="3862301355" sldId="1631"/>
        </pc:sldMkLst>
        <pc:spChg chg="add mod">
          <ac:chgData name="FoustB" userId="036fd538-e6a0-4478-b832-b99ce6775b9a" providerId="ADAL" clId="{CDE3423B-D2F8-491B-AC60-75F49591CA16}" dt="2023-05-04T12:45:42.679" v="717" actId="1076"/>
          <ac:spMkLst>
            <pc:docMk/>
            <pc:sldMk cId="3862301355" sldId="1631"/>
            <ac:spMk id="2" creationId="{20A514F5-A841-CFFD-9697-4C4A8CD047AB}"/>
          </ac:spMkLst>
        </pc:spChg>
      </pc:sldChg>
      <pc:sldChg chg="addSp modSp mod modAnim">
        <pc:chgData name="FoustB" userId="036fd538-e6a0-4478-b832-b99ce6775b9a" providerId="ADAL" clId="{CDE3423B-D2F8-491B-AC60-75F49591CA16}" dt="2023-05-03T14:43:53.793" v="625"/>
        <pc:sldMkLst>
          <pc:docMk/>
          <pc:sldMk cId="202710058" sldId="1646"/>
        </pc:sldMkLst>
        <pc:spChg chg="add mod">
          <ac:chgData name="FoustB" userId="036fd538-e6a0-4478-b832-b99ce6775b9a" providerId="ADAL" clId="{CDE3423B-D2F8-491B-AC60-75F49591CA16}" dt="2023-05-03T14:43:35.127" v="624" actId="1076"/>
          <ac:spMkLst>
            <pc:docMk/>
            <pc:sldMk cId="202710058" sldId="1646"/>
            <ac:spMk id="2" creationId="{6880A124-6733-4884-87DA-3CBE3A4FF4BF}"/>
          </ac:spMkLst>
        </pc:spChg>
      </pc:sldChg>
      <pc:sldChg chg="delSp modSp mod delAnim modAnim">
        <pc:chgData name="FoustB" userId="036fd538-e6a0-4478-b832-b99ce6775b9a" providerId="ADAL" clId="{CDE3423B-D2F8-491B-AC60-75F49591CA16}" dt="2023-05-01T15:33:21.044" v="165" actId="1076"/>
        <pc:sldMkLst>
          <pc:docMk/>
          <pc:sldMk cId="1662366618" sldId="1655"/>
        </pc:sldMkLst>
        <pc:spChg chg="mod">
          <ac:chgData name="FoustB" userId="036fd538-e6a0-4478-b832-b99ce6775b9a" providerId="ADAL" clId="{CDE3423B-D2F8-491B-AC60-75F49591CA16}" dt="2023-05-01T15:33:21.044" v="165" actId="1076"/>
          <ac:spMkLst>
            <pc:docMk/>
            <pc:sldMk cId="1662366618" sldId="1655"/>
            <ac:spMk id="8" creationId="{00000000-0000-0000-0000-000000000000}"/>
          </ac:spMkLst>
        </pc:spChg>
        <pc:spChg chg="del">
          <ac:chgData name="FoustB" userId="036fd538-e6a0-4478-b832-b99ce6775b9a" providerId="ADAL" clId="{CDE3423B-D2F8-491B-AC60-75F49591CA16}" dt="2023-05-01T15:33:18.493" v="164" actId="478"/>
          <ac:spMkLst>
            <pc:docMk/>
            <pc:sldMk cId="1662366618" sldId="1655"/>
            <ac:spMk id="10" creationId="{00000000-0000-0000-0000-000000000000}"/>
          </ac:spMkLst>
        </pc:spChg>
      </pc:sldChg>
      <pc:sldChg chg="modSp mod">
        <pc:chgData name="FoustB" userId="036fd538-e6a0-4478-b832-b99ce6775b9a" providerId="ADAL" clId="{CDE3423B-D2F8-491B-AC60-75F49591CA16}" dt="2023-05-01T16:08:00.916" v="331" actId="1036"/>
        <pc:sldMkLst>
          <pc:docMk/>
          <pc:sldMk cId="4035514652" sldId="1678"/>
        </pc:sldMkLst>
        <pc:spChg chg="mod">
          <ac:chgData name="FoustB" userId="036fd538-e6a0-4478-b832-b99ce6775b9a" providerId="ADAL" clId="{CDE3423B-D2F8-491B-AC60-75F49591CA16}" dt="2023-05-01T16:08:00.916" v="331" actId="1036"/>
          <ac:spMkLst>
            <pc:docMk/>
            <pc:sldMk cId="4035514652" sldId="1678"/>
            <ac:spMk id="6" creationId="{00000000-0000-0000-0000-000000000000}"/>
          </ac:spMkLst>
        </pc:spChg>
      </pc:sldChg>
      <pc:sldChg chg="modSp mod">
        <pc:chgData name="FoustB" userId="036fd538-e6a0-4478-b832-b99ce6775b9a" providerId="ADAL" clId="{CDE3423B-D2F8-491B-AC60-75F49591CA16}" dt="2023-05-03T15:20:31.885" v="631" actId="20577"/>
        <pc:sldMkLst>
          <pc:docMk/>
          <pc:sldMk cId="2329244754" sldId="1692"/>
        </pc:sldMkLst>
        <pc:spChg chg="mod">
          <ac:chgData name="FoustB" userId="036fd538-e6a0-4478-b832-b99ce6775b9a" providerId="ADAL" clId="{CDE3423B-D2F8-491B-AC60-75F49591CA16}" dt="2023-05-03T15:20:31.885" v="631" actId="20577"/>
          <ac:spMkLst>
            <pc:docMk/>
            <pc:sldMk cId="2329244754" sldId="1692"/>
            <ac:spMk id="8" creationId="{00000000-0000-0000-0000-000000000000}"/>
          </ac:spMkLst>
        </pc:spChg>
      </pc:sldChg>
      <pc:sldChg chg="del">
        <pc:chgData name="FoustB" userId="036fd538-e6a0-4478-b832-b99ce6775b9a" providerId="ADAL" clId="{CDE3423B-D2F8-491B-AC60-75F49591CA16}" dt="2023-05-04T12:47:52.596" v="723" actId="47"/>
        <pc:sldMkLst>
          <pc:docMk/>
          <pc:sldMk cId="3022957591" sldId="1693"/>
        </pc:sldMkLst>
      </pc:sldChg>
      <pc:sldChg chg="del">
        <pc:chgData name="FoustB" userId="036fd538-e6a0-4478-b832-b99ce6775b9a" providerId="ADAL" clId="{CDE3423B-D2F8-491B-AC60-75F49591CA16}" dt="2023-05-03T15:37:37.362" v="634" actId="47"/>
        <pc:sldMkLst>
          <pc:docMk/>
          <pc:sldMk cId="1281731368" sldId="1694"/>
        </pc:sldMkLst>
      </pc:sldChg>
      <pc:sldChg chg="del">
        <pc:chgData name="FoustB" userId="036fd538-e6a0-4478-b832-b99ce6775b9a" providerId="ADAL" clId="{CDE3423B-D2F8-491B-AC60-75F49591CA16}" dt="2023-05-04T12:47:54.635" v="724" actId="47"/>
        <pc:sldMkLst>
          <pc:docMk/>
          <pc:sldMk cId="1277682415" sldId="1695"/>
        </pc:sldMkLst>
      </pc:sldChg>
      <pc:sldChg chg="del">
        <pc:chgData name="FoustB" userId="036fd538-e6a0-4478-b832-b99ce6775b9a" providerId="ADAL" clId="{CDE3423B-D2F8-491B-AC60-75F49591CA16}" dt="2023-05-04T12:48:22.434" v="728" actId="47"/>
        <pc:sldMkLst>
          <pc:docMk/>
          <pc:sldMk cId="26940625" sldId="1698"/>
        </pc:sldMkLst>
      </pc:sldChg>
      <pc:sldChg chg="del">
        <pc:chgData name="FoustB" userId="036fd538-e6a0-4478-b832-b99ce6775b9a" providerId="ADAL" clId="{CDE3423B-D2F8-491B-AC60-75F49591CA16}" dt="2023-05-04T12:49:31.096" v="729" actId="47"/>
        <pc:sldMkLst>
          <pc:docMk/>
          <pc:sldMk cId="1743683792" sldId="1699"/>
        </pc:sldMkLst>
      </pc:sldChg>
      <pc:sldChg chg="del">
        <pc:chgData name="FoustB" userId="036fd538-e6a0-4478-b832-b99ce6775b9a" providerId="ADAL" clId="{CDE3423B-D2F8-491B-AC60-75F49591CA16}" dt="2023-05-04T12:49:32.377" v="730" actId="47"/>
        <pc:sldMkLst>
          <pc:docMk/>
          <pc:sldMk cId="3905485844" sldId="1700"/>
        </pc:sldMkLst>
      </pc:sldChg>
      <pc:sldChg chg="modSp del mod">
        <pc:chgData name="FoustB" userId="036fd538-e6a0-4478-b832-b99ce6775b9a" providerId="ADAL" clId="{CDE3423B-D2F8-491B-AC60-75F49591CA16}" dt="2023-05-03T15:38:36.888" v="635" actId="47"/>
        <pc:sldMkLst>
          <pc:docMk/>
          <pc:sldMk cId="2275991332" sldId="1701"/>
        </pc:sldMkLst>
        <pc:spChg chg="mod">
          <ac:chgData name="FoustB" userId="036fd538-e6a0-4478-b832-b99ce6775b9a" providerId="ADAL" clId="{CDE3423B-D2F8-491B-AC60-75F49591CA16}" dt="2023-05-01T16:14:48.668" v="404" actId="20577"/>
          <ac:spMkLst>
            <pc:docMk/>
            <pc:sldMk cId="2275991332" sldId="1701"/>
            <ac:spMk id="12" creationId="{00000000-0000-0000-0000-000000000000}"/>
          </ac:spMkLst>
        </pc:spChg>
      </pc:sldChg>
      <pc:sldChg chg="modSp del mod">
        <pc:chgData name="FoustB" userId="036fd538-e6a0-4478-b832-b99ce6775b9a" providerId="ADAL" clId="{CDE3423B-D2F8-491B-AC60-75F49591CA16}" dt="2023-05-04T12:49:32.878" v="731" actId="47"/>
        <pc:sldMkLst>
          <pc:docMk/>
          <pc:sldMk cId="1267467820" sldId="1702"/>
        </pc:sldMkLst>
        <pc:spChg chg="mod">
          <ac:chgData name="FoustB" userId="036fd538-e6a0-4478-b832-b99ce6775b9a" providerId="ADAL" clId="{CDE3423B-D2F8-491B-AC60-75F49591CA16}" dt="2023-05-01T16:15:09.500" v="486" actId="114"/>
          <ac:spMkLst>
            <pc:docMk/>
            <pc:sldMk cId="1267467820" sldId="1702"/>
            <ac:spMk id="8" creationId="{00000000-0000-0000-0000-000000000000}"/>
          </ac:spMkLst>
        </pc:spChg>
      </pc:sldChg>
      <pc:sldChg chg="modSp mod">
        <pc:chgData name="FoustB" userId="036fd538-e6a0-4478-b832-b99ce6775b9a" providerId="ADAL" clId="{CDE3423B-D2F8-491B-AC60-75F49591CA16}" dt="2023-05-01T16:22:21.636" v="504" actId="20577"/>
        <pc:sldMkLst>
          <pc:docMk/>
          <pc:sldMk cId="1202678900" sldId="1724"/>
        </pc:sldMkLst>
        <pc:spChg chg="mod">
          <ac:chgData name="FoustB" userId="036fd538-e6a0-4478-b832-b99ce6775b9a" providerId="ADAL" clId="{CDE3423B-D2F8-491B-AC60-75F49591CA16}" dt="2023-05-01T16:22:21.636" v="504" actId="20577"/>
          <ac:spMkLst>
            <pc:docMk/>
            <pc:sldMk cId="1202678900" sldId="1724"/>
            <ac:spMk id="4" creationId="{00000000-0000-0000-0000-000000000000}"/>
          </ac:spMkLst>
        </pc:spChg>
      </pc:sldChg>
      <pc:sldChg chg="delSp modAnim">
        <pc:chgData name="FoustB" userId="036fd538-e6a0-4478-b832-b99ce6775b9a" providerId="ADAL" clId="{CDE3423B-D2F8-491B-AC60-75F49591CA16}" dt="2023-05-04T12:46:17.123" v="719" actId="478"/>
        <pc:sldMkLst>
          <pc:docMk/>
          <pc:sldMk cId="3473876484" sldId="1725"/>
        </pc:sldMkLst>
        <pc:picChg chg="del">
          <ac:chgData name="FoustB" userId="036fd538-e6a0-4478-b832-b99ce6775b9a" providerId="ADAL" clId="{CDE3423B-D2F8-491B-AC60-75F49591CA16}" dt="2023-05-04T12:46:17.123" v="719" actId="478"/>
          <ac:picMkLst>
            <pc:docMk/>
            <pc:sldMk cId="3473876484" sldId="1725"/>
            <ac:picMk id="2050" creationId="{00000000-0000-0000-0000-000000000000}"/>
          </ac:picMkLst>
        </pc:picChg>
      </pc:sldChg>
      <pc:sldChg chg="delSp del mod">
        <pc:chgData name="FoustB" userId="036fd538-e6a0-4478-b832-b99ce6775b9a" providerId="ADAL" clId="{CDE3423B-D2F8-491B-AC60-75F49591CA16}" dt="2023-05-03T15:25:13.546" v="633" actId="47"/>
        <pc:sldMkLst>
          <pc:docMk/>
          <pc:sldMk cId="1762116003" sldId="1726"/>
        </pc:sldMkLst>
        <pc:spChg chg="del">
          <ac:chgData name="FoustB" userId="036fd538-e6a0-4478-b832-b99ce6775b9a" providerId="ADAL" clId="{CDE3423B-D2F8-491B-AC60-75F49591CA16}" dt="2023-05-03T15:23:49.070" v="632" actId="478"/>
          <ac:spMkLst>
            <pc:docMk/>
            <pc:sldMk cId="1762116003" sldId="1726"/>
            <ac:spMk id="5" creationId="{00000000-0000-0000-0000-000000000000}"/>
          </ac:spMkLst>
        </pc:spChg>
      </pc:sldChg>
      <pc:sldChg chg="del">
        <pc:chgData name="FoustB" userId="036fd538-e6a0-4478-b832-b99ce6775b9a" providerId="ADAL" clId="{CDE3423B-D2F8-491B-AC60-75F49591CA16}" dt="2023-05-04T12:47:59.330" v="725" actId="47"/>
        <pc:sldMkLst>
          <pc:docMk/>
          <pc:sldMk cId="2602096817" sldId="1739"/>
        </pc:sldMkLst>
      </pc:sldChg>
      <pc:sldChg chg="del">
        <pc:chgData name="FoustB" userId="036fd538-e6a0-4478-b832-b99ce6775b9a" providerId="ADAL" clId="{CDE3423B-D2F8-491B-AC60-75F49591CA16}" dt="2023-05-04T12:48:17.653" v="726" actId="47"/>
        <pc:sldMkLst>
          <pc:docMk/>
          <pc:sldMk cId="3394074420" sldId="1740"/>
        </pc:sldMkLst>
      </pc:sldChg>
      <pc:sldChg chg="del">
        <pc:chgData name="FoustB" userId="036fd538-e6a0-4478-b832-b99ce6775b9a" providerId="ADAL" clId="{CDE3423B-D2F8-491B-AC60-75F49591CA16}" dt="2023-05-04T12:48:19.140" v="727" actId="47"/>
        <pc:sldMkLst>
          <pc:docMk/>
          <pc:sldMk cId="1242058945" sldId="1741"/>
        </pc:sldMkLst>
      </pc:sldChg>
      <pc:sldChg chg="addSp delSp modSp modAnim">
        <pc:chgData name="FoustB" userId="036fd538-e6a0-4478-b832-b99ce6775b9a" providerId="ADAL" clId="{CDE3423B-D2F8-491B-AC60-75F49591CA16}" dt="2023-05-04T12:46:28.072" v="722"/>
        <pc:sldMkLst>
          <pc:docMk/>
          <pc:sldMk cId="4252503361" sldId="1745"/>
        </pc:sldMkLst>
        <pc:picChg chg="add mod">
          <ac:chgData name="FoustB" userId="036fd538-e6a0-4478-b832-b99ce6775b9a" providerId="ADAL" clId="{CDE3423B-D2F8-491B-AC60-75F49591CA16}" dt="2023-05-04T12:46:23.855" v="721"/>
          <ac:picMkLst>
            <pc:docMk/>
            <pc:sldMk cId="4252503361" sldId="1745"/>
            <ac:picMk id="2" creationId="{93D109B3-AD27-27C5-F4B0-7FF1259D710F}"/>
          </ac:picMkLst>
        </pc:picChg>
        <pc:picChg chg="del">
          <ac:chgData name="FoustB" userId="036fd538-e6a0-4478-b832-b99ce6775b9a" providerId="ADAL" clId="{CDE3423B-D2F8-491B-AC60-75F49591CA16}" dt="2023-05-04T12:46:19.600" v="720" actId="478"/>
          <ac:picMkLst>
            <pc:docMk/>
            <pc:sldMk cId="4252503361" sldId="1745"/>
            <ac:picMk id="2050" creationId="{00000000-0000-0000-0000-000000000000}"/>
          </ac:picMkLst>
        </pc:picChg>
      </pc:sldChg>
      <pc:sldChg chg="del">
        <pc:chgData name="FoustB" userId="036fd538-e6a0-4478-b832-b99ce6775b9a" providerId="ADAL" clId="{CDE3423B-D2F8-491B-AC60-75F49591CA16}" dt="2023-05-01T16:22:43.156" v="525" actId="47"/>
        <pc:sldMkLst>
          <pc:docMk/>
          <pc:sldMk cId="2337423150" sldId="1781"/>
        </pc:sldMkLst>
      </pc:sldChg>
      <pc:sldChg chg="del">
        <pc:chgData name="FoustB" userId="036fd538-e6a0-4478-b832-b99ce6775b9a" providerId="ADAL" clId="{CDE3423B-D2F8-491B-AC60-75F49591CA16}" dt="2023-05-01T16:22:42.909" v="524" actId="47"/>
        <pc:sldMkLst>
          <pc:docMk/>
          <pc:sldMk cId="2632955697" sldId="1782"/>
        </pc:sldMkLst>
      </pc:sldChg>
      <pc:sldChg chg="del">
        <pc:chgData name="FoustB" userId="036fd538-e6a0-4478-b832-b99ce6775b9a" providerId="ADAL" clId="{CDE3423B-D2F8-491B-AC60-75F49591CA16}" dt="2023-05-01T16:22:42.655" v="523" actId="47"/>
        <pc:sldMkLst>
          <pc:docMk/>
          <pc:sldMk cId="2257712367" sldId="1783"/>
        </pc:sldMkLst>
      </pc:sldChg>
      <pc:sldChg chg="del">
        <pc:chgData name="FoustB" userId="036fd538-e6a0-4478-b832-b99ce6775b9a" providerId="ADAL" clId="{CDE3423B-D2F8-491B-AC60-75F49591CA16}" dt="2023-05-01T16:22:42.470" v="522" actId="47"/>
        <pc:sldMkLst>
          <pc:docMk/>
          <pc:sldMk cId="3207813774" sldId="1784"/>
        </pc:sldMkLst>
      </pc:sldChg>
      <pc:sldChg chg="del">
        <pc:chgData name="FoustB" userId="036fd538-e6a0-4478-b832-b99ce6775b9a" providerId="ADAL" clId="{CDE3423B-D2F8-491B-AC60-75F49591CA16}" dt="2023-05-01T16:22:42.270" v="521" actId="47"/>
        <pc:sldMkLst>
          <pc:docMk/>
          <pc:sldMk cId="1355070005" sldId="1785"/>
        </pc:sldMkLst>
      </pc:sldChg>
      <pc:sldChg chg="del">
        <pc:chgData name="FoustB" userId="036fd538-e6a0-4478-b832-b99ce6775b9a" providerId="ADAL" clId="{CDE3423B-D2F8-491B-AC60-75F49591CA16}" dt="2023-05-01T16:22:42.092" v="520" actId="47"/>
        <pc:sldMkLst>
          <pc:docMk/>
          <pc:sldMk cId="4171733372" sldId="1786"/>
        </pc:sldMkLst>
      </pc:sldChg>
      <pc:sldChg chg="del">
        <pc:chgData name="FoustB" userId="036fd538-e6a0-4478-b832-b99ce6775b9a" providerId="ADAL" clId="{CDE3423B-D2F8-491B-AC60-75F49591CA16}" dt="2023-05-01T16:22:41.922" v="519" actId="47"/>
        <pc:sldMkLst>
          <pc:docMk/>
          <pc:sldMk cId="3247944502" sldId="1787"/>
        </pc:sldMkLst>
      </pc:sldChg>
      <pc:sldChg chg="del">
        <pc:chgData name="FoustB" userId="036fd538-e6a0-4478-b832-b99ce6775b9a" providerId="ADAL" clId="{CDE3423B-D2F8-491B-AC60-75F49591CA16}" dt="2023-05-01T16:22:41.722" v="518" actId="47"/>
        <pc:sldMkLst>
          <pc:docMk/>
          <pc:sldMk cId="1698438398" sldId="1788"/>
        </pc:sldMkLst>
      </pc:sldChg>
      <pc:sldChg chg="del">
        <pc:chgData name="FoustB" userId="036fd538-e6a0-4478-b832-b99ce6775b9a" providerId="ADAL" clId="{CDE3423B-D2F8-491B-AC60-75F49591CA16}" dt="2023-05-01T16:22:41.537" v="517" actId="47"/>
        <pc:sldMkLst>
          <pc:docMk/>
          <pc:sldMk cId="4195623011" sldId="1789"/>
        </pc:sldMkLst>
      </pc:sldChg>
      <pc:sldChg chg="del">
        <pc:chgData name="FoustB" userId="036fd538-e6a0-4478-b832-b99ce6775b9a" providerId="ADAL" clId="{CDE3423B-D2F8-491B-AC60-75F49591CA16}" dt="2023-05-01T16:22:41.368" v="516" actId="47"/>
        <pc:sldMkLst>
          <pc:docMk/>
          <pc:sldMk cId="4015086482" sldId="1790"/>
        </pc:sldMkLst>
      </pc:sldChg>
      <pc:sldChg chg="del">
        <pc:chgData name="FoustB" userId="036fd538-e6a0-4478-b832-b99ce6775b9a" providerId="ADAL" clId="{CDE3423B-D2F8-491B-AC60-75F49591CA16}" dt="2023-05-01T16:22:41.190" v="515" actId="47"/>
        <pc:sldMkLst>
          <pc:docMk/>
          <pc:sldMk cId="1602424915" sldId="1791"/>
        </pc:sldMkLst>
      </pc:sldChg>
      <pc:sldChg chg="del">
        <pc:chgData name="FoustB" userId="036fd538-e6a0-4478-b832-b99ce6775b9a" providerId="ADAL" clId="{CDE3423B-D2F8-491B-AC60-75F49591CA16}" dt="2023-05-01T16:22:41.005" v="514" actId="47"/>
        <pc:sldMkLst>
          <pc:docMk/>
          <pc:sldMk cId="3768183840" sldId="1792"/>
        </pc:sldMkLst>
      </pc:sldChg>
      <pc:sldChg chg="del">
        <pc:chgData name="FoustB" userId="036fd538-e6a0-4478-b832-b99ce6775b9a" providerId="ADAL" clId="{CDE3423B-D2F8-491B-AC60-75F49591CA16}" dt="2023-05-01T16:22:40.789" v="513" actId="47"/>
        <pc:sldMkLst>
          <pc:docMk/>
          <pc:sldMk cId="3175323398" sldId="1793"/>
        </pc:sldMkLst>
      </pc:sldChg>
      <pc:sldChg chg="del">
        <pc:chgData name="FoustB" userId="036fd538-e6a0-4478-b832-b99ce6775b9a" providerId="ADAL" clId="{CDE3423B-D2F8-491B-AC60-75F49591CA16}" dt="2023-05-01T16:22:40.632" v="512" actId="47"/>
        <pc:sldMkLst>
          <pc:docMk/>
          <pc:sldMk cId="1460156000" sldId="1794"/>
        </pc:sldMkLst>
      </pc:sldChg>
      <pc:sldChg chg="del">
        <pc:chgData name="FoustB" userId="036fd538-e6a0-4478-b832-b99ce6775b9a" providerId="ADAL" clId="{CDE3423B-D2F8-491B-AC60-75F49591CA16}" dt="2023-05-01T16:22:40.470" v="511" actId="47"/>
        <pc:sldMkLst>
          <pc:docMk/>
          <pc:sldMk cId="671639972" sldId="1795"/>
        </pc:sldMkLst>
      </pc:sldChg>
      <pc:sldChg chg="del">
        <pc:chgData name="FoustB" userId="036fd538-e6a0-4478-b832-b99ce6775b9a" providerId="ADAL" clId="{CDE3423B-D2F8-491B-AC60-75F49591CA16}" dt="2023-05-01T16:22:40.303" v="510" actId="47"/>
        <pc:sldMkLst>
          <pc:docMk/>
          <pc:sldMk cId="3789038285" sldId="1796"/>
        </pc:sldMkLst>
      </pc:sldChg>
      <pc:sldChg chg="del">
        <pc:chgData name="FoustB" userId="036fd538-e6a0-4478-b832-b99ce6775b9a" providerId="ADAL" clId="{CDE3423B-D2F8-491B-AC60-75F49591CA16}" dt="2023-05-01T16:22:40.134" v="509" actId="47"/>
        <pc:sldMkLst>
          <pc:docMk/>
          <pc:sldMk cId="585256109" sldId="1797"/>
        </pc:sldMkLst>
      </pc:sldChg>
      <pc:sldChg chg="del">
        <pc:chgData name="FoustB" userId="036fd538-e6a0-4478-b832-b99ce6775b9a" providerId="ADAL" clId="{CDE3423B-D2F8-491B-AC60-75F49591CA16}" dt="2023-05-01T16:22:39.987" v="508" actId="47"/>
        <pc:sldMkLst>
          <pc:docMk/>
          <pc:sldMk cId="2066494934" sldId="1798"/>
        </pc:sldMkLst>
      </pc:sldChg>
      <pc:sldChg chg="del">
        <pc:chgData name="FoustB" userId="036fd538-e6a0-4478-b832-b99ce6775b9a" providerId="ADAL" clId="{CDE3423B-D2F8-491B-AC60-75F49591CA16}" dt="2023-05-01T16:22:39.848" v="507" actId="47"/>
        <pc:sldMkLst>
          <pc:docMk/>
          <pc:sldMk cId="238436168" sldId="1799"/>
        </pc:sldMkLst>
      </pc:sldChg>
      <pc:sldChg chg="del">
        <pc:chgData name="FoustB" userId="036fd538-e6a0-4478-b832-b99ce6775b9a" providerId="ADAL" clId="{CDE3423B-D2F8-491B-AC60-75F49591CA16}" dt="2023-05-01T16:22:39.748" v="506" actId="47"/>
        <pc:sldMkLst>
          <pc:docMk/>
          <pc:sldMk cId="3521139644" sldId="1800"/>
        </pc:sldMkLst>
      </pc:sldChg>
      <pc:sldChg chg="del">
        <pc:chgData name="FoustB" userId="036fd538-e6a0-4478-b832-b99ce6775b9a" providerId="ADAL" clId="{CDE3423B-D2F8-491B-AC60-75F49591CA16}" dt="2023-05-01T16:22:39.532" v="505" actId="47"/>
        <pc:sldMkLst>
          <pc:docMk/>
          <pc:sldMk cId="1947388283" sldId="1801"/>
        </pc:sldMkLst>
      </pc:sldChg>
      <pc:sldChg chg="modSp mod">
        <pc:chgData name="FoustB" userId="036fd538-e6a0-4478-b832-b99ce6775b9a" providerId="ADAL" clId="{CDE3423B-D2F8-491B-AC60-75F49591CA16}" dt="2023-05-03T15:41:25.945" v="692" actId="20577"/>
        <pc:sldMkLst>
          <pc:docMk/>
          <pc:sldMk cId="4067888638" sldId="1810"/>
        </pc:sldMkLst>
        <pc:spChg chg="mod">
          <ac:chgData name="FoustB" userId="036fd538-e6a0-4478-b832-b99ce6775b9a" providerId="ADAL" clId="{CDE3423B-D2F8-491B-AC60-75F49591CA16}" dt="2023-05-03T15:41:25.945" v="692" actId="20577"/>
          <ac:spMkLst>
            <pc:docMk/>
            <pc:sldMk cId="4067888638" sldId="1810"/>
            <ac:spMk id="12" creationId="{00000000-0000-0000-0000-000000000000}"/>
          </ac:spMkLst>
        </pc:spChg>
      </pc:sldChg>
      <pc:sldChg chg="addSp modSp mod modAnim">
        <pc:chgData name="FoustB" userId="036fd538-e6a0-4478-b832-b99ce6775b9a" providerId="ADAL" clId="{CDE3423B-D2F8-491B-AC60-75F49591CA16}" dt="2023-05-03T15:40:22.303" v="663" actId="1076"/>
        <pc:sldMkLst>
          <pc:docMk/>
          <pc:sldMk cId="73867870" sldId="1811"/>
        </pc:sldMkLst>
        <pc:spChg chg="add mod">
          <ac:chgData name="FoustB" userId="036fd538-e6a0-4478-b832-b99ce6775b9a" providerId="ADAL" clId="{CDE3423B-D2F8-491B-AC60-75F49591CA16}" dt="2023-05-03T15:40:22.303" v="663" actId="1076"/>
          <ac:spMkLst>
            <pc:docMk/>
            <pc:sldMk cId="73867870" sldId="1811"/>
            <ac:spMk id="2" creationId="{17710539-1FC2-798F-09ED-BE99C0555D72}"/>
          </ac:spMkLst>
        </pc:spChg>
        <pc:spChg chg="mod">
          <ac:chgData name="FoustB" userId="036fd538-e6a0-4478-b832-b99ce6775b9a" providerId="ADAL" clId="{CDE3423B-D2F8-491B-AC60-75F49591CA16}" dt="2023-05-03T15:39:48.433" v="661" actId="20577"/>
          <ac:spMkLst>
            <pc:docMk/>
            <pc:sldMk cId="73867870" sldId="1811"/>
            <ac:spMk id="11" creationId="{00000000-0000-0000-0000-000000000000}"/>
          </ac:spMkLst>
        </pc:spChg>
      </pc:sldChg>
      <pc:sldChg chg="add del">
        <pc:chgData name="FoustB" userId="036fd538-e6a0-4478-b832-b99ce6775b9a" providerId="ADAL" clId="{CDE3423B-D2F8-491B-AC60-75F49591CA16}" dt="2023-05-03T15:40:40.756" v="666" actId="47"/>
        <pc:sldMkLst>
          <pc:docMk/>
          <pc:sldMk cId="909744628" sldId="1812"/>
        </pc:sldMkLst>
      </pc:sldChg>
      <pc:sldChg chg="delSp modSp add mod delAnim modAnim">
        <pc:chgData name="FoustB" userId="036fd538-e6a0-4478-b832-b99ce6775b9a" providerId="ADAL" clId="{CDE3423B-D2F8-491B-AC60-75F49591CA16}" dt="2023-05-01T15:34:34.445" v="270"/>
        <pc:sldMkLst>
          <pc:docMk/>
          <pc:sldMk cId="426609353" sldId="1813"/>
        </pc:sldMkLst>
        <pc:spChg chg="del">
          <ac:chgData name="FoustB" userId="036fd538-e6a0-4478-b832-b99ce6775b9a" providerId="ADAL" clId="{CDE3423B-D2F8-491B-AC60-75F49591CA16}" dt="2023-05-01T15:33:25.102" v="166" actId="478"/>
          <ac:spMkLst>
            <pc:docMk/>
            <pc:sldMk cId="426609353" sldId="1813"/>
            <ac:spMk id="8" creationId="{00000000-0000-0000-0000-000000000000}"/>
          </ac:spMkLst>
        </pc:spChg>
        <pc:spChg chg="mod">
          <ac:chgData name="FoustB" userId="036fd538-e6a0-4478-b832-b99ce6775b9a" providerId="ADAL" clId="{CDE3423B-D2F8-491B-AC60-75F49591CA16}" dt="2023-05-01T15:34:26.040" v="268" actId="14100"/>
          <ac:spMkLst>
            <pc:docMk/>
            <pc:sldMk cId="426609353" sldId="1813"/>
            <ac:spMk id="10"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79B128E-639A-4DE8-9534-C974F2D0974C}" type="datetimeFigureOut">
              <a:rPr lang="en-US" smtClean="0"/>
              <a:pPr/>
              <a:t>5/21/2023</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357CF2D-5C1B-4D3B-A31E-A8CB96FA523F}" type="slidenum">
              <a:rPr lang="en-US" smtClean="0"/>
              <a:pPr/>
              <a:t>‹#›</a:t>
            </a:fld>
            <a:endParaRPr lang="en-US"/>
          </a:p>
        </p:txBody>
      </p:sp>
    </p:spTree>
    <p:extLst>
      <p:ext uri="{BB962C8B-B14F-4D97-AF65-F5344CB8AC3E}">
        <p14:creationId xmlns:p14="http://schemas.microsoft.com/office/powerpoint/2010/main" val="12700264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6E319295-0C85-4A4E-8D42-6A8342C803FE}" type="datetimeFigureOut">
              <a:rPr lang="en-US"/>
              <a:pPr>
                <a:defRPr/>
              </a:pPr>
              <a:t>5/21/2023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9BF81D0-EEC1-43A7-84CA-31D44E3C44F6}"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DC763C2F-B3AE-4CEB-921B-DB81A2E5A20A}" type="datetimeFigureOut">
              <a:rPr lang="en-US"/>
              <a:pPr>
                <a:defRPr/>
              </a:pPr>
              <a:t>5/21/2023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E4E0AC3-2271-4234-AADF-B2DB8C57EA11}"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BD792E26-3310-4DE7-874C-187F525D031C}" type="datetimeFigureOut">
              <a:rPr lang="en-US"/>
              <a:pPr>
                <a:defRPr/>
              </a:pPr>
              <a:t>5/21/2023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92050C8-490A-40B4-A9C3-6C67EA6162C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A423E28-0EBC-4D0B-BA09-DA807CB13C5A}" type="datetimeFigureOut">
              <a:rPr lang="en-US"/>
              <a:pPr>
                <a:defRPr/>
              </a:pPr>
              <a:t>5/21/2023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EC3670D-7CCE-4E1A-8CA7-75213A061DE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DB86E9F-FB8E-467A-863C-37FF07655976}" type="datetimeFigureOut">
              <a:rPr lang="en-US"/>
              <a:pPr>
                <a:defRPr/>
              </a:pPr>
              <a:t>5/21/2023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CD0C91A-E1CC-4C72-88E9-18D854DD557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F6356B57-B464-41C5-AEDD-B1861123536F}" type="datetimeFigureOut">
              <a:rPr lang="en-US"/>
              <a:pPr>
                <a:defRPr/>
              </a:pPr>
              <a:t>5/21/2023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30EE68C-7F07-4CAA-AFA1-77D0B9B90EF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BCF414D3-807C-4519-B22E-C7E3909CD4F6}" type="datetimeFigureOut">
              <a:rPr lang="en-US"/>
              <a:pPr>
                <a:defRPr/>
              </a:pPr>
              <a:t>5/21/2023</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4D0E3EB0-B6AC-4BC4-90AF-E0376AC7151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115ED06D-634C-4CB2-B499-7026915CD6E8}" type="datetimeFigureOut">
              <a:rPr lang="en-US"/>
              <a:pPr>
                <a:defRPr/>
              </a:pPr>
              <a:t>5/21/2023</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C47C26E3-FF63-420A-83D3-C8525000244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0542BCF-997D-425A-882E-6DA9E6E9EB13}" type="datetimeFigureOut">
              <a:rPr lang="en-US"/>
              <a:pPr>
                <a:defRPr/>
              </a:pPr>
              <a:t>5/21/2023</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10915A70-30AA-4BDD-B342-9EC8DBCC298B}"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5D342E92-76DB-46E5-8771-B78C163E2EED}" type="datetimeFigureOut">
              <a:rPr lang="en-US"/>
              <a:pPr>
                <a:defRPr/>
              </a:pPr>
              <a:t>5/21/2023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1CFBB5A-504F-48B6-A9C9-11E88346179C}"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C567C8F7-49BE-434A-AFFC-A2B1FDE13930}" type="datetimeFigureOut">
              <a:rPr lang="en-US"/>
              <a:pPr>
                <a:defRPr/>
              </a:pPr>
              <a:t>5/21/2023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70B6AC0-0094-48DD-A831-1F911938A602}"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4EF897E3-8187-4814-B857-6E101B1BF1BE}" type="datetimeFigureOut">
              <a:rPr lang="en-US"/>
              <a:pPr>
                <a:defRPr/>
              </a:pPr>
              <a:t>5/21/2023</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24D9034C-701C-42F1-9431-70E1940EDA6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Image result for fire horizon"/>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a:stretch/>
        </p:blipFill>
        <p:spPr bwMode="auto">
          <a:xfrm>
            <a:off x="0" y="1"/>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762000" y="701675"/>
            <a:ext cx="76962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800" b="1" dirty="0"/>
              <a:t>1 Peter 3:1-9</a:t>
            </a:r>
          </a:p>
        </p:txBody>
      </p:sp>
      <p:sp>
        <p:nvSpPr>
          <p:cNvPr id="4" name="Rectangle 3"/>
          <p:cNvSpPr/>
          <p:nvPr/>
        </p:nvSpPr>
        <p:spPr>
          <a:xfrm>
            <a:off x="152400" y="4152901"/>
            <a:ext cx="10515600" cy="1600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b="1" i="1" dirty="0"/>
              <a:t>Excellent Behavior (Part 3)</a:t>
            </a:r>
          </a:p>
        </p:txBody>
      </p:sp>
      <p:sp>
        <p:nvSpPr>
          <p:cNvPr id="2" name="Rectangle 1">
            <a:extLst>
              <a:ext uri="{FF2B5EF4-FFF2-40B4-BE49-F238E27FC236}">
                <a16:creationId xmlns:a16="http://schemas.microsoft.com/office/drawing/2014/main" xmlns="" id="{CDF6D264-A621-CB74-BF4C-DFA7353175E3}"/>
              </a:ext>
            </a:extLst>
          </p:cNvPr>
          <p:cNvSpPr/>
          <p:nvPr/>
        </p:nvSpPr>
        <p:spPr>
          <a:xfrm>
            <a:off x="2971800" y="5524500"/>
            <a:ext cx="9906000" cy="1066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b="1" i="1" dirty="0"/>
              <a:t>Husbands and Wives</a:t>
            </a:r>
          </a:p>
        </p:txBody>
      </p:sp>
    </p:spTree>
    <p:extLst>
      <p:ext uri="{BB962C8B-B14F-4D97-AF65-F5344CB8AC3E}">
        <p14:creationId xmlns:p14="http://schemas.microsoft.com/office/powerpoint/2010/main" val="33167806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Image result for fire horizon"/>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p:cNvSpPr/>
          <p:nvPr/>
        </p:nvSpPr>
        <p:spPr>
          <a:xfrm>
            <a:off x="152400" y="185737"/>
            <a:ext cx="83820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t>Context really, really matters</a:t>
            </a:r>
            <a:endParaRPr lang="en-US" sz="5400" b="1" i="1" dirty="0"/>
          </a:p>
        </p:txBody>
      </p:sp>
      <p:sp>
        <p:nvSpPr>
          <p:cNvPr id="7" name="Rectangle 6"/>
          <p:cNvSpPr/>
          <p:nvPr/>
        </p:nvSpPr>
        <p:spPr>
          <a:xfrm>
            <a:off x="533400" y="1600200"/>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dirty="0"/>
              <a:t>“Fiery Ordeal”</a:t>
            </a:r>
          </a:p>
          <a:p>
            <a:r>
              <a:rPr lang="en-US" sz="4000" b="1" dirty="0"/>
              <a:t>Responding to slander</a:t>
            </a:r>
          </a:p>
          <a:p>
            <a:r>
              <a:rPr lang="en-US" sz="4000" b="1" dirty="0"/>
              <a:t>Enduring injustice for the sake of Christ</a:t>
            </a:r>
          </a:p>
        </p:txBody>
      </p:sp>
      <p:sp>
        <p:nvSpPr>
          <p:cNvPr id="8" name="Rectangle 7"/>
          <p:cNvSpPr/>
          <p:nvPr/>
        </p:nvSpPr>
        <p:spPr>
          <a:xfrm>
            <a:off x="0" y="4258573"/>
            <a:ext cx="12192000" cy="2599427"/>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000" b="1" baseline="30000" dirty="0">
                <a:solidFill>
                  <a:schemeClr val="tx1"/>
                </a:solidFill>
              </a:rPr>
              <a:t>1 Pet 2:21 </a:t>
            </a:r>
            <a:r>
              <a:rPr lang="en-US" sz="3000" b="1" u="sng" dirty="0">
                <a:solidFill>
                  <a:srgbClr val="002060"/>
                </a:solidFill>
              </a:rPr>
              <a:t>For you have been called for this purpose</a:t>
            </a:r>
            <a:r>
              <a:rPr lang="en-US" sz="3000" b="1" dirty="0">
                <a:solidFill>
                  <a:schemeClr val="tx1"/>
                </a:solidFill>
              </a:rPr>
              <a:t>, </a:t>
            </a:r>
            <a:r>
              <a:rPr lang="en-US" sz="3000" dirty="0">
                <a:solidFill>
                  <a:schemeClr val="tx1"/>
                </a:solidFill>
              </a:rPr>
              <a:t>since Christ also suffered for you, leaving you an example for you to follow in His steps, </a:t>
            </a:r>
            <a:r>
              <a:rPr lang="en-US" sz="3000" b="1" baseline="30000" dirty="0">
                <a:solidFill>
                  <a:schemeClr val="tx1"/>
                </a:solidFill>
              </a:rPr>
              <a:t>22</a:t>
            </a:r>
            <a:r>
              <a:rPr lang="en-US" sz="3000" b="1" dirty="0">
                <a:solidFill>
                  <a:schemeClr val="tx1"/>
                </a:solidFill>
              </a:rPr>
              <a:t> </a:t>
            </a:r>
            <a:r>
              <a:rPr lang="en-US" sz="3000" cap="small" dirty="0">
                <a:solidFill>
                  <a:schemeClr val="tx1"/>
                </a:solidFill>
              </a:rPr>
              <a:t>who</a:t>
            </a:r>
            <a:r>
              <a:rPr lang="en-US" sz="3000" dirty="0">
                <a:solidFill>
                  <a:schemeClr val="tx1"/>
                </a:solidFill>
              </a:rPr>
              <a:t> </a:t>
            </a:r>
            <a:r>
              <a:rPr lang="en-US" sz="3000" cap="small" dirty="0">
                <a:solidFill>
                  <a:schemeClr val="tx1"/>
                </a:solidFill>
              </a:rPr>
              <a:t>committed no sin, nor was any deceit found in His mouth</a:t>
            </a:r>
            <a:r>
              <a:rPr lang="en-US" sz="3000" dirty="0">
                <a:solidFill>
                  <a:schemeClr val="tx1"/>
                </a:solidFill>
              </a:rPr>
              <a:t>; </a:t>
            </a:r>
            <a:r>
              <a:rPr lang="en-US" sz="3000" b="1" baseline="30000" dirty="0">
                <a:solidFill>
                  <a:schemeClr val="tx1"/>
                </a:solidFill>
              </a:rPr>
              <a:t>23 </a:t>
            </a:r>
            <a:r>
              <a:rPr lang="en-US" sz="3000" dirty="0">
                <a:solidFill>
                  <a:schemeClr val="tx1"/>
                </a:solidFill>
              </a:rPr>
              <a:t>and while being reviled, He did not revile in return; while suffering, He uttered no threats, but kept entrusting Himself to Him who judges righteously; </a:t>
            </a:r>
            <a:r>
              <a:rPr lang="en-US" sz="3100" dirty="0">
                <a:solidFill>
                  <a:schemeClr val="tx1"/>
                </a:solidFill>
              </a:rPr>
              <a:t> </a:t>
            </a:r>
          </a:p>
          <a:p>
            <a:r>
              <a:rPr lang="en-US" sz="3200" dirty="0">
                <a:solidFill>
                  <a:schemeClr val="tx1"/>
                </a:solidFill>
              </a:rPr>
              <a:t> </a:t>
            </a:r>
          </a:p>
          <a:p>
            <a:r>
              <a:rPr lang="en-US" sz="3200" dirty="0">
                <a:solidFill>
                  <a:schemeClr val="tx1"/>
                </a:solidFill>
              </a:rPr>
              <a:t> </a:t>
            </a:r>
          </a:p>
          <a:p>
            <a:endParaRPr lang="en-US" sz="3200" b="1" baseline="30000" dirty="0">
              <a:solidFill>
                <a:schemeClr val="tx1"/>
              </a:solidFill>
            </a:endParaRPr>
          </a:p>
        </p:txBody>
      </p:sp>
      <p:sp>
        <p:nvSpPr>
          <p:cNvPr id="10" name="Rounded Rectangular Callout 9"/>
          <p:cNvSpPr/>
          <p:nvPr/>
        </p:nvSpPr>
        <p:spPr>
          <a:xfrm>
            <a:off x="1371600" y="3048000"/>
            <a:ext cx="9067800" cy="1109663"/>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t>Doing right when others treat you wrong, </a:t>
            </a:r>
          </a:p>
          <a:p>
            <a:pPr algn="ctr" fontAlgn="auto">
              <a:spcBef>
                <a:spcPts val="0"/>
              </a:spcBef>
              <a:spcAft>
                <a:spcPts val="0"/>
              </a:spcAft>
              <a:defRPr/>
            </a:pPr>
            <a:r>
              <a:rPr lang="en-US" sz="3600" b="1" dirty="0"/>
              <a:t>for the sake of a greater good</a:t>
            </a:r>
            <a:endParaRPr lang="en-US" sz="3600" b="1" i="1" u="sng" dirty="0"/>
          </a:p>
        </p:txBody>
      </p:sp>
    </p:spTree>
    <p:extLst>
      <p:ext uri="{BB962C8B-B14F-4D97-AF65-F5344CB8AC3E}">
        <p14:creationId xmlns:p14="http://schemas.microsoft.com/office/powerpoint/2010/main" val="40004699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Image result for fire horizon"/>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p:cNvSpPr/>
          <p:nvPr/>
        </p:nvSpPr>
        <p:spPr>
          <a:xfrm>
            <a:off x="152400" y="185737"/>
            <a:ext cx="83820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t>Context really, really matters</a:t>
            </a:r>
            <a:endParaRPr lang="en-US" sz="5400" b="1" i="1" dirty="0"/>
          </a:p>
        </p:txBody>
      </p:sp>
      <p:sp>
        <p:nvSpPr>
          <p:cNvPr id="7" name="Rectangle 6"/>
          <p:cNvSpPr/>
          <p:nvPr/>
        </p:nvSpPr>
        <p:spPr>
          <a:xfrm>
            <a:off x="533400" y="1600200"/>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dirty="0"/>
              <a:t>“Fiery Ordeal”</a:t>
            </a:r>
          </a:p>
          <a:p>
            <a:r>
              <a:rPr lang="en-US" sz="4000" b="1" dirty="0"/>
              <a:t>Responding to slander</a:t>
            </a:r>
          </a:p>
          <a:p>
            <a:r>
              <a:rPr lang="en-US" sz="4000" b="1" dirty="0"/>
              <a:t>Enduring injustice for the sake of Christ</a:t>
            </a:r>
          </a:p>
        </p:txBody>
      </p:sp>
      <p:sp>
        <p:nvSpPr>
          <p:cNvPr id="8" name="Rectangle 7"/>
          <p:cNvSpPr/>
          <p:nvPr/>
        </p:nvSpPr>
        <p:spPr>
          <a:xfrm>
            <a:off x="0" y="4258573"/>
            <a:ext cx="12192000" cy="2599427"/>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000" b="1" baseline="30000" dirty="0">
                <a:solidFill>
                  <a:schemeClr val="tx1"/>
                </a:solidFill>
              </a:rPr>
              <a:t>1 Pet 2:21 </a:t>
            </a:r>
            <a:r>
              <a:rPr lang="en-US" sz="3000" dirty="0">
                <a:solidFill>
                  <a:schemeClr val="tx1"/>
                </a:solidFill>
              </a:rPr>
              <a:t>For you have been called for this purpose, since Christ also suffered for you,</a:t>
            </a:r>
            <a:r>
              <a:rPr lang="en-US" sz="3000" b="1" dirty="0">
                <a:solidFill>
                  <a:schemeClr val="tx1"/>
                </a:solidFill>
              </a:rPr>
              <a:t> </a:t>
            </a:r>
            <a:r>
              <a:rPr lang="en-US" sz="3000" b="1" u="sng" dirty="0">
                <a:solidFill>
                  <a:srgbClr val="002060"/>
                </a:solidFill>
              </a:rPr>
              <a:t>leaving you an example for you to follow in His steps</a:t>
            </a:r>
            <a:r>
              <a:rPr lang="en-US" sz="3000" b="1" dirty="0">
                <a:solidFill>
                  <a:schemeClr val="tx1"/>
                </a:solidFill>
              </a:rPr>
              <a:t>, </a:t>
            </a:r>
            <a:r>
              <a:rPr lang="en-US" sz="3000" b="1" baseline="30000" dirty="0">
                <a:solidFill>
                  <a:schemeClr val="tx1"/>
                </a:solidFill>
              </a:rPr>
              <a:t>22</a:t>
            </a:r>
            <a:r>
              <a:rPr lang="en-US" sz="3000" b="1" dirty="0">
                <a:solidFill>
                  <a:schemeClr val="tx1"/>
                </a:solidFill>
              </a:rPr>
              <a:t> </a:t>
            </a:r>
            <a:r>
              <a:rPr lang="en-US" sz="3000" cap="small" dirty="0">
                <a:solidFill>
                  <a:schemeClr val="tx1"/>
                </a:solidFill>
              </a:rPr>
              <a:t>who</a:t>
            </a:r>
            <a:r>
              <a:rPr lang="en-US" sz="3000" dirty="0">
                <a:solidFill>
                  <a:schemeClr val="tx1"/>
                </a:solidFill>
              </a:rPr>
              <a:t> </a:t>
            </a:r>
            <a:r>
              <a:rPr lang="en-US" sz="3000" cap="small" dirty="0">
                <a:solidFill>
                  <a:schemeClr val="tx1"/>
                </a:solidFill>
              </a:rPr>
              <a:t>committed no sin, nor was any deceit found in His mouth</a:t>
            </a:r>
            <a:r>
              <a:rPr lang="en-US" sz="3000" dirty="0">
                <a:solidFill>
                  <a:schemeClr val="tx1"/>
                </a:solidFill>
              </a:rPr>
              <a:t>;</a:t>
            </a:r>
            <a:r>
              <a:rPr lang="en-US" sz="3000" b="1" dirty="0">
                <a:solidFill>
                  <a:schemeClr val="tx1"/>
                </a:solidFill>
              </a:rPr>
              <a:t> </a:t>
            </a:r>
            <a:r>
              <a:rPr lang="en-US" sz="3000" b="1" baseline="30000" dirty="0">
                <a:solidFill>
                  <a:schemeClr val="tx1"/>
                </a:solidFill>
              </a:rPr>
              <a:t>23 </a:t>
            </a:r>
            <a:r>
              <a:rPr lang="en-US" sz="3000" dirty="0">
                <a:solidFill>
                  <a:schemeClr val="tx1"/>
                </a:solidFill>
              </a:rPr>
              <a:t>and while being reviled, He did not revile in return; while suffering, He uttered no threats, but kept entrusting Himself to Him who judges righteously;</a:t>
            </a:r>
            <a:r>
              <a:rPr lang="en-US" sz="3000" dirty="0"/>
              <a:t> </a:t>
            </a:r>
            <a:r>
              <a:rPr lang="en-US" sz="3100" dirty="0">
                <a:solidFill>
                  <a:schemeClr val="tx1"/>
                </a:solidFill>
              </a:rPr>
              <a:t> </a:t>
            </a:r>
          </a:p>
          <a:p>
            <a:r>
              <a:rPr lang="en-US" sz="3200" dirty="0">
                <a:solidFill>
                  <a:schemeClr val="tx1"/>
                </a:solidFill>
              </a:rPr>
              <a:t> </a:t>
            </a:r>
          </a:p>
          <a:p>
            <a:r>
              <a:rPr lang="en-US" sz="3200" dirty="0">
                <a:solidFill>
                  <a:schemeClr val="tx1"/>
                </a:solidFill>
              </a:rPr>
              <a:t> </a:t>
            </a:r>
          </a:p>
          <a:p>
            <a:endParaRPr lang="en-US" sz="3200" b="1" baseline="30000" dirty="0">
              <a:solidFill>
                <a:schemeClr val="tx1"/>
              </a:solidFill>
            </a:endParaRPr>
          </a:p>
        </p:txBody>
      </p:sp>
      <p:sp>
        <p:nvSpPr>
          <p:cNvPr id="10" name="Rounded Rectangular Callout 9"/>
          <p:cNvSpPr/>
          <p:nvPr/>
        </p:nvSpPr>
        <p:spPr>
          <a:xfrm>
            <a:off x="1371600" y="3048000"/>
            <a:ext cx="9067800" cy="1109663"/>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t>Doing right when others treat you wrong, </a:t>
            </a:r>
          </a:p>
          <a:p>
            <a:pPr algn="ctr" fontAlgn="auto">
              <a:spcBef>
                <a:spcPts val="0"/>
              </a:spcBef>
              <a:spcAft>
                <a:spcPts val="0"/>
              </a:spcAft>
              <a:defRPr/>
            </a:pPr>
            <a:r>
              <a:rPr lang="en-US" sz="3600" b="1" dirty="0"/>
              <a:t>for the sake of a greater good</a:t>
            </a:r>
            <a:endParaRPr lang="en-US" sz="3600" b="1" i="1" u="sng" dirty="0"/>
          </a:p>
        </p:txBody>
      </p:sp>
    </p:spTree>
    <p:extLst>
      <p:ext uri="{BB962C8B-B14F-4D97-AF65-F5344CB8AC3E}">
        <p14:creationId xmlns:p14="http://schemas.microsoft.com/office/powerpoint/2010/main" val="28294606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Image result for fire horizon"/>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p:cNvSpPr/>
          <p:nvPr/>
        </p:nvSpPr>
        <p:spPr>
          <a:xfrm>
            <a:off x="152400" y="185737"/>
            <a:ext cx="83820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t>Context really, really matters</a:t>
            </a:r>
            <a:endParaRPr lang="en-US" sz="5400" b="1" i="1" dirty="0"/>
          </a:p>
        </p:txBody>
      </p:sp>
      <p:sp>
        <p:nvSpPr>
          <p:cNvPr id="7" name="Rectangle 6"/>
          <p:cNvSpPr/>
          <p:nvPr/>
        </p:nvSpPr>
        <p:spPr>
          <a:xfrm>
            <a:off x="533400" y="1600200"/>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dirty="0"/>
              <a:t>“Fiery Ordeal”</a:t>
            </a:r>
          </a:p>
          <a:p>
            <a:r>
              <a:rPr lang="en-US" sz="4000" b="1" dirty="0"/>
              <a:t>Responding to slander</a:t>
            </a:r>
          </a:p>
          <a:p>
            <a:r>
              <a:rPr lang="en-US" sz="4000" b="1" dirty="0"/>
              <a:t>Enduring injustice for the sake of Christ</a:t>
            </a:r>
          </a:p>
        </p:txBody>
      </p:sp>
      <p:sp>
        <p:nvSpPr>
          <p:cNvPr id="8" name="Rectangle 7"/>
          <p:cNvSpPr/>
          <p:nvPr/>
        </p:nvSpPr>
        <p:spPr>
          <a:xfrm>
            <a:off x="0" y="4258573"/>
            <a:ext cx="12192000" cy="2599427"/>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000" b="1" baseline="30000" dirty="0">
                <a:solidFill>
                  <a:schemeClr val="tx1"/>
                </a:solidFill>
              </a:rPr>
              <a:t>1 Pet 2:21 </a:t>
            </a:r>
            <a:r>
              <a:rPr lang="en-US" sz="3000" dirty="0">
                <a:solidFill>
                  <a:schemeClr val="tx1"/>
                </a:solidFill>
              </a:rPr>
              <a:t>For you have been called for this purpose, since Christ also suffered for you,</a:t>
            </a:r>
            <a:r>
              <a:rPr lang="en-US" sz="3000" b="1" dirty="0">
                <a:solidFill>
                  <a:schemeClr val="tx1"/>
                </a:solidFill>
              </a:rPr>
              <a:t> </a:t>
            </a:r>
            <a:r>
              <a:rPr lang="en-US" sz="3000" dirty="0">
                <a:solidFill>
                  <a:schemeClr val="tx1"/>
                </a:solidFill>
              </a:rPr>
              <a:t>leaving you an example for you to follow in His steps</a:t>
            </a:r>
            <a:r>
              <a:rPr lang="en-US" sz="3000" b="1" dirty="0">
                <a:solidFill>
                  <a:schemeClr val="tx1"/>
                </a:solidFill>
              </a:rPr>
              <a:t>, </a:t>
            </a:r>
            <a:r>
              <a:rPr lang="en-US" sz="3000" b="1" baseline="30000" dirty="0">
                <a:solidFill>
                  <a:schemeClr val="tx1"/>
                </a:solidFill>
              </a:rPr>
              <a:t>22</a:t>
            </a:r>
            <a:r>
              <a:rPr lang="en-US" sz="3000" b="1" dirty="0">
                <a:solidFill>
                  <a:schemeClr val="tx1"/>
                </a:solidFill>
              </a:rPr>
              <a:t> </a:t>
            </a:r>
            <a:r>
              <a:rPr lang="en-US" sz="3000" b="1" u="sng" cap="small" dirty="0">
                <a:solidFill>
                  <a:srgbClr val="002060"/>
                </a:solidFill>
              </a:rPr>
              <a:t>who</a:t>
            </a:r>
            <a:r>
              <a:rPr lang="en-US" sz="3000" b="1" u="sng" dirty="0">
                <a:solidFill>
                  <a:srgbClr val="002060"/>
                </a:solidFill>
              </a:rPr>
              <a:t> </a:t>
            </a:r>
            <a:r>
              <a:rPr lang="en-US" sz="3000" b="1" u="sng" cap="small" dirty="0">
                <a:solidFill>
                  <a:srgbClr val="002060"/>
                </a:solidFill>
              </a:rPr>
              <a:t>committed no sin, nor was any deceit found in His mouth</a:t>
            </a:r>
            <a:r>
              <a:rPr lang="en-US" sz="3000" dirty="0">
                <a:solidFill>
                  <a:schemeClr val="tx1"/>
                </a:solidFill>
              </a:rPr>
              <a:t>;</a:t>
            </a:r>
            <a:r>
              <a:rPr lang="en-US" sz="3000" b="1" dirty="0">
                <a:solidFill>
                  <a:schemeClr val="tx1"/>
                </a:solidFill>
              </a:rPr>
              <a:t> </a:t>
            </a:r>
            <a:r>
              <a:rPr lang="en-US" sz="3000" b="1" baseline="30000" dirty="0">
                <a:solidFill>
                  <a:schemeClr val="tx1"/>
                </a:solidFill>
              </a:rPr>
              <a:t>23 </a:t>
            </a:r>
            <a:r>
              <a:rPr lang="en-US" sz="3000" dirty="0">
                <a:solidFill>
                  <a:schemeClr val="tx1"/>
                </a:solidFill>
              </a:rPr>
              <a:t>and while being reviled, He did not revile in return; while suffering, He uttered no threats, but kept entrusting Himself to Him who judges righteously;</a:t>
            </a:r>
            <a:r>
              <a:rPr lang="en-US" sz="3000" dirty="0"/>
              <a:t> </a:t>
            </a:r>
            <a:r>
              <a:rPr lang="en-US" sz="3100" dirty="0">
                <a:solidFill>
                  <a:schemeClr val="tx1"/>
                </a:solidFill>
              </a:rPr>
              <a:t> </a:t>
            </a:r>
          </a:p>
          <a:p>
            <a:r>
              <a:rPr lang="en-US" sz="3200" dirty="0">
                <a:solidFill>
                  <a:schemeClr val="tx1"/>
                </a:solidFill>
              </a:rPr>
              <a:t> </a:t>
            </a:r>
          </a:p>
          <a:p>
            <a:r>
              <a:rPr lang="en-US" sz="3200" dirty="0">
                <a:solidFill>
                  <a:schemeClr val="tx1"/>
                </a:solidFill>
              </a:rPr>
              <a:t> </a:t>
            </a:r>
          </a:p>
          <a:p>
            <a:endParaRPr lang="en-US" sz="3200" b="1" baseline="30000" dirty="0">
              <a:solidFill>
                <a:schemeClr val="tx1"/>
              </a:solidFill>
            </a:endParaRPr>
          </a:p>
        </p:txBody>
      </p:sp>
      <p:sp>
        <p:nvSpPr>
          <p:cNvPr id="10" name="Rounded Rectangular Callout 9"/>
          <p:cNvSpPr/>
          <p:nvPr/>
        </p:nvSpPr>
        <p:spPr>
          <a:xfrm>
            <a:off x="1371600" y="3048000"/>
            <a:ext cx="9067800" cy="1109663"/>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t>Doing right when others treat you wrong, </a:t>
            </a:r>
          </a:p>
          <a:p>
            <a:pPr algn="ctr" fontAlgn="auto">
              <a:spcBef>
                <a:spcPts val="0"/>
              </a:spcBef>
              <a:spcAft>
                <a:spcPts val="0"/>
              </a:spcAft>
              <a:defRPr/>
            </a:pPr>
            <a:r>
              <a:rPr lang="en-US" sz="3600" b="1" dirty="0"/>
              <a:t>for the sake of a greater good</a:t>
            </a:r>
            <a:endParaRPr lang="en-US" sz="3600" b="1" i="1" u="sng" dirty="0"/>
          </a:p>
        </p:txBody>
      </p:sp>
    </p:spTree>
    <p:extLst>
      <p:ext uri="{BB962C8B-B14F-4D97-AF65-F5344CB8AC3E}">
        <p14:creationId xmlns:p14="http://schemas.microsoft.com/office/powerpoint/2010/main" val="26880565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Image result for fire horizon"/>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p:cNvSpPr/>
          <p:nvPr/>
        </p:nvSpPr>
        <p:spPr>
          <a:xfrm>
            <a:off x="152400" y="185737"/>
            <a:ext cx="83820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t>Context really, really matters</a:t>
            </a:r>
            <a:endParaRPr lang="en-US" sz="5400" b="1" i="1" dirty="0"/>
          </a:p>
        </p:txBody>
      </p:sp>
      <p:sp>
        <p:nvSpPr>
          <p:cNvPr id="7" name="Rectangle 6"/>
          <p:cNvSpPr/>
          <p:nvPr/>
        </p:nvSpPr>
        <p:spPr>
          <a:xfrm>
            <a:off x="533400" y="1600200"/>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dirty="0"/>
              <a:t>“Fiery Ordeal”</a:t>
            </a:r>
          </a:p>
          <a:p>
            <a:r>
              <a:rPr lang="en-US" sz="4000" b="1" dirty="0"/>
              <a:t>Responding to slander</a:t>
            </a:r>
          </a:p>
          <a:p>
            <a:r>
              <a:rPr lang="en-US" sz="4000" b="1" dirty="0"/>
              <a:t>Enduring injustice for the sake of Christ</a:t>
            </a:r>
          </a:p>
        </p:txBody>
      </p:sp>
      <p:sp>
        <p:nvSpPr>
          <p:cNvPr id="8" name="Rectangle 7"/>
          <p:cNvSpPr/>
          <p:nvPr/>
        </p:nvSpPr>
        <p:spPr>
          <a:xfrm>
            <a:off x="0" y="4258573"/>
            <a:ext cx="12192000" cy="2599427"/>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000" b="1" baseline="30000" dirty="0">
                <a:solidFill>
                  <a:schemeClr val="tx1"/>
                </a:solidFill>
              </a:rPr>
              <a:t>1 Pet 2:21 </a:t>
            </a:r>
            <a:r>
              <a:rPr lang="en-US" sz="3000" dirty="0">
                <a:solidFill>
                  <a:schemeClr val="tx1"/>
                </a:solidFill>
              </a:rPr>
              <a:t>For you have been called for this purpose, since Christ also suffered for you,</a:t>
            </a:r>
            <a:r>
              <a:rPr lang="en-US" sz="3000" b="1" dirty="0">
                <a:solidFill>
                  <a:schemeClr val="tx1"/>
                </a:solidFill>
              </a:rPr>
              <a:t> </a:t>
            </a:r>
            <a:r>
              <a:rPr lang="en-US" sz="3000" dirty="0">
                <a:solidFill>
                  <a:schemeClr val="tx1"/>
                </a:solidFill>
              </a:rPr>
              <a:t>leaving you an example for you to follow in His steps</a:t>
            </a:r>
            <a:r>
              <a:rPr lang="en-US" sz="3000" b="1" dirty="0">
                <a:solidFill>
                  <a:schemeClr val="tx1"/>
                </a:solidFill>
              </a:rPr>
              <a:t>, </a:t>
            </a:r>
            <a:r>
              <a:rPr lang="en-US" sz="3000" b="1" baseline="30000" dirty="0">
                <a:solidFill>
                  <a:schemeClr val="tx1"/>
                </a:solidFill>
              </a:rPr>
              <a:t>22</a:t>
            </a:r>
            <a:r>
              <a:rPr lang="en-US" sz="3000" b="1" dirty="0">
                <a:solidFill>
                  <a:schemeClr val="tx1"/>
                </a:solidFill>
              </a:rPr>
              <a:t> </a:t>
            </a:r>
            <a:r>
              <a:rPr lang="en-US" sz="3000" cap="small" dirty="0">
                <a:solidFill>
                  <a:schemeClr val="tx1"/>
                </a:solidFill>
              </a:rPr>
              <a:t>who</a:t>
            </a:r>
            <a:r>
              <a:rPr lang="en-US" sz="3000" dirty="0">
                <a:solidFill>
                  <a:schemeClr val="tx1"/>
                </a:solidFill>
              </a:rPr>
              <a:t> </a:t>
            </a:r>
            <a:r>
              <a:rPr lang="en-US" sz="3000" cap="small" dirty="0">
                <a:solidFill>
                  <a:schemeClr val="tx1"/>
                </a:solidFill>
              </a:rPr>
              <a:t>committed no sin, nor was any deceit found in His mouth</a:t>
            </a:r>
            <a:r>
              <a:rPr lang="en-US" sz="3000" dirty="0">
                <a:solidFill>
                  <a:schemeClr val="tx1"/>
                </a:solidFill>
              </a:rPr>
              <a:t>;</a:t>
            </a:r>
            <a:r>
              <a:rPr lang="en-US" sz="3000" b="1" dirty="0">
                <a:solidFill>
                  <a:schemeClr val="tx1"/>
                </a:solidFill>
              </a:rPr>
              <a:t> </a:t>
            </a:r>
            <a:r>
              <a:rPr lang="en-US" sz="3000" b="1" baseline="30000" dirty="0">
                <a:solidFill>
                  <a:schemeClr val="tx1"/>
                </a:solidFill>
              </a:rPr>
              <a:t>23 </a:t>
            </a:r>
            <a:r>
              <a:rPr lang="en-US" sz="3000" b="1" u="sng" dirty="0">
                <a:solidFill>
                  <a:srgbClr val="002060"/>
                </a:solidFill>
              </a:rPr>
              <a:t>and while being reviled, He did not revile in return; while suffering, He uttered no threats</a:t>
            </a:r>
            <a:r>
              <a:rPr lang="en-US" sz="3000" dirty="0">
                <a:solidFill>
                  <a:schemeClr val="tx1"/>
                </a:solidFill>
              </a:rPr>
              <a:t>, but kept entrusting Himself to Him who judges righteously;</a:t>
            </a:r>
            <a:r>
              <a:rPr lang="en-US" sz="3000" dirty="0"/>
              <a:t> </a:t>
            </a:r>
            <a:r>
              <a:rPr lang="en-US" sz="3100" dirty="0">
                <a:solidFill>
                  <a:schemeClr val="tx1"/>
                </a:solidFill>
              </a:rPr>
              <a:t> </a:t>
            </a:r>
          </a:p>
          <a:p>
            <a:r>
              <a:rPr lang="en-US" sz="3200" dirty="0">
                <a:solidFill>
                  <a:schemeClr val="tx1"/>
                </a:solidFill>
              </a:rPr>
              <a:t> </a:t>
            </a:r>
          </a:p>
          <a:p>
            <a:r>
              <a:rPr lang="en-US" sz="3200" dirty="0">
                <a:solidFill>
                  <a:schemeClr val="tx1"/>
                </a:solidFill>
              </a:rPr>
              <a:t> </a:t>
            </a:r>
          </a:p>
          <a:p>
            <a:endParaRPr lang="en-US" sz="3200" b="1" baseline="30000" dirty="0">
              <a:solidFill>
                <a:schemeClr val="tx1"/>
              </a:solidFill>
            </a:endParaRPr>
          </a:p>
        </p:txBody>
      </p:sp>
      <p:sp>
        <p:nvSpPr>
          <p:cNvPr id="10" name="Rounded Rectangular Callout 9"/>
          <p:cNvSpPr/>
          <p:nvPr/>
        </p:nvSpPr>
        <p:spPr>
          <a:xfrm>
            <a:off x="1371600" y="3048000"/>
            <a:ext cx="9067800" cy="1109663"/>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t>Doing right when others treat you wrong, </a:t>
            </a:r>
          </a:p>
          <a:p>
            <a:pPr algn="ctr" fontAlgn="auto">
              <a:spcBef>
                <a:spcPts val="0"/>
              </a:spcBef>
              <a:spcAft>
                <a:spcPts val="0"/>
              </a:spcAft>
              <a:defRPr/>
            </a:pPr>
            <a:r>
              <a:rPr lang="en-US" sz="3600" b="1" dirty="0"/>
              <a:t>for the sake of a greater good</a:t>
            </a:r>
            <a:endParaRPr lang="en-US" sz="3600" b="1" i="1" u="sng" dirty="0"/>
          </a:p>
        </p:txBody>
      </p:sp>
    </p:spTree>
    <p:extLst>
      <p:ext uri="{BB962C8B-B14F-4D97-AF65-F5344CB8AC3E}">
        <p14:creationId xmlns:p14="http://schemas.microsoft.com/office/powerpoint/2010/main" val="19994863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Image result for fire horizon"/>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p:cNvSpPr/>
          <p:nvPr/>
        </p:nvSpPr>
        <p:spPr>
          <a:xfrm>
            <a:off x="152400" y="185737"/>
            <a:ext cx="83820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t>Context really, really matters</a:t>
            </a:r>
            <a:endParaRPr lang="en-US" sz="5400" b="1" i="1" dirty="0"/>
          </a:p>
        </p:txBody>
      </p:sp>
      <p:sp>
        <p:nvSpPr>
          <p:cNvPr id="7" name="Rectangle 6"/>
          <p:cNvSpPr/>
          <p:nvPr/>
        </p:nvSpPr>
        <p:spPr>
          <a:xfrm>
            <a:off x="533400" y="1600200"/>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dirty="0"/>
              <a:t>“Fiery Ordeal”</a:t>
            </a:r>
          </a:p>
          <a:p>
            <a:r>
              <a:rPr lang="en-US" sz="4000" b="1" dirty="0"/>
              <a:t>Responding to slander</a:t>
            </a:r>
          </a:p>
          <a:p>
            <a:r>
              <a:rPr lang="en-US" sz="4000" b="1" dirty="0"/>
              <a:t>Enduring injustice for the sake of Christ</a:t>
            </a:r>
          </a:p>
        </p:txBody>
      </p:sp>
      <p:sp>
        <p:nvSpPr>
          <p:cNvPr id="8" name="Rectangle 7"/>
          <p:cNvSpPr/>
          <p:nvPr/>
        </p:nvSpPr>
        <p:spPr>
          <a:xfrm>
            <a:off x="0" y="4258573"/>
            <a:ext cx="12192000" cy="2599427"/>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000" b="1" baseline="30000" dirty="0">
                <a:solidFill>
                  <a:schemeClr val="tx1"/>
                </a:solidFill>
              </a:rPr>
              <a:t>1 Pet 2:21 </a:t>
            </a:r>
            <a:r>
              <a:rPr lang="en-US" sz="3000" dirty="0">
                <a:solidFill>
                  <a:schemeClr val="tx1"/>
                </a:solidFill>
              </a:rPr>
              <a:t>For you have been called for this purpose, since Christ also suffered for you, leaving you an example for you to follow in His steps, </a:t>
            </a:r>
            <a:r>
              <a:rPr lang="en-US" sz="3000" b="1" baseline="30000" dirty="0">
                <a:solidFill>
                  <a:schemeClr val="tx1"/>
                </a:solidFill>
              </a:rPr>
              <a:t>22</a:t>
            </a:r>
            <a:r>
              <a:rPr lang="en-US" sz="3000" b="1" dirty="0">
                <a:solidFill>
                  <a:schemeClr val="tx1"/>
                </a:solidFill>
              </a:rPr>
              <a:t> </a:t>
            </a:r>
            <a:r>
              <a:rPr lang="en-US" sz="3000" cap="small" dirty="0">
                <a:solidFill>
                  <a:schemeClr val="tx1"/>
                </a:solidFill>
              </a:rPr>
              <a:t>who</a:t>
            </a:r>
            <a:r>
              <a:rPr lang="en-US" sz="3000" dirty="0">
                <a:solidFill>
                  <a:schemeClr val="tx1"/>
                </a:solidFill>
              </a:rPr>
              <a:t> </a:t>
            </a:r>
            <a:r>
              <a:rPr lang="en-US" sz="3000" cap="small" dirty="0">
                <a:solidFill>
                  <a:schemeClr val="tx1"/>
                </a:solidFill>
              </a:rPr>
              <a:t>committed no sin, nor was any deceit found in His mouth</a:t>
            </a:r>
            <a:r>
              <a:rPr lang="en-US" sz="3000" dirty="0">
                <a:solidFill>
                  <a:schemeClr val="tx1"/>
                </a:solidFill>
              </a:rPr>
              <a:t>; </a:t>
            </a:r>
            <a:r>
              <a:rPr lang="en-US" sz="3000" b="1" baseline="30000" dirty="0">
                <a:solidFill>
                  <a:schemeClr val="tx1"/>
                </a:solidFill>
              </a:rPr>
              <a:t>23 </a:t>
            </a:r>
            <a:r>
              <a:rPr lang="en-US" sz="3000" dirty="0">
                <a:solidFill>
                  <a:schemeClr val="tx1"/>
                </a:solidFill>
              </a:rPr>
              <a:t>and while being reviled, He did not revile in return; while suffering, He uttered no threats, </a:t>
            </a:r>
            <a:r>
              <a:rPr lang="en-US" sz="3000" b="1" u="sng" dirty="0">
                <a:solidFill>
                  <a:srgbClr val="002060"/>
                </a:solidFill>
              </a:rPr>
              <a:t>but kept entrusting Himself to Him who judges righteously</a:t>
            </a:r>
            <a:r>
              <a:rPr lang="en-US" sz="3000" b="1" dirty="0">
                <a:solidFill>
                  <a:schemeClr val="tx1"/>
                </a:solidFill>
              </a:rPr>
              <a:t>;</a:t>
            </a:r>
            <a:r>
              <a:rPr lang="en-US" sz="3000" b="1" dirty="0"/>
              <a:t> </a:t>
            </a:r>
            <a:r>
              <a:rPr lang="en-US" sz="3100" dirty="0">
                <a:solidFill>
                  <a:schemeClr val="tx1"/>
                </a:solidFill>
              </a:rPr>
              <a:t> </a:t>
            </a:r>
          </a:p>
          <a:p>
            <a:r>
              <a:rPr lang="en-US" sz="3200" dirty="0">
                <a:solidFill>
                  <a:schemeClr val="tx1"/>
                </a:solidFill>
              </a:rPr>
              <a:t> </a:t>
            </a:r>
          </a:p>
          <a:p>
            <a:r>
              <a:rPr lang="en-US" sz="3200" dirty="0">
                <a:solidFill>
                  <a:schemeClr val="tx1"/>
                </a:solidFill>
              </a:rPr>
              <a:t> </a:t>
            </a:r>
          </a:p>
          <a:p>
            <a:endParaRPr lang="en-US" sz="3200" b="1" baseline="30000" dirty="0">
              <a:solidFill>
                <a:schemeClr val="tx1"/>
              </a:solidFill>
            </a:endParaRPr>
          </a:p>
        </p:txBody>
      </p:sp>
      <p:sp>
        <p:nvSpPr>
          <p:cNvPr id="10" name="Rounded Rectangular Callout 9"/>
          <p:cNvSpPr/>
          <p:nvPr/>
        </p:nvSpPr>
        <p:spPr>
          <a:xfrm>
            <a:off x="1371600" y="3048000"/>
            <a:ext cx="9067800" cy="1109663"/>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t>Doing right when others treat you wrong, </a:t>
            </a:r>
          </a:p>
          <a:p>
            <a:pPr algn="ctr" fontAlgn="auto">
              <a:spcBef>
                <a:spcPts val="0"/>
              </a:spcBef>
              <a:spcAft>
                <a:spcPts val="0"/>
              </a:spcAft>
              <a:defRPr/>
            </a:pPr>
            <a:r>
              <a:rPr lang="en-US" sz="3600" b="1" dirty="0"/>
              <a:t>for the sake of a greater good</a:t>
            </a:r>
            <a:endParaRPr lang="en-US" sz="3600" b="1" i="1" u="sng" dirty="0"/>
          </a:p>
        </p:txBody>
      </p:sp>
    </p:spTree>
    <p:extLst>
      <p:ext uri="{BB962C8B-B14F-4D97-AF65-F5344CB8AC3E}">
        <p14:creationId xmlns:p14="http://schemas.microsoft.com/office/powerpoint/2010/main" val="5471901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Image result for fire horizon"/>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p:cNvSpPr/>
          <p:nvPr/>
        </p:nvSpPr>
        <p:spPr>
          <a:xfrm>
            <a:off x="152400" y="185737"/>
            <a:ext cx="83820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t>Context really, really matters</a:t>
            </a:r>
            <a:endParaRPr lang="en-US" sz="5400" b="1" i="1" dirty="0"/>
          </a:p>
        </p:txBody>
      </p:sp>
      <p:sp>
        <p:nvSpPr>
          <p:cNvPr id="7" name="Rectangle 6"/>
          <p:cNvSpPr/>
          <p:nvPr/>
        </p:nvSpPr>
        <p:spPr>
          <a:xfrm>
            <a:off x="533400" y="1600200"/>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dirty="0"/>
              <a:t>“Fiery Ordeal”</a:t>
            </a:r>
          </a:p>
          <a:p>
            <a:r>
              <a:rPr lang="en-US" sz="4000" b="1" dirty="0"/>
              <a:t>Responding to slander</a:t>
            </a:r>
          </a:p>
          <a:p>
            <a:r>
              <a:rPr lang="en-US" sz="4000" b="1" dirty="0"/>
              <a:t>Enduring injustice for the sake of Christ</a:t>
            </a:r>
          </a:p>
        </p:txBody>
      </p:sp>
      <p:sp>
        <p:nvSpPr>
          <p:cNvPr id="8" name="Rectangle 7"/>
          <p:cNvSpPr/>
          <p:nvPr/>
        </p:nvSpPr>
        <p:spPr>
          <a:xfrm>
            <a:off x="0" y="4258573"/>
            <a:ext cx="12192000" cy="2599427"/>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000" b="1" baseline="30000" dirty="0">
                <a:solidFill>
                  <a:schemeClr val="tx1"/>
                </a:solidFill>
              </a:rPr>
              <a:t>1 Pet 2:21 </a:t>
            </a:r>
            <a:r>
              <a:rPr lang="en-US" sz="3000" dirty="0">
                <a:solidFill>
                  <a:schemeClr val="tx1"/>
                </a:solidFill>
              </a:rPr>
              <a:t>For you have been called for this purpose,</a:t>
            </a:r>
            <a:r>
              <a:rPr lang="en-US" sz="3000" b="1" dirty="0">
                <a:solidFill>
                  <a:schemeClr val="tx1"/>
                </a:solidFill>
              </a:rPr>
              <a:t> </a:t>
            </a:r>
            <a:r>
              <a:rPr lang="en-US" sz="3000" b="1" u="sng" dirty="0">
                <a:solidFill>
                  <a:srgbClr val="002060"/>
                </a:solidFill>
              </a:rPr>
              <a:t>since Christ also suffered for you</a:t>
            </a:r>
            <a:r>
              <a:rPr lang="en-US" sz="3000" b="1" dirty="0">
                <a:solidFill>
                  <a:schemeClr val="tx1"/>
                </a:solidFill>
              </a:rPr>
              <a:t>, </a:t>
            </a:r>
            <a:r>
              <a:rPr lang="en-US" sz="3000" dirty="0">
                <a:solidFill>
                  <a:schemeClr val="tx1"/>
                </a:solidFill>
              </a:rPr>
              <a:t>leaving you an example for you to follow in His steps</a:t>
            </a:r>
            <a:r>
              <a:rPr lang="en-US" sz="3000" b="1" dirty="0">
                <a:solidFill>
                  <a:schemeClr val="tx1"/>
                </a:solidFill>
              </a:rPr>
              <a:t>, </a:t>
            </a:r>
            <a:r>
              <a:rPr lang="en-US" sz="3000" b="1" baseline="30000" dirty="0">
                <a:solidFill>
                  <a:schemeClr val="tx1"/>
                </a:solidFill>
              </a:rPr>
              <a:t>22</a:t>
            </a:r>
            <a:r>
              <a:rPr lang="en-US" sz="3000" b="1" dirty="0">
                <a:solidFill>
                  <a:schemeClr val="tx1"/>
                </a:solidFill>
              </a:rPr>
              <a:t> </a:t>
            </a:r>
            <a:r>
              <a:rPr lang="en-US" sz="3000" cap="small" dirty="0">
                <a:solidFill>
                  <a:schemeClr val="tx1"/>
                </a:solidFill>
              </a:rPr>
              <a:t>who</a:t>
            </a:r>
            <a:r>
              <a:rPr lang="en-US" sz="3000" dirty="0">
                <a:solidFill>
                  <a:schemeClr val="tx1"/>
                </a:solidFill>
              </a:rPr>
              <a:t> </a:t>
            </a:r>
            <a:r>
              <a:rPr lang="en-US" sz="3000" cap="small" dirty="0">
                <a:solidFill>
                  <a:schemeClr val="tx1"/>
                </a:solidFill>
              </a:rPr>
              <a:t>committed no sin, nor was any deceit found in His mouth</a:t>
            </a:r>
            <a:r>
              <a:rPr lang="en-US" sz="3000" dirty="0">
                <a:solidFill>
                  <a:schemeClr val="tx1"/>
                </a:solidFill>
              </a:rPr>
              <a:t>;</a:t>
            </a:r>
            <a:r>
              <a:rPr lang="en-US" sz="3000" b="1" dirty="0">
                <a:solidFill>
                  <a:schemeClr val="tx1"/>
                </a:solidFill>
              </a:rPr>
              <a:t> </a:t>
            </a:r>
            <a:r>
              <a:rPr lang="en-US" sz="3000" b="1" baseline="30000" dirty="0">
                <a:solidFill>
                  <a:schemeClr val="tx1"/>
                </a:solidFill>
              </a:rPr>
              <a:t>23 </a:t>
            </a:r>
            <a:r>
              <a:rPr lang="en-US" sz="3000" dirty="0">
                <a:solidFill>
                  <a:schemeClr val="tx1"/>
                </a:solidFill>
              </a:rPr>
              <a:t>and while being reviled, He did not revile in return; while suffering, He uttered no threats, but kept entrusting Himself to Him who judges righteously;</a:t>
            </a:r>
            <a:r>
              <a:rPr lang="en-US" sz="3000" b="1" dirty="0"/>
              <a:t> </a:t>
            </a:r>
            <a:r>
              <a:rPr lang="en-US" sz="3100" dirty="0">
                <a:solidFill>
                  <a:schemeClr val="tx1"/>
                </a:solidFill>
              </a:rPr>
              <a:t> </a:t>
            </a:r>
          </a:p>
          <a:p>
            <a:r>
              <a:rPr lang="en-US" sz="3200" dirty="0">
                <a:solidFill>
                  <a:schemeClr val="tx1"/>
                </a:solidFill>
              </a:rPr>
              <a:t> </a:t>
            </a:r>
          </a:p>
          <a:p>
            <a:r>
              <a:rPr lang="en-US" sz="3200" dirty="0">
                <a:solidFill>
                  <a:schemeClr val="tx1"/>
                </a:solidFill>
              </a:rPr>
              <a:t> </a:t>
            </a:r>
          </a:p>
          <a:p>
            <a:endParaRPr lang="en-US" sz="3200" b="1" baseline="30000" dirty="0">
              <a:solidFill>
                <a:schemeClr val="tx1"/>
              </a:solidFill>
            </a:endParaRPr>
          </a:p>
        </p:txBody>
      </p:sp>
      <p:sp>
        <p:nvSpPr>
          <p:cNvPr id="11" name="Rounded Rectangular Callout 10"/>
          <p:cNvSpPr/>
          <p:nvPr/>
        </p:nvSpPr>
        <p:spPr>
          <a:xfrm>
            <a:off x="1371600" y="3048000"/>
            <a:ext cx="9067800" cy="1109663"/>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t>Doing right when others treat you wrong, </a:t>
            </a:r>
          </a:p>
          <a:p>
            <a:pPr algn="ctr" fontAlgn="auto">
              <a:spcBef>
                <a:spcPts val="0"/>
              </a:spcBef>
              <a:spcAft>
                <a:spcPts val="0"/>
              </a:spcAft>
              <a:defRPr/>
            </a:pPr>
            <a:r>
              <a:rPr lang="en-US" sz="3600" b="1" dirty="0"/>
              <a:t>for the sake of a greater good</a:t>
            </a:r>
            <a:endParaRPr lang="en-US" sz="3600" b="1" i="1" u="sng" dirty="0"/>
          </a:p>
        </p:txBody>
      </p:sp>
    </p:spTree>
    <p:extLst>
      <p:ext uri="{BB962C8B-B14F-4D97-AF65-F5344CB8AC3E}">
        <p14:creationId xmlns:p14="http://schemas.microsoft.com/office/powerpoint/2010/main" val="35800840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Image result for fire horizon"/>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p:cNvSpPr/>
          <p:nvPr/>
        </p:nvSpPr>
        <p:spPr>
          <a:xfrm>
            <a:off x="152400" y="185737"/>
            <a:ext cx="83820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t>Context really, really matters</a:t>
            </a:r>
            <a:endParaRPr lang="en-US" sz="5400" b="1" i="1" dirty="0"/>
          </a:p>
        </p:txBody>
      </p:sp>
      <p:sp>
        <p:nvSpPr>
          <p:cNvPr id="7" name="Rectangle 6"/>
          <p:cNvSpPr/>
          <p:nvPr/>
        </p:nvSpPr>
        <p:spPr>
          <a:xfrm>
            <a:off x="533400" y="1600200"/>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dirty="0"/>
              <a:t>“Fiery Ordeal”</a:t>
            </a:r>
          </a:p>
          <a:p>
            <a:r>
              <a:rPr lang="en-US" sz="4000" b="1" dirty="0"/>
              <a:t>Responding to slander</a:t>
            </a:r>
          </a:p>
          <a:p>
            <a:r>
              <a:rPr lang="en-US" sz="4000" b="1" dirty="0"/>
              <a:t>Enduring injustice for the sake of Christ</a:t>
            </a:r>
          </a:p>
        </p:txBody>
      </p:sp>
      <p:sp>
        <p:nvSpPr>
          <p:cNvPr id="8" name="Rectangle 7"/>
          <p:cNvSpPr/>
          <p:nvPr/>
        </p:nvSpPr>
        <p:spPr>
          <a:xfrm>
            <a:off x="0" y="4258573"/>
            <a:ext cx="12192000" cy="2599427"/>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000" b="1" baseline="30000" dirty="0">
                <a:solidFill>
                  <a:schemeClr val="tx1"/>
                </a:solidFill>
              </a:rPr>
              <a:t>1 Pet 2:21 </a:t>
            </a:r>
            <a:r>
              <a:rPr lang="en-US" sz="3000" dirty="0">
                <a:solidFill>
                  <a:schemeClr val="tx1"/>
                </a:solidFill>
              </a:rPr>
              <a:t>For you have been called for this purpose,</a:t>
            </a:r>
            <a:r>
              <a:rPr lang="en-US" sz="3000" b="1" dirty="0">
                <a:solidFill>
                  <a:schemeClr val="tx1"/>
                </a:solidFill>
              </a:rPr>
              <a:t> </a:t>
            </a:r>
            <a:r>
              <a:rPr lang="en-US" sz="3000" b="1" u="sng" dirty="0">
                <a:solidFill>
                  <a:srgbClr val="002060"/>
                </a:solidFill>
              </a:rPr>
              <a:t>since Christ also suffered for you</a:t>
            </a:r>
            <a:r>
              <a:rPr lang="en-US" sz="3000" b="1" dirty="0">
                <a:solidFill>
                  <a:schemeClr val="tx1"/>
                </a:solidFill>
              </a:rPr>
              <a:t>, </a:t>
            </a:r>
            <a:r>
              <a:rPr lang="en-US" sz="3000" dirty="0">
                <a:solidFill>
                  <a:schemeClr val="tx1"/>
                </a:solidFill>
              </a:rPr>
              <a:t>leaving you an example for you to follow in His steps, </a:t>
            </a:r>
            <a:r>
              <a:rPr lang="en-US" sz="3000" b="1" baseline="30000" dirty="0">
                <a:solidFill>
                  <a:schemeClr val="tx1"/>
                </a:solidFill>
              </a:rPr>
              <a:t>22</a:t>
            </a:r>
            <a:r>
              <a:rPr lang="en-US" sz="3000" b="1" dirty="0">
                <a:solidFill>
                  <a:schemeClr val="tx1"/>
                </a:solidFill>
              </a:rPr>
              <a:t> </a:t>
            </a:r>
            <a:r>
              <a:rPr lang="en-US" sz="3000" cap="small" dirty="0">
                <a:solidFill>
                  <a:schemeClr val="tx1"/>
                </a:solidFill>
              </a:rPr>
              <a:t>who</a:t>
            </a:r>
            <a:r>
              <a:rPr lang="en-US" sz="3000" dirty="0">
                <a:solidFill>
                  <a:schemeClr val="tx1"/>
                </a:solidFill>
              </a:rPr>
              <a:t> </a:t>
            </a:r>
            <a:r>
              <a:rPr lang="en-US" sz="3000" cap="small" dirty="0">
                <a:solidFill>
                  <a:schemeClr val="tx1"/>
                </a:solidFill>
              </a:rPr>
              <a:t>committed no sin, nor was any deceit found in His mouth</a:t>
            </a:r>
            <a:r>
              <a:rPr lang="en-US" sz="3000" dirty="0">
                <a:solidFill>
                  <a:schemeClr val="tx1"/>
                </a:solidFill>
              </a:rPr>
              <a:t>;</a:t>
            </a:r>
            <a:r>
              <a:rPr lang="en-US" sz="3000" b="1" dirty="0">
                <a:solidFill>
                  <a:schemeClr val="tx1"/>
                </a:solidFill>
              </a:rPr>
              <a:t> </a:t>
            </a:r>
            <a:r>
              <a:rPr lang="en-US" sz="3000" b="1" baseline="30000" dirty="0">
                <a:solidFill>
                  <a:schemeClr val="tx1"/>
                </a:solidFill>
              </a:rPr>
              <a:t>23 </a:t>
            </a:r>
            <a:r>
              <a:rPr lang="en-US" sz="3000" dirty="0">
                <a:solidFill>
                  <a:schemeClr val="tx1"/>
                </a:solidFill>
              </a:rPr>
              <a:t>and while being reviled, He did not revile in return; while suffering, He uttered no threats, but kept entrusting Himself to Him who judges righteously; </a:t>
            </a:r>
            <a:r>
              <a:rPr lang="en-US" sz="3100" dirty="0">
                <a:solidFill>
                  <a:schemeClr val="tx1"/>
                </a:solidFill>
              </a:rPr>
              <a:t> </a:t>
            </a:r>
          </a:p>
          <a:p>
            <a:r>
              <a:rPr lang="en-US" sz="3200" dirty="0">
                <a:solidFill>
                  <a:schemeClr val="tx1"/>
                </a:solidFill>
              </a:rPr>
              <a:t> </a:t>
            </a:r>
          </a:p>
          <a:p>
            <a:r>
              <a:rPr lang="en-US" sz="3200" dirty="0">
                <a:solidFill>
                  <a:schemeClr val="tx1"/>
                </a:solidFill>
              </a:rPr>
              <a:t> </a:t>
            </a:r>
          </a:p>
          <a:p>
            <a:endParaRPr lang="en-US" sz="3200" b="1" baseline="30000" dirty="0">
              <a:solidFill>
                <a:schemeClr val="tx1"/>
              </a:solidFill>
            </a:endParaRPr>
          </a:p>
        </p:txBody>
      </p:sp>
      <p:sp>
        <p:nvSpPr>
          <p:cNvPr id="11" name="Rounded Rectangular Callout 10"/>
          <p:cNvSpPr/>
          <p:nvPr/>
        </p:nvSpPr>
        <p:spPr>
          <a:xfrm>
            <a:off x="1371600" y="3048000"/>
            <a:ext cx="9067800" cy="1109663"/>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t>Doing right when others treat you wrong, </a:t>
            </a:r>
          </a:p>
          <a:p>
            <a:pPr algn="ctr" fontAlgn="auto">
              <a:spcBef>
                <a:spcPts val="0"/>
              </a:spcBef>
              <a:spcAft>
                <a:spcPts val="0"/>
              </a:spcAft>
              <a:defRPr/>
            </a:pPr>
            <a:r>
              <a:rPr lang="en-US" sz="3600" b="1" dirty="0"/>
              <a:t>for the sake of a greater good</a:t>
            </a:r>
            <a:endParaRPr lang="en-US" sz="3600" b="1" i="1" u="sng" dirty="0"/>
          </a:p>
        </p:txBody>
      </p:sp>
      <p:sp>
        <p:nvSpPr>
          <p:cNvPr id="10" name="Rounded Rectangular Callout 9"/>
          <p:cNvSpPr/>
          <p:nvPr/>
        </p:nvSpPr>
        <p:spPr>
          <a:xfrm>
            <a:off x="533400" y="3029849"/>
            <a:ext cx="10972800" cy="1252537"/>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t>We are called to love people better than they deserve, because we were loved better than we deserved</a:t>
            </a:r>
            <a:endParaRPr lang="en-US" sz="3600" b="1" i="1" u="sng" dirty="0"/>
          </a:p>
        </p:txBody>
      </p:sp>
    </p:spTree>
    <p:extLst>
      <p:ext uri="{BB962C8B-B14F-4D97-AF65-F5344CB8AC3E}">
        <p14:creationId xmlns:p14="http://schemas.microsoft.com/office/powerpoint/2010/main" val="1362356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Image result for fire horizon"/>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p:cNvSpPr/>
          <p:nvPr/>
        </p:nvSpPr>
        <p:spPr>
          <a:xfrm>
            <a:off x="152400" y="185737"/>
            <a:ext cx="83820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t>Context really, really matters</a:t>
            </a:r>
            <a:endParaRPr lang="en-US" sz="5400" b="1" i="1" dirty="0"/>
          </a:p>
        </p:txBody>
      </p:sp>
      <p:sp>
        <p:nvSpPr>
          <p:cNvPr id="11" name="Rectangle 10"/>
          <p:cNvSpPr/>
          <p:nvPr/>
        </p:nvSpPr>
        <p:spPr>
          <a:xfrm>
            <a:off x="0" y="4572000"/>
            <a:ext cx="12192000" cy="2294626"/>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Peter 3:1</a:t>
            </a:r>
            <a:r>
              <a:rPr lang="en-US" sz="3200" b="1" baseline="30000" dirty="0">
                <a:solidFill>
                  <a:srgbClr val="002060"/>
                </a:solidFill>
              </a:rPr>
              <a:t> </a:t>
            </a:r>
            <a:r>
              <a:rPr lang="en-US" sz="3200" b="1" u="sng" dirty="0">
                <a:solidFill>
                  <a:srgbClr val="002060"/>
                </a:solidFill>
              </a:rPr>
              <a:t>In the same way</a:t>
            </a:r>
            <a:r>
              <a:rPr lang="en-US" sz="3200" b="1" dirty="0">
                <a:solidFill>
                  <a:schemeClr val="tx1"/>
                </a:solidFill>
              </a:rPr>
              <a:t>, </a:t>
            </a:r>
            <a:r>
              <a:rPr lang="en-US" sz="3200" dirty="0">
                <a:solidFill>
                  <a:schemeClr val="tx1"/>
                </a:solidFill>
              </a:rPr>
              <a:t>you wives, be submissive to your own husbands so that even if any of them are disobedient to the word, they may be won without a word by the behavior of their wives,</a:t>
            </a:r>
            <a:r>
              <a:rPr lang="en-US" sz="3200" b="1" dirty="0">
                <a:solidFill>
                  <a:schemeClr val="tx1"/>
                </a:solidFill>
              </a:rPr>
              <a:t> </a:t>
            </a:r>
            <a:r>
              <a:rPr lang="en-US" sz="3200" b="1" baseline="30000" dirty="0">
                <a:solidFill>
                  <a:schemeClr val="tx1"/>
                </a:solidFill>
              </a:rPr>
              <a:t>2 </a:t>
            </a:r>
            <a:r>
              <a:rPr lang="en-US" sz="3200" dirty="0">
                <a:solidFill>
                  <a:schemeClr val="tx1"/>
                </a:solidFill>
              </a:rPr>
              <a:t>as they observe your chaste and respectful behavior. </a:t>
            </a:r>
            <a:endParaRPr lang="en-US" sz="3200" baseline="30000" dirty="0">
              <a:solidFill>
                <a:schemeClr val="tx1"/>
              </a:solidFill>
            </a:endParaRPr>
          </a:p>
        </p:txBody>
      </p:sp>
      <p:sp>
        <p:nvSpPr>
          <p:cNvPr id="2" name="Oval 1"/>
          <p:cNvSpPr/>
          <p:nvPr/>
        </p:nvSpPr>
        <p:spPr>
          <a:xfrm>
            <a:off x="-57150" y="4419600"/>
            <a:ext cx="1543050" cy="685800"/>
          </a:xfrm>
          <a:prstGeom prst="ellipse">
            <a:avLst/>
          </a:prstGeom>
          <a:noFill/>
          <a:ln w="698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4457700" y="3795263"/>
            <a:ext cx="7343775" cy="624337"/>
          </a:xfrm>
          <a:prstGeom prst="rect">
            <a:avLst/>
          </a:prstGeom>
          <a:solidFill>
            <a:schemeClr val="tx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bg1"/>
                </a:solidFill>
              </a:rPr>
              <a:t>1 Peter 3:7  </a:t>
            </a:r>
            <a:r>
              <a:rPr lang="en-US" sz="3200" b="1" dirty="0">
                <a:solidFill>
                  <a:schemeClr val="bg1"/>
                </a:solidFill>
              </a:rPr>
              <a:t>You husbands </a:t>
            </a:r>
            <a:r>
              <a:rPr lang="en-US" sz="3200" b="1" u="sng" dirty="0">
                <a:solidFill>
                  <a:schemeClr val="bg1"/>
                </a:solidFill>
              </a:rPr>
              <a:t>in the same way</a:t>
            </a:r>
            <a:r>
              <a:rPr lang="en-US" sz="3200" b="1" dirty="0">
                <a:solidFill>
                  <a:schemeClr val="bg1"/>
                </a:solidFill>
              </a:rPr>
              <a:t> …</a:t>
            </a:r>
          </a:p>
        </p:txBody>
      </p:sp>
    </p:spTree>
    <p:extLst>
      <p:ext uri="{BB962C8B-B14F-4D97-AF65-F5344CB8AC3E}">
        <p14:creationId xmlns:p14="http://schemas.microsoft.com/office/powerpoint/2010/main" val="1514743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Image result for fire horizon"/>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10"/>
          <p:cNvSpPr/>
          <p:nvPr/>
        </p:nvSpPr>
        <p:spPr>
          <a:xfrm>
            <a:off x="0" y="4572000"/>
            <a:ext cx="12192000" cy="2294626"/>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Peter 3:1 </a:t>
            </a:r>
            <a:r>
              <a:rPr lang="en-US" sz="3200" b="1" u="sng" dirty="0">
                <a:solidFill>
                  <a:srgbClr val="002060"/>
                </a:solidFill>
              </a:rPr>
              <a:t>In the same way</a:t>
            </a:r>
            <a:r>
              <a:rPr lang="en-US" sz="3200" b="1" dirty="0">
                <a:solidFill>
                  <a:schemeClr val="tx1"/>
                </a:solidFill>
              </a:rPr>
              <a:t>, </a:t>
            </a:r>
            <a:r>
              <a:rPr lang="en-US" sz="3200" dirty="0">
                <a:solidFill>
                  <a:schemeClr val="tx1"/>
                </a:solidFill>
              </a:rPr>
              <a:t>you wives, be submissive to your own husbands so that even if any of them are disobedient to the word, they may be won without a word by the behavior of their wives,</a:t>
            </a:r>
            <a:r>
              <a:rPr lang="en-US" sz="3200" b="1" dirty="0">
                <a:solidFill>
                  <a:schemeClr val="tx1"/>
                </a:solidFill>
              </a:rPr>
              <a:t> </a:t>
            </a:r>
            <a:r>
              <a:rPr lang="en-US" sz="3200" b="1" baseline="30000" dirty="0">
                <a:solidFill>
                  <a:schemeClr val="tx1"/>
                </a:solidFill>
              </a:rPr>
              <a:t>2 </a:t>
            </a:r>
            <a:r>
              <a:rPr lang="en-US" sz="3200" dirty="0">
                <a:solidFill>
                  <a:schemeClr val="tx1"/>
                </a:solidFill>
              </a:rPr>
              <a:t>as they observe your chaste and respectful behavior. </a:t>
            </a:r>
            <a:endParaRPr lang="en-US" sz="3200" baseline="30000" dirty="0">
              <a:solidFill>
                <a:schemeClr val="tx1"/>
              </a:solidFill>
            </a:endParaRPr>
          </a:p>
        </p:txBody>
      </p:sp>
      <p:sp>
        <p:nvSpPr>
          <p:cNvPr id="12" name="Rectangle 11"/>
          <p:cNvSpPr/>
          <p:nvPr/>
        </p:nvSpPr>
        <p:spPr>
          <a:xfrm>
            <a:off x="4457700" y="3795263"/>
            <a:ext cx="7343775" cy="624337"/>
          </a:xfrm>
          <a:prstGeom prst="rect">
            <a:avLst/>
          </a:prstGeom>
          <a:solidFill>
            <a:schemeClr val="tx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bg1"/>
                </a:solidFill>
              </a:rPr>
              <a:t>1 Peter 3:7  </a:t>
            </a:r>
            <a:r>
              <a:rPr lang="en-US" sz="3200" b="1" dirty="0">
                <a:solidFill>
                  <a:schemeClr val="bg1"/>
                </a:solidFill>
              </a:rPr>
              <a:t>You husbands </a:t>
            </a:r>
            <a:r>
              <a:rPr lang="en-US" sz="3200" b="1" u="sng" dirty="0">
                <a:solidFill>
                  <a:schemeClr val="bg1"/>
                </a:solidFill>
              </a:rPr>
              <a:t>in the same way</a:t>
            </a:r>
            <a:r>
              <a:rPr lang="en-US" sz="3200" b="1" dirty="0">
                <a:solidFill>
                  <a:schemeClr val="bg1"/>
                </a:solidFill>
              </a:rPr>
              <a:t> …</a:t>
            </a:r>
          </a:p>
        </p:txBody>
      </p:sp>
      <p:sp>
        <p:nvSpPr>
          <p:cNvPr id="7" name="Rectangle 6"/>
          <p:cNvSpPr/>
          <p:nvPr/>
        </p:nvSpPr>
        <p:spPr>
          <a:xfrm>
            <a:off x="533400" y="73369"/>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600" b="1" dirty="0"/>
              <a:t>Treat your spouse . . .</a:t>
            </a:r>
            <a:endParaRPr lang="en-US" sz="4600" b="1" i="1" dirty="0"/>
          </a:p>
        </p:txBody>
      </p:sp>
    </p:spTree>
    <p:extLst>
      <p:ext uri="{BB962C8B-B14F-4D97-AF65-F5344CB8AC3E}">
        <p14:creationId xmlns:p14="http://schemas.microsoft.com/office/powerpoint/2010/main" val="2432636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Image result for fire horizon"/>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p:cNvSpPr/>
          <p:nvPr/>
        </p:nvSpPr>
        <p:spPr>
          <a:xfrm>
            <a:off x="533400" y="73369"/>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600" b="1" dirty="0"/>
              <a:t>Treat your spouse the way Christ treated you</a:t>
            </a:r>
            <a:endParaRPr lang="en-US" sz="4600" b="1" i="1" dirty="0"/>
          </a:p>
        </p:txBody>
      </p:sp>
      <p:sp>
        <p:nvSpPr>
          <p:cNvPr id="11" name="Rectangle 10"/>
          <p:cNvSpPr/>
          <p:nvPr/>
        </p:nvSpPr>
        <p:spPr>
          <a:xfrm>
            <a:off x="0" y="4572000"/>
            <a:ext cx="12192000" cy="2294626"/>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Peter 3:1 </a:t>
            </a:r>
            <a:r>
              <a:rPr lang="en-US" sz="3200" b="1" u="sng" dirty="0">
                <a:solidFill>
                  <a:srgbClr val="002060"/>
                </a:solidFill>
              </a:rPr>
              <a:t>In the same way</a:t>
            </a:r>
            <a:r>
              <a:rPr lang="en-US" sz="3200" b="1" dirty="0">
                <a:solidFill>
                  <a:schemeClr val="tx1"/>
                </a:solidFill>
              </a:rPr>
              <a:t>, </a:t>
            </a:r>
            <a:r>
              <a:rPr lang="en-US" sz="3200" dirty="0">
                <a:solidFill>
                  <a:schemeClr val="tx1"/>
                </a:solidFill>
              </a:rPr>
              <a:t>you wives, be submissive to your own husbands so that even if any of them are disobedient to the word, they may be won without a word by the behavior of their wives,</a:t>
            </a:r>
            <a:r>
              <a:rPr lang="en-US" sz="3200" b="1" dirty="0">
                <a:solidFill>
                  <a:schemeClr val="tx1"/>
                </a:solidFill>
              </a:rPr>
              <a:t> </a:t>
            </a:r>
            <a:r>
              <a:rPr lang="en-US" sz="3200" b="1" baseline="30000" dirty="0">
                <a:solidFill>
                  <a:schemeClr val="tx1"/>
                </a:solidFill>
              </a:rPr>
              <a:t>2 </a:t>
            </a:r>
            <a:r>
              <a:rPr lang="en-US" sz="3200" dirty="0">
                <a:solidFill>
                  <a:schemeClr val="tx1"/>
                </a:solidFill>
              </a:rPr>
              <a:t>as they observe your chaste and respectful behavior. </a:t>
            </a:r>
            <a:endParaRPr lang="en-US" sz="3200" baseline="30000" dirty="0">
              <a:solidFill>
                <a:schemeClr val="tx1"/>
              </a:solidFill>
            </a:endParaRPr>
          </a:p>
        </p:txBody>
      </p:sp>
      <p:sp>
        <p:nvSpPr>
          <p:cNvPr id="7" name="Rectangle 6"/>
          <p:cNvSpPr/>
          <p:nvPr/>
        </p:nvSpPr>
        <p:spPr>
          <a:xfrm>
            <a:off x="4457700" y="3795263"/>
            <a:ext cx="7343775" cy="624337"/>
          </a:xfrm>
          <a:prstGeom prst="rect">
            <a:avLst/>
          </a:prstGeom>
          <a:solidFill>
            <a:schemeClr val="tx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bg1"/>
                </a:solidFill>
              </a:rPr>
              <a:t>1 Peter 3:7  </a:t>
            </a:r>
            <a:r>
              <a:rPr lang="en-US" sz="3200" b="1" dirty="0">
                <a:solidFill>
                  <a:schemeClr val="bg1"/>
                </a:solidFill>
              </a:rPr>
              <a:t>You husbands </a:t>
            </a:r>
            <a:r>
              <a:rPr lang="en-US" sz="3200" b="1" u="sng" dirty="0">
                <a:solidFill>
                  <a:schemeClr val="bg1"/>
                </a:solidFill>
              </a:rPr>
              <a:t>in the same way</a:t>
            </a:r>
            <a:r>
              <a:rPr lang="en-US" sz="3200" b="1" dirty="0">
                <a:solidFill>
                  <a:schemeClr val="bg1"/>
                </a:solidFill>
              </a:rPr>
              <a:t> …</a:t>
            </a:r>
          </a:p>
        </p:txBody>
      </p:sp>
    </p:spTree>
    <p:extLst>
      <p:ext uri="{BB962C8B-B14F-4D97-AF65-F5344CB8AC3E}">
        <p14:creationId xmlns:p14="http://schemas.microsoft.com/office/powerpoint/2010/main" val="4224987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Image result for fire horizon"/>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4572000" y="4876800"/>
            <a:ext cx="7543800" cy="1600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b="1" i="1" dirty="0"/>
              <a:t>Excellent Behavior</a:t>
            </a:r>
          </a:p>
        </p:txBody>
      </p:sp>
      <p:sp>
        <p:nvSpPr>
          <p:cNvPr id="7" name="Rectangle 6"/>
          <p:cNvSpPr/>
          <p:nvPr/>
        </p:nvSpPr>
        <p:spPr>
          <a:xfrm>
            <a:off x="0" y="4572000"/>
            <a:ext cx="12192000" cy="2294626"/>
          </a:xfrm>
          <a:prstGeom prst="rect">
            <a:avLst/>
          </a:prstGeom>
          <a:solidFill>
            <a:schemeClr val="accent6">
              <a:lumMod val="40000"/>
              <a:lumOff val="60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Peter 3:1 </a:t>
            </a:r>
            <a:r>
              <a:rPr lang="en-US" sz="3200" dirty="0">
                <a:solidFill>
                  <a:schemeClr val="tx1"/>
                </a:solidFill>
              </a:rPr>
              <a:t>In the same way, you wives,</a:t>
            </a:r>
            <a:r>
              <a:rPr lang="en-US" sz="3200" b="1" dirty="0">
                <a:solidFill>
                  <a:schemeClr val="tx1"/>
                </a:solidFill>
              </a:rPr>
              <a:t> </a:t>
            </a:r>
            <a:r>
              <a:rPr lang="en-US" sz="3200" b="1" u="sng" dirty="0">
                <a:solidFill>
                  <a:srgbClr val="002060"/>
                </a:solidFill>
              </a:rPr>
              <a:t>be submissive to your own husbands</a:t>
            </a:r>
            <a:r>
              <a:rPr lang="en-US" sz="3200" b="1" dirty="0">
                <a:solidFill>
                  <a:schemeClr val="tx1"/>
                </a:solidFill>
              </a:rPr>
              <a:t> </a:t>
            </a:r>
            <a:r>
              <a:rPr lang="en-US" sz="3200" dirty="0">
                <a:solidFill>
                  <a:schemeClr val="tx1"/>
                </a:solidFill>
              </a:rPr>
              <a:t>so that even if any of them are disobedient to the word, they may be won without a word by the behavior of their wives,</a:t>
            </a:r>
            <a:r>
              <a:rPr lang="en-US" sz="3200" b="1" dirty="0">
                <a:solidFill>
                  <a:schemeClr val="tx1"/>
                </a:solidFill>
              </a:rPr>
              <a:t> </a:t>
            </a:r>
            <a:r>
              <a:rPr lang="en-US" sz="3200" b="1" baseline="30000" dirty="0">
                <a:solidFill>
                  <a:schemeClr val="tx1"/>
                </a:solidFill>
              </a:rPr>
              <a:t>2 </a:t>
            </a:r>
            <a:r>
              <a:rPr lang="en-US" sz="3200" dirty="0">
                <a:solidFill>
                  <a:schemeClr val="tx1"/>
                </a:solidFill>
              </a:rPr>
              <a:t>as they observe your chaste and respectful behavior. </a:t>
            </a:r>
            <a:endParaRPr lang="en-US" sz="3200" baseline="30000" dirty="0">
              <a:solidFill>
                <a:schemeClr val="tx1"/>
              </a:solidFill>
            </a:endParaRPr>
          </a:p>
        </p:txBody>
      </p:sp>
    </p:spTree>
    <p:extLst>
      <p:ext uri="{BB962C8B-B14F-4D97-AF65-F5344CB8AC3E}">
        <p14:creationId xmlns:p14="http://schemas.microsoft.com/office/powerpoint/2010/main" val="36279059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Image result for fire horizon"/>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p:cNvSpPr/>
          <p:nvPr/>
        </p:nvSpPr>
        <p:spPr>
          <a:xfrm>
            <a:off x="533400" y="73369"/>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600" b="1" dirty="0"/>
              <a:t>Treat your spouse the way Christ treated you</a:t>
            </a:r>
            <a:endParaRPr lang="en-US" sz="4600" b="1" i="1" dirty="0"/>
          </a:p>
        </p:txBody>
      </p:sp>
      <p:sp>
        <p:nvSpPr>
          <p:cNvPr id="11" name="Rectangle 10"/>
          <p:cNvSpPr/>
          <p:nvPr/>
        </p:nvSpPr>
        <p:spPr>
          <a:xfrm>
            <a:off x="0" y="4572000"/>
            <a:ext cx="12192000" cy="2294626"/>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Peter 3:1 </a:t>
            </a:r>
            <a:r>
              <a:rPr lang="en-US" sz="3200" dirty="0">
                <a:solidFill>
                  <a:schemeClr val="tx1"/>
                </a:solidFill>
              </a:rPr>
              <a:t>In the same way, </a:t>
            </a:r>
            <a:r>
              <a:rPr lang="en-US" sz="3200" b="1" u="sng" dirty="0">
                <a:solidFill>
                  <a:srgbClr val="002060"/>
                </a:solidFill>
              </a:rPr>
              <a:t>you wives, be submissive to your own husbands</a:t>
            </a:r>
            <a:r>
              <a:rPr lang="en-US" sz="3200" b="1" dirty="0">
                <a:solidFill>
                  <a:srgbClr val="002060"/>
                </a:solidFill>
              </a:rPr>
              <a:t> </a:t>
            </a:r>
            <a:r>
              <a:rPr lang="en-US" sz="3200" dirty="0">
                <a:solidFill>
                  <a:schemeClr val="tx1"/>
                </a:solidFill>
              </a:rPr>
              <a:t>so that even if any of them are disobedient to the word, they may be won without a word by the behavior of their wives,</a:t>
            </a:r>
            <a:r>
              <a:rPr lang="en-US" sz="3200" b="1" dirty="0">
                <a:solidFill>
                  <a:schemeClr val="tx1"/>
                </a:solidFill>
              </a:rPr>
              <a:t> </a:t>
            </a:r>
            <a:r>
              <a:rPr lang="en-US" sz="3200" b="1" baseline="30000" dirty="0">
                <a:solidFill>
                  <a:schemeClr val="tx1"/>
                </a:solidFill>
              </a:rPr>
              <a:t>2 </a:t>
            </a:r>
            <a:r>
              <a:rPr lang="en-US" sz="3200" dirty="0">
                <a:solidFill>
                  <a:schemeClr val="tx1"/>
                </a:solidFill>
              </a:rPr>
              <a:t>as they observe your chaste and respectful behavior. </a:t>
            </a:r>
            <a:endParaRPr lang="en-US" sz="3200" baseline="30000" dirty="0">
              <a:solidFill>
                <a:schemeClr val="tx1"/>
              </a:solidFill>
            </a:endParaRPr>
          </a:p>
        </p:txBody>
      </p:sp>
      <p:sp>
        <p:nvSpPr>
          <p:cNvPr id="8" name="Rounded Rectangular Callout 7"/>
          <p:cNvSpPr/>
          <p:nvPr/>
        </p:nvSpPr>
        <p:spPr>
          <a:xfrm>
            <a:off x="264994" y="1044630"/>
            <a:ext cx="4800600" cy="179541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i="1" dirty="0"/>
              <a:t>Submission</a:t>
            </a:r>
            <a:r>
              <a:rPr lang="en-US" sz="3600" b="1" dirty="0"/>
              <a:t> is what Peter has been asking of everyone</a:t>
            </a:r>
            <a:endParaRPr lang="en-US" sz="3600" b="1" i="1" u="sng" dirty="0"/>
          </a:p>
        </p:txBody>
      </p:sp>
      <p:sp>
        <p:nvSpPr>
          <p:cNvPr id="10" name="TextBox 9"/>
          <p:cNvSpPr txBox="1"/>
          <p:nvPr/>
        </p:nvSpPr>
        <p:spPr>
          <a:xfrm>
            <a:off x="5562600" y="1094112"/>
            <a:ext cx="5562600" cy="1569660"/>
          </a:xfrm>
          <a:prstGeom prst="rect">
            <a:avLst/>
          </a:prstGeom>
          <a:solidFill>
            <a:schemeClr val="accent6">
              <a:lumMod val="40000"/>
              <a:lumOff val="60000"/>
            </a:schemeClr>
          </a:solidFill>
          <a:ln>
            <a:solidFill>
              <a:schemeClr val="bg2"/>
            </a:solidFill>
          </a:ln>
        </p:spPr>
        <p:txBody>
          <a:bodyPr wrap="square">
            <a:spAutoFit/>
          </a:bodyPr>
          <a:lstStyle/>
          <a:p>
            <a:r>
              <a:rPr lang="en-US" sz="3200" b="1" baseline="30000" dirty="0">
                <a:latin typeface="+mn-lt"/>
              </a:rPr>
              <a:t>1 Peter 2:13 </a:t>
            </a:r>
            <a:r>
              <a:rPr lang="en-US" sz="3200" b="1" u="sng" dirty="0">
                <a:solidFill>
                  <a:srgbClr val="002060"/>
                </a:solidFill>
                <a:latin typeface="+mn-lt"/>
              </a:rPr>
              <a:t>Submit</a:t>
            </a:r>
            <a:r>
              <a:rPr lang="en-US" sz="3200" dirty="0">
                <a:latin typeface="+mn-lt"/>
              </a:rPr>
              <a:t> yourselves for the Lord’s sake to every human institution, whether to a king … </a:t>
            </a:r>
          </a:p>
        </p:txBody>
      </p:sp>
      <p:sp>
        <p:nvSpPr>
          <p:cNvPr id="13" name="TextBox 12"/>
          <p:cNvSpPr txBox="1"/>
          <p:nvPr/>
        </p:nvSpPr>
        <p:spPr>
          <a:xfrm>
            <a:off x="4191000" y="2938860"/>
            <a:ext cx="5805701" cy="1077218"/>
          </a:xfrm>
          <a:prstGeom prst="rect">
            <a:avLst/>
          </a:prstGeom>
          <a:solidFill>
            <a:schemeClr val="accent6">
              <a:lumMod val="40000"/>
              <a:lumOff val="60000"/>
            </a:schemeClr>
          </a:solidFill>
          <a:ln>
            <a:solidFill>
              <a:schemeClr val="bg2"/>
            </a:solidFill>
          </a:ln>
        </p:spPr>
        <p:txBody>
          <a:bodyPr wrap="square">
            <a:spAutoFit/>
          </a:bodyPr>
          <a:lstStyle/>
          <a:p>
            <a:r>
              <a:rPr lang="en-US" sz="3200" b="1" baseline="30000" dirty="0">
                <a:latin typeface="+mn-lt"/>
              </a:rPr>
              <a:t>1 Peter 2:18 </a:t>
            </a:r>
            <a:r>
              <a:rPr lang="en-US" sz="3200" dirty="0">
                <a:latin typeface="+mn-lt"/>
              </a:rPr>
              <a:t>Servants, </a:t>
            </a:r>
            <a:r>
              <a:rPr lang="en-US" sz="3200" b="1" u="sng" dirty="0">
                <a:solidFill>
                  <a:srgbClr val="002060"/>
                </a:solidFill>
                <a:latin typeface="+mn-lt"/>
              </a:rPr>
              <a:t>be submissive </a:t>
            </a:r>
            <a:r>
              <a:rPr lang="en-US" sz="3200" dirty="0">
                <a:latin typeface="+mn-lt"/>
              </a:rPr>
              <a:t>to your masters with all respect …</a:t>
            </a:r>
          </a:p>
        </p:txBody>
      </p:sp>
    </p:spTree>
    <p:extLst>
      <p:ext uri="{BB962C8B-B14F-4D97-AF65-F5344CB8AC3E}">
        <p14:creationId xmlns:p14="http://schemas.microsoft.com/office/powerpoint/2010/main" val="674811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animBg="1"/>
      <p:bldP spid="1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Image result for fire horizon"/>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p:cNvSpPr/>
          <p:nvPr/>
        </p:nvSpPr>
        <p:spPr>
          <a:xfrm>
            <a:off x="533400" y="73369"/>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600" b="1" dirty="0"/>
              <a:t>Treat your spouse the way Christ treated you</a:t>
            </a:r>
            <a:endParaRPr lang="en-US" sz="4600" b="1" i="1" dirty="0"/>
          </a:p>
        </p:txBody>
      </p:sp>
      <p:sp>
        <p:nvSpPr>
          <p:cNvPr id="11" name="Rectangle 10"/>
          <p:cNvSpPr/>
          <p:nvPr/>
        </p:nvSpPr>
        <p:spPr>
          <a:xfrm>
            <a:off x="0" y="4572000"/>
            <a:ext cx="12192000" cy="2294626"/>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Peter 3:1 </a:t>
            </a:r>
            <a:r>
              <a:rPr lang="en-US" sz="3200" dirty="0">
                <a:solidFill>
                  <a:schemeClr val="tx1"/>
                </a:solidFill>
              </a:rPr>
              <a:t>In the same way, </a:t>
            </a:r>
            <a:r>
              <a:rPr lang="en-US" sz="3200" b="1" u="sng" dirty="0">
                <a:solidFill>
                  <a:srgbClr val="002060"/>
                </a:solidFill>
              </a:rPr>
              <a:t>you wives, be submissive to your own husbands</a:t>
            </a:r>
            <a:r>
              <a:rPr lang="en-US" sz="3200" b="1" dirty="0">
                <a:solidFill>
                  <a:srgbClr val="002060"/>
                </a:solidFill>
              </a:rPr>
              <a:t> </a:t>
            </a:r>
            <a:r>
              <a:rPr lang="en-US" sz="3200" dirty="0">
                <a:solidFill>
                  <a:schemeClr val="tx1"/>
                </a:solidFill>
              </a:rPr>
              <a:t>so that even if any of them are disobedient to the word, they may be won without a word by the behavior of their wives,</a:t>
            </a:r>
            <a:r>
              <a:rPr lang="en-US" sz="3200" b="1" dirty="0">
                <a:solidFill>
                  <a:schemeClr val="tx1"/>
                </a:solidFill>
              </a:rPr>
              <a:t> </a:t>
            </a:r>
            <a:r>
              <a:rPr lang="en-US" sz="3200" b="1" baseline="30000" dirty="0">
                <a:solidFill>
                  <a:schemeClr val="tx1"/>
                </a:solidFill>
              </a:rPr>
              <a:t>2 </a:t>
            </a:r>
            <a:r>
              <a:rPr lang="en-US" sz="3200" dirty="0">
                <a:solidFill>
                  <a:schemeClr val="tx1"/>
                </a:solidFill>
              </a:rPr>
              <a:t>as they observe your chaste and respectful behavior. </a:t>
            </a:r>
            <a:endParaRPr lang="en-US" sz="3200" baseline="30000" dirty="0">
              <a:solidFill>
                <a:schemeClr val="tx1"/>
              </a:solidFill>
            </a:endParaRPr>
          </a:p>
        </p:txBody>
      </p:sp>
      <p:sp>
        <p:nvSpPr>
          <p:cNvPr id="8" name="Rounded Rectangular Callout 7"/>
          <p:cNvSpPr/>
          <p:nvPr/>
        </p:nvSpPr>
        <p:spPr>
          <a:xfrm>
            <a:off x="304800" y="1134824"/>
            <a:ext cx="3810000" cy="780151"/>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i="1" dirty="0"/>
              <a:t>Literary</a:t>
            </a:r>
            <a:r>
              <a:rPr lang="en-US" sz="3600" b="1" dirty="0"/>
              <a:t> Context</a:t>
            </a:r>
            <a:endParaRPr lang="en-US" sz="3600" b="1" i="1" u="sng" dirty="0"/>
          </a:p>
        </p:txBody>
      </p:sp>
      <p:sp>
        <p:nvSpPr>
          <p:cNvPr id="16" name="TextBox 15"/>
          <p:cNvSpPr txBox="1"/>
          <p:nvPr/>
        </p:nvSpPr>
        <p:spPr>
          <a:xfrm>
            <a:off x="5562600" y="1094112"/>
            <a:ext cx="5562600" cy="1569660"/>
          </a:xfrm>
          <a:prstGeom prst="rect">
            <a:avLst/>
          </a:prstGeom>
          <a:solidFill>
            <a:schemeClr val="accent6">
              <a:lumMod val="40000"/>
              <a:lumOff val="60000"/>
            </a:schemeClr>
          </a:solidFill>
          <a:ln>
            <a:solidFill>
              <a:schemeClr val="bg2"/>
            </a:solidFill>
          </a:ln>
        </p:spPr>
        <p:txBody>
          <a:bodyPr wrap="square">
            <a:spAutoFit/>
          </a:bodyPr>
          <a:lstStyle/>
          <a:p>
            <a:r>
              <a:rPr lang="en-US" sz="3200" b="1" baseline="30000" dirty="0">
                <a:latin typeface="+mn-lt"/>
              </a:rPr>
              <a:t>1 Peter 2:13 </a:t>
            </a:r>
            <a:r>
              <a:rPr lang="en-US" sz="3200" b="1" u="sng" dirty="0">
                <a:solidFill>
                  <a:srgbClr val="002060"/>
                </a:solidFill>
                <a:latin typeface="+mn-lt"/>
              </a:rPr>
              <a:t>Submit</a:t>
            </a:r>
            <a:r>
              <a:rPr lang="en-US" sz="3200" dirty="0">
                <a:latin typeface="+mn-lt"/>
              </a:rPr>
              <a:t> yourselves for the Lord’s sake to every human institution, whether to a king … </a:t>
            </a:r>
          </a:p>
        </p:txBody>
      </p:sp>
      <p:sp>
        <p:nvSpPr>
          <p:cNvPr id="17" name="TextBox 16"/>
          <p:cNvSpPr txBox="1"/>
          <p:nvPr/>
        </p:nvSpPr>
        <p:spPr>
          <a:xfrm>
            <a:off x="4191000" y="2938860"/>
            <a:ext cx="5805701" cy="1077218"/>
          </a:xfrm>
          <a:prstGeom prst="rect">
            <a:avLst/>
          </a:prstGeom>
          <a:solidFill>
            <a:schemeClr val="accent6">
              <a:lumMod val="40000"/>
              <a:lumOff val="60000"/>
            </a:schemeClr>
          </a:solidFill>
          <a:ln>
            <a:solidFill>
              <a:schemeClr val="bg2"/>
            </a:solidFill>
          </a:ln>
        </p:spPr>
        <p:txBody>
          <a:bodyPr wrap="square">
            <a:spAutoFit/>
          </a:bodyPr>
          <a:lstStyle/>
          <a:p>
            <a:r>
              <a:rPr lang="en-US" sz="3200" b="1" baseline="30000" dirty="0">
                <a:latin typeface="+mn-lt"/>
              </a:rPr>
              <a:t>1 Peter 2:18 </a:t>
            </a:r>
            <a:r>
              <a:rPr lang="en-US" sz="3200" dirty="0">
                <a:latin typeface="+mn-lt"/>
              </a:rPr>
              <a:t>Servants, </a:t>
            </a:r>
            <a:r>
              <a:rPr lang="en-US" sz="3200" b="1" u="sng" dirty="0">
                <a:solidFill>
                  <a:srgbClr val="002060"/>
                </a:solidFill>
                <a:latin typeface="+mn-lt"/>
              </a:rPr>
              <a:t>be submissive </a:t>
            </a:r>
            <a:r>
              <a:rPr lang="en-US" sz="3200" dirty="0">
                <a:latin typeface="+mn-lt"/>
              </a:rPr>
              <a:t>to your masters with all respect …</a:t>
            </a:r>
          </a:p>
        </p:txBody>
      </p:sp>
    </p:spTree>
    <p:extLst>
      <p:ext uri="{BB962C8B-B14F-4D97-AF65-F5344CB8AC3E}">
        <p14:creationId xmlns:p14="http://schemas.microsoft.com/office/powerpoint/2010/main" val="3882092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Image result for fire horizon"/>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p:cNvSpPr/>
          <p:nvPr/>
        </p:nvSpPr>
        <p:spPr>
          <a:xfrm>
            <a:off x="533400" y="73369"/>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600" b="1" dirty="0"/>
              <a:t>Treat your spouse the way Christ treated you</a:t>
            </a:r>
            <a:endParaRPr lang="en-US" sz="4600" b="1" i="1" dirty="0"/>
          </a:p>
        </p:txBody>
      </p:sp>
      <p:sp>
        <p:nvSpPr>
          <p:cNvPr id="8" name="Rounded Rectangular Callout 7"/>
          <p:cNvSpPr/>
          <p:nvPr/>
        </p:nvSpPr>
        <p:spPr>
          <a:xfrm>
            <a:off x="304800" y="1134824"/>
            <a:ext cx="3810000" cy="780151"/>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i="1" dirty="0"/>
              <a:t>Historical Context</a:t>
            </a:r>
            <a:endParaRPr lang="en-US" sz="3600" b="1" i="1" u="sng" dirty="0"/>
          </a:p>
        </p:txBody>
      </p:sp>
      <p:sp>
        <p:nvSpPr>
          <p:cNvPr id="7" name="Rectangle 6"/>
          <p:cNvSpPr/>
          <p:nvPr/>
        </p:nvSpPr>
        <p:spPr>
          <a:xfrm>
            <a:off x="0" y="4563374"/>
            <a:ext cx="12192000" cy="2294626"/>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Peter 3:1 </a:t>
            </a:r>
            <a:r>
              <a:rPr lang="en-US" sz="3200" dirty="0">
                <a:solidFill>
                  <a:schemeClr val="tx1"/>
                </a:solidFill>
              </a:rPr>
              <a:t>In the same way,</a:t>
            </a:r>
            <a:r>
              <a:rPr lang="en-US" sz="3200" b="1" dirty="0">
                <a:solidFill>
                  <a:schemeClr val="tx1"/>
                </a:solidFill>
              </a:rPr>
              <a:t> </a:t>
            </a:r>
            <a:r>
              <a:rPr lang="en-US" sz="3200" b="1" u="sng" dirty="0">
                <a:solidFill>
                  <a:srgbClr val="002060"/>
                </a:solidFill>
              </a:rPr>
              <a:t>you wives, be submissive to your own husbands</a:t>
            </a:r>
            <a:r>
              <a:rPr lang="en-US" sz="3200" b="1" dirty="0">
                <a:solidFill>
                  <a:srgbClr val="002060"/>
                </a:solidFill>
              </a:rPr>
              <a:t> </a:t>
            </a:r>
            <a:r>
              <a:rPr lang="en-US" sz="3200" dirty="0">
                <a:solidFill>
                  <a:schemeClr val="tx1"/>
                </a:solidFill>
              </a:rPr>
              <a:t>so that even if any of them are disobedient to the word, they may be won without a word by the behavior of their wives,</a:t>
            </a:r>
            <a:r>
              <a:rPr lang="en-US" sz="3200" b="1" dirty="0">
                <a:solidFill>
                  <a:schemeClr val="tx1"/>
                </a:solidFill>
              </a:rPr>
              <a:t> </a:t>
            </a:r>
            <a:r>
              <a:rPr lang="en-US" sz="3200" b="1" baseline="30000" dirty="0">
                <a:solidFill>
                  <a:schemeClr val="tx1"/>
                </a:solidFill>
              </a:rPr>
              <a:t>2 </a:t>
            </a:r>
            <a:r>
              <a:rPr lang="en-US" sz="3200" dirty="0">
                <a:solidFill>
                  <a:schemeClr val="tx1"/>
                </a:solidFill>
              </a:rPr>
              <a:t>as they observe your chaste and respectful behavior. </a:t>
            </a:r>
            <a:endParaRPr lang="en-US" sz="3200" baseline="30000" dirty="0">
              <a:solidFill>
                <a:schemeClr val="tx1"/>
              </a:solidFill>
            </a:endParaRPr>
          </a:p>
        </p:txBody>
      </p:sp>
    </p:spTree>
    <p:extLst>
      <p:ext uri="{BB962C8B-B14F-4D97-AF65-F5344CB8AC3E}">
        <p14:creationId xmlns:p14="http://schemas.microsoft.com/office/powerpoint/2010/main" val="181143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foustb\Desktop\Foto 3.jpg"/>
          <p:cNvPicPr>
            <a:picLocks noChangeAspect="1" noChangeArrowheads="1"/>
          </p:cNvPicPr>
          <p:nvPr/>
        </p:nvPicPr>
        <p:blipFill>
          <a:blip r:embed="rId2" cstate="print"/>
          <a:srcRect l="6592" r="1123"/>
          <a:stretch>
            <a:fillRect/>
          </a:stretch>
        </p:blipFill>
        <p:spPr bwMode="auto">
          <a:xfrm>
            <a:off x="7724775" y="914400"/>
            <a:ext cx="4467225" cy="5105400"/>
          </a:xfrm>
          <a:prstGeom prst="rect">
            <a:avLst/>
          </a:prstGeom>
          <a:noFill/>
        </p:spPr>
      </p:pic>
      <p:sp>
        <p:nvSpPr>
          <p:cNvPr id="9" name="Rectangle 8"/>
          <p:cNvSpPr/>
          <p:nvPr/>
        </p:nvSpPr>
        <p:spPr>
          <a:xfrm>
            <a:off x="533400" y="73369"/>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600" b="1" dirty="0"/>
              <a:t>Treat your spouse the way Christ treated you</a:t>
            </a:r>
            <a:endParaRPr lang="en-US" sz="4600" b="1" i="1" dirty="0"/>
          </a:p>
        </p:txBody>
      </p:sp>
      <p:sp>
        <p:nvSpPr>
          <p:cNvPr id="8" name="Rounded Rectangular Callout 7"/>
          <p:cNvSpPr/>
          <p:nvPr/>
        </p:nvSpPr>
        <p:spPr>
          <a:xfrm>
            <a:off x="304800" y="1134824"/>
            <a:ext cx="3810000" cy="780151"/>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i="1" dirty="0"/>
              <a:t>Historical Context</a:t>
            </a:r>
            <a:endParaRPr lang="en-US" sz="3600" b="1" i="1" u="sng" dirty="0"/>
          </a:p>
        </p:txBody>
      </p:sp>
      <p:sp>
        <p:nvSpPr>
          <p:cNvPr id="6" name="Rounded Rectangular Callout 5"/>
          <p:cNvSpPr/>
          <p:nvPr/>
        </p:nvSpPr>
        <p:spPr>
          <a:xfrm>
            <a:off x="1066800" y="2725049"/>
            <a:ext cx="6096000" cy="780151"/>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i="1" dirty="0"/>
              <a:t>Why is marriage in a list of “unjust” relationships?</a:t>
            </a:r>
            <a:endParaRPr lang="en-US" sz="4000" b="1" i="1" u="sng" dirty="0"/>
          </a:p>
        </p:txBody>
      </p:sp>
      <p:sp>
        <p:nvSpPr>
          <p:cNvPr id="10" name="Rectangle 9"/>
          <p:cNvSpPr/>
          <p:nvPr/>
        </p:nvSpPr>
        <p:spPr>
          <a:xfrm>
            <a:off x="0" y="4563374"/>
            <a:ext cx="12192000" cy="2294626"/>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Peter 3:1 </a:t>
            </a:r>
            <a:r>
              <a:rPr lang="en-US" sz="3200" dirty="0">
                <a:solidFill>
                  <a:schemeClr val="tx1"/>
                </a:solidFill>
              </a:rPr>
              <a:t>In the same way,</a:t>
            </a:r>
            <a:r>
              <a:rPr lang="en-US" sz="3200" b="1" dirty="0">
                <a:solidFill>
                  <a:schemeClr val="tx1"/>
                </a:solidFill>
              </a:rPr>
              <a:t> </a:t>
            </a:r>
            <a:r>
              <a:rPr lang="en-US" sz="3200" b="1" u="sng" dirty="0">
                <a:solidFill>
                  <a:srgbClr val="002060"/>
                </a:solidFill>
              </a:rPr>
              <a:t>you wives, be submissive to your own husbands</a:t>
            </a:r>
            <a:r>
              <a:rPr lang="en-US" sz="3200" b="1" dirty="0">
                <a:solidFill>
                  <a:srgbClr val="002060"/>
                </a:solidFill>
              </a:rPr>
              <a:t> </a:t>
            </a:r>
            <a:r>
              <a:rPr lang="en-US" sz="3200" dirty="0">
                <a:solidFill>
                  <a:schemeClr val="tx1"/>
                </a:solidFill>
              </a:rPr>
              <a:t>so that even if any of them are disobedient to the word, they may be won without a word by the behavior of their wives,</a:t>
            </a:r>
            <a:r>
              <a:rPr lang="en-US" sz="3200" b="1" dirty="0">
                <a:solidFill>
                  <a:schemeClr val="tx1"/>
                </a:solidFill>
              </a:rPr>
              <a:t> </a:t>
            </a:r>
            <a:r>
              <a:rPr lang="en-US" sz="3200" b="1" baseline="30000" dirty="0">
                <a:solidFill>
                  <a:schemeClr val="tx1"/>
                </a:solidFill>
              </a:rPr>
              <a:t>2 </a:t>
            </a:r>
            <a:r>
              <a:rPr lang="en-US" sz="3200" dirty="0">
                <a:solidFill>
                  <a:schemeClr val="tx1"/>
                </a:solidFill>
              </a:rPr>
              <a:t>as they observe your chaste and respectful behavior. </a:t>
            </a:r>
            <a:endParaRPr lang="en-US" sz="3200" baseline="30000" dirty="0">
              <a:solidFill>
                <a:schemeClr val="tx1"/>
              </a:solidFill>
            </a:endParaRPr>
          </a:p>
        </p:txBody>
      </p:sp>
    </p:spTree>
    <p:extLst>
      <p:ext uri="{BB962C8B-B14F-4D97-AF65-F5344CB8AC3E}">
        <p14:creationId xmlns:p14="http://schemas.microsoft.com/office/powerpoint/2010/main" val="661407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foustb\Desktop\Foto 3.jpg"/>
          <p:cNvPicPr>
            <a:picLocks noChangeAspect="1" noChangeArrowheads="1"/>
          </p:cNvPicPr>
          <p:nvPr/>
        </p:nvPicPr>
        <p:blipFill>
          <a:blip r:embed="rId2" cstate="print"/>
          <a:srcRect l="6592" r="1123"/>
          <a:stretch>
            <a:fillRect/>
          </a:stretch>
        </p:blipFill>
        <p:spPr bwMode="auto">
          <a:xfrm>
            <a:off x="7724775" y="914400"/>
            <a:ext cx="4467225" cy="5105400"/>
          </a:xfrm>
          <a:prstGeom prst="rect">
            <a:avLst/>
          </a:prstGeom>
          <a:noFill/>
        </p:spPr>
      </p:pic>
      <p:sp>
        <p:nvSpPr>
          <p:cNvPr id="9" name="Rectangle 8"/>
          <p:cNvSpPr/>
          <p:nvPr/>
        </p:nvSpPr>
        <p:spPr>
          <a:xfrm>
            <a:off x="533400" y="73369"/>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600" b="1" dirty="0"/>
              <a:t>Treat your spouse the way Christ treated you</a:t>
            </a:r>
            <a:endParaRPr lang="en-US" sz="4600" b="1" i="1" dirty="0"/>
          </a:p>
        </p:txBody>
      </p:sp>
      <p:sp>
        <p:nvSpPr>
          <p:cNvPr id="8" name="Rounded Rectangular Callout 7"/>
          <p:cNvSpPr/>
          <p:nvPr/>
        </p:nvSpPr>
        <p:spPr>
          <a:xfrm>
            <a:off x="304800" y="1134824"/>
            <a:ext cx="3810000" cy="780151"/>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i="1" dirty="0"/>
              <a:t>Historical Context</a:t>
            </a:r>
            <a:endParaRPr lang="en-US" sz="3600" b="1" i="1" u="sng" dirty="0"/>
          </a:p>
        </p:txBody>
      </p:sp>
      <p:sp>
        <p:nvSpPr>
          <p:cNvPr id="6" name="Rounded Rectangular Callout 5"/>
          <p:cNvSpPr/>
          <p:nvPr/>
        </p:nvSpPr>
        <p:spPr>
          <a:xfrm>
            <a:off x="51389" y="2711012"/>
            <a:ext cx="4101512" cy="780151"/>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u="sng" dirty="0"/>
              <a:t>Patriarchy</a:t>
            </a:r>
            <a:r>
              <a:rPr lang="en-US" sz="4000" b="1" i="1" dirty="0"/>
              <a:t>:</a:t>
            </a:r>
          </a:p>
          <a:p>
            <a:pPr algn="ctr" fontAlgn="auto">
              <a:spcBef>
                <a:spcPts val="0"/>
              </a:spcBef>
              <a:spcAft>
                <a:spcPts val="0"/>
              </a:spcAft>
              <a:defRPr/>
            </a:pPr>
            <a:r>
              <a:rPr lang="en-US" sz="800" b="1" i="1" dirty="0"/>
              <a:t> </a:t>
            </a:r>
          </a:p>
          <a:p>
            <a:pPr algn="ctr" fontAlgn="auto">
              <a:spcBef>
                <a:spcPts val="0"/>
              </a:spcBef>
              <a:spcAft>
                <a:spcPts val="0"/>
              </a:spcAft>
              <a:defRPr/>
            </a:pPr>
            <a:r>
              <a:rPr lang="en-US" sz="3400" b="1" i="1" dirty="0"/>
              <a:t>the rule of the father</a:t>
            </a:r>
            <a:endParaRPr lang="en-US" sz="3400" b="1" i="1" u="sng" dirty="0"/>
          </a:p>
        </p:txBody>
      </p:sp>
      <p:sp>
        <p:nvSpPr>
          <p:cNvPr id="10" name="Content Placeholder 2"/>
          <p:cNvSpPr>
            <a:spLocks noGrp="1"/>
          </p:cNvSpPr>
          <p:nvPr>
            <p:ph idx="1"/>
          </p:nvPr>
        </p:nvSpPr>
        <p:spPr>
          <a:xfrm>
            <a:off x="4152900" y="1100953"/>
            <a:ext cx="3886200" cy="4525963"/>
          </a:xfrm>
        </p:spPr>
        <p:txBody>
          <a:bodyPr/>
          <a:lstStyle/>
          <a:p>
            <a:pPr algn="ctr">
              <a:buNone/>
            </a:pPr>
            <a:endParaRPr lang="en-US" sz="3400" b="1" dirty="0">
              <a:solidFill>
                <a:schemeClr val="bg1"/>
              </a:solidFill>
            </a:endParaRPr>
          </a:p>
          <a:p>
            <a:r>
              <a:rPr lang="en-US" sz="3400" b="1" dirty="0">
                <a:solidFill>
                  <a:schemeClr val="bg1"/>
                </a:solidFill>
              </a:rPr>
              <a:t>Religious Power</a:t>
            </a:r>
          </a:p>
          <a:p>
            <a:r>
              <a:rPr lang="en-US" sz="3400" b="1" dirty="0">
                <a:solidFill>
                  <a:schemeClr val="bg1"/>
                </a:solidFill>
              </a:rPr>
              <a:t>Financial Power</a:t>
            </a:r>
          </a:p>
          <a:p>
            <a:r>
              <a:rPr lang="en-US" sz="3400" b="1" dirty="0">
                <a:solidFill>
                  <a:schemeClr val="bg1"/>
                </a:solidFill>
              </a:rPr>
              <a:t>Social Power</a:t>
            </a:r>
          </a:p>
          <a:p>
            <a:r>
              <a:rPr lang="en-US" sz="3400" b="1" dirty="0">
                <a:solidFill>
                  <a:schemeClr val="bg1"/>
                </a:solidFill>
              </a:rPr>
              <a:t>Physical Power</a:t>
            </a:r>
          </a:p>
        </p:txBody>
      </p:sp>
      <p:sp>
        <p:nvSpPr>
          <p:cNvPr id="12" name="Rectangle 11"/>
          <p:cNvSpPr/>
          <p:nvPr/>
        </p:nvSpPr>
        <p:spPr>
          <a:xfrm>
            <a:off x="0" y="4563374"/>
            <a:ext cx="12192000" cy="2294626"/>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Peter 3:1 </a:t>
            </a:r>
            <a:r>
              <a:rPr lang="en-US" sz="3200" dirty="0">
                <a:solidFill>
                  <a:schemeClr val="tx1"/>
                </a:solidFill>
              </a:rPr>
              <a:t>In the same way,</a:t>
            </a:r>
            <a:r>
              <a:rPr lang="en-US" sz="3200" b="1" dirty="0">
                <a:solidFill>
                  <a:schemeClr val="tx1"/>
                </a:solidFill>
              </a:rPr>
              <a:t> </a:t>
            </a:r>
            <a:r>
              <a:rPr lang="en-US" sz="3200" b="1" u="sng" dirty="0">
                <a:solidFill>
                  <a:srgbClr val="002060"/>
                </a:solidFill>
              </a:rPr>
              <a:t>you wives, be submissive to your own husbands</a:t>
            </a:r>
            <a:r>
              <a:rPr lang="en-US" sz="3200" b="1" dirty="0">
                <a:solidFill>
                  <a:srgbClr val="002060"/>
                </a:solidFill>
              </a:rPr>
              <a:t> </a:t>
            </a:r>
            <a:r>
              <a:rPr lang="en-US" sz="3200" dirty="0">
                <a:solidFill>
                  <a:schemeClr val="tx1"/>
                </a:solidFill>
              </a:rPr>
              <a:t>so that even if any of them are disobedient to the word, they may be won without a word by the behavior of their wives,</a:t>
            </a:r>
            <a:r>
              <a:rPr lang="en-US" sz="3200" b="1" dirty="0">
                <a:solidFill>
                  <a:schemeClr val="tx1"/>
                </a:solidFill>
              </a:rPr>
              <a:t> </a:t>
            </a:r>
            <a:r>
              <a:rPr lang="en-US" sz="3200" b="1" baseline="30000" dirty="0">
                <a:solidFill>
                  <a:schemeClr val="tx1"/>
                </a:solidFill>
              </a:rPr>
              <a:t>2 </a:t>
            </a:r>
            <a:r>
              <a:rPr lang="en-US" sz="3200" dirty="0">
                <a:solidFill>
                  <a:schemeClr val="tx1"/>
                </a:solidFill>
              </a:rPr>
              <a:t>as they observe your chaste and respectful behavior. </a:t>
            </a:r>
            <a:endParaRPr lang="en-US" sz="3200" baseline="30000" dirty="0">
              <a:solidFill>
                <a:schemeClr val="tx1"/>
              </a:solidFill>
            </a:endParaRPr>
          </a:p>
        </p:txBody>
      </p:sp>
    </p:spTree>
    <p:extLst>
      <p:ext uri="{BB962C8B-B14F-4D97-AF65-F5344CB8AC3E}">
        <p14:creationId xmlns:p14="http://schemas.microsoft.com/office/powerpoint/2010/main" val="3016767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foustb\Desktop\Foto 3.jpg"/>
          <p:cNvPicPr>
            <a:picLocks noChangeAspect="1" noChangeArrowheads="1"/>
          </p:cNvPicPr>
          <p:nvPr/>
        </p:nvPicPr>
        <p:blipFill>
          <a:blip r:embed="rId2" cstate="print"/>
          <a:srcRect l="6592" r="1123"/>
          <a:stretch>
            <a:fillRect/>
          </a:stretch>
        </p:blipFill>
        <p:spPr bwMode="auto">
          <a:xfrm>
            <a:off x="7724775" y="914400"/>
            <a:ext cx="4467225" cy="5105400"/>
          </a:xfrm>
          <a:prstGeom prst="rect">
            <a:avLst/>
          </a:prstGeom>
          <a:noFill/>
        </p:spPr>
      </p:pic>
      <p:sp>
        <p:nvSpPr>
          <p:cNvPr id="9" name="Rectangle 8"/>
          <p:cNvSpPr/>
          <p:nvPr/>
        </p:nvSpPr>
        <p:spPr>
          <a:xfrm>
            <a:off x="533400" y="73369"/>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600" b="1" dirty="0"/>
              <a:t>Treat your spouse the way Christ treated you</a:t>
            </a:r>
            <a:endParaRPr lang="en-US" sz="4600" b="1" i="1" dirty="0"/>
          </a:p>
        </p:txBody>
      </p:sp>
      <p:sp>
        <p:nvSpPr>
          <p:cNvPr id="8" name="Rounded Rectangular Callout 7"/>
          <p:cNvSpPr/>
          <p:nvPr/>
        </p:nvSpPr>
        <p:spPr>
          <a:xfrm>
            <a:off x="304800" y="1134824"/>
            <a:ext cx="3810000" cy="780151"/>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i="1" dirty="0"/>
              <a:t>Biblical Context</a:t>
            </a:r>
            <a:endParaRPr lang="en-US" sz="3600" b="1" i="1" u="sng" dirty="0"/>
          </a:p>
        </p:txBody>
      </p:sp>
      <p:sp>
        <p:nvSpPr>
          <p:cNvPr id="12" name="Rounded Rectangular Callout 11"/>
          <p:cNvSpPr/>
          <p:nvPr/>
        </p:nvSpPr>
        <p:spPr>
          <a:xfrm>
            <a:off x="304800" y="2853412"/>
            <a:ext cx="5358811" cy="780151"/>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t>The Bible does describe an “order of the house” </a:t>
            </a:r>
            <a:endParaRPr lang="en-US" sz="3200" b="1" i="1" dirty="0"/>
          </a:p>
        </p:txBody>
      </p:sp>
      <p:sp>
        <p:nvSpPr>
          <p:cNvPr id="10" name="Rectangle 9"/>
          <p:cNvSpPr/>
          <p:nvPr/>
        </p:nvSpPr>
        <p:spPr>
          <a:xfrm>
            <a:off x="0" y="4563374"/>
            <a:ext cx="12192000" cy="2294626"/>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Peter 3:1 </a:t>
            </a:r>
            <a:r>
              <a:rPr lang="en-US" sz="3200" dirty="0">
                <a:solidFill>
                  <a:schemeClr val="tx1"/>
                </a:solidFill>
              </a:rPr>
              <a:t>In the same way,</a:t>
            </a:r>
            <a:r>
              <a:rPr lang="en-US" sz="3200" b="1" dirty="0">
                <a:solidFill>
                  <a:schemeClr val="tx1"/>
                </a:solidFill>
              </a:rPr>
              <a:t> </a:t>
            </a:r>
            <a:r>
              <a:rPr lang="en-US" sz="3200" b="1" u="sng" dirty="0">
                <a:solidFill>
                  <a:srgbClr val="002060"/>
                </a:solidFill>
              </a:rPr>
              <a:t>you wives, be submissive to your own husbands</a:t>
            </a:r>
            <a:r>
              <a:rPr lang="en-US" sz="3200" b="1" dirty="0">
                <a:solidFill>
                  <a:srgbClr val="002060"/>
                </a:solidFill>
              </a:rPr>
              <a:t> </a:t>
            </a:r>
            <a:r>
              <a:rPr lang="en-US" sz="3200" dirty="0">
                <a:solidFill>
                  <a:schemeClr val="tx1"/>
                </a:solidFill>
              </a:rPr>
              <a:t>so that even if any of them are disobedient to the word, they may be won without a word by the behavior of their wives,</a:t>
            </a:r>
            <a:r>
              <a:rPr lang="en-US" sz="3200" b="1" dirty="0">
                <a:solidFill>
                  <a:schemeClr val="tx1"/>
                </a:solidFill>
              </a:rPr>
              <a:t> </a:t>
            </a:r>
            <a:r>
              <a:rPr lang="en-US" sz="3200" b="1" baseline="30000" dirty="0">
                <a:solidFill>
                  <a:schemeClr val="tx1"/>
                </a:solidFill>
              </a:rPr>
              <a:t>2 </a:t>
            </a:r>
            <a:r>
              <a:rPr lang="en-US" sz="3200" dirty="0">
                <a:solidFill>
                  <a:schemeClr val="tx1"/>
                </a:solidFill>
              </a:rPr>
              <a:t>as they observe your chaste and respectful behavior. </a:t>
            </a:r>
            <a:endParaRPr lang="en-US" sz="3200" baseline="30000" dirty="0">
              <a:solidFill>
                <a:schemeClr val="tx1"/>
              </a:solidFill>
            </a:endParaRPr>
          </a:p>
        </p:txBody>
      </p:sp>
    </p:spTree>
    <p:extLst>
      <p:ext uri="{BB962C8B-B14F-4D97-AF65-F5344CB8AC3E}">
        <p14:creationId xmlns:p14="http://schemas.microsoft.com/office/powerpoint/2010/main" val="4040301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foustb\Desktop\Foto 3.jpg"/>
          <p:cNvPicPr>
            <a:picLocks noChangeAspect="1" noChangeArrowheads="1"/>
          </p:cNvPicPr>
          <p:nvPr/>
        </p:nvPicPr>
        <p:blipFill>
          <a:blip r:embed="rId2" cstate="print"/>
          <a:srcRect l="6592" r="1123"/>
          <a:stretch>
            <a:fillRect/>
          </a:stretch>
        </p:blipFill>
        <p:spPr bwMode="auto">
          <a:xfrm>
            <a:off x="7724775" y="914400"/>
            <a:ext cx="4467225" cy="5105400"/>
          </a:xfrm>
          <a:prstGeom prst="rect">
            <a:avLst/>
          </a:prstGeom>
          <a:noFill/>
        </p:spPr>
      </p:pic>
      <p:sp>
        <p:nvSpPr>
          <p:cNvPr id="9" name="Rectangle 8"/>
          <p:cNvSpPr/>
          <p:nvPr/>
        </p:nvSpPr>
        <p:spPr>
          <a:xfrm>
            <a:off x="533400" y="73369"/>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600" b="1" dirty="0"/>
              <a:t>Treat your spouse the way Christ treated you</a:t>
            </a:r>
            <a:endParaRPr lang="en-US" sz="4600" b="1" i="1" dirty="0"/>
          </a:p>
        </p:txBody>
      </p:sp>
      <p:sp>
        <p:nvSpPr>
          <p:cNvPr id="8" name="Rounded Rectangular Callout 7"/>
          <p:cNvSpPr/>
          <p:nvPr/>
        </p:nvSpPr>
        <p:spPr>
          <a:xfrm>
            <a:off x="304800" y="1134824"/>
            <a:ext cx="3810000" cy="780151"/>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i="1" dirty="0"/>
              <a:t>Biblical Context</a:t>
            </a:r>
            <a:endParaRPr lang="en-US" sz="3600" b="1" i="1" u="sng" dirty="0"/>
          </a:p>
        </p:txBody>
      </p:sp>
      <p:sp>
        <p:nvSpPr>
          <p:cNvPr id="13" name="Rounded Rectangular Callout 12"/>
          <p:cNvSpPr/>
          <p:nvPr/>
        </p:nvSpPr>
        <p:spPr>
          <a:xfrm>
            <a:off x="152400" y="2819169"/>
            <a:ext cx="6324600" cy="780151"/>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t>But in the context of a radically progressive view of women</a:t>
            </a:r>
            <a:endParaRPr lang="en-US" sz="3200" b="1" i="1" dirty="0"/>
          </a:p>
        </p:txBody>
      </p:sp>
      <p:sp>
        <p:nvSpPr>
          <p:cNvPr id="14" name="TextBox 13"/>
          <p:cNvSpPr txBox="1"/>
          <p:nvPr/>
        </p:nvSpPr>
        <p:spPr>
          <a:xfrm>
            <a:off x="6645441" y="1030632"/>
            <a:ext cx="5194133" cy="3416320"/>
          </a:xfrm>
          <a:prstGeom prst="rect">
            <a:avLst/>
          </a:prstGeom>
          <a:solidFill>
            <a:schemeClr val="accent5">
              <a:lumMod val="75000"/>
            </a:schemeClr>
          </a:solidFill>
          <a:ln>
            <a:solidFill>
              <a:schemeClr val="bg2"/>
            </a:solidFill>
          </a:ln>
        </p:spPr>
        <p:txBody>
          <a:bodyPr wrap="square">
            <a:spAutoFit/>
          </a:bodyPr>
          <a:lstStyle/>
          <a:p>
            <a:r>
              <a:rPr lang="en-US" sz="3600" b="1" baseline="30000" dirty="0">
                <a:solidFill>
                  <a:schemeClr val="bg1"/>
                </a:solidFill>
                <a:latin typeface="+mn-lt"/>
              </a:rPr>
              <a:t>Galatians 3:28 </a:t>
            </a:r>
            <a:r>
              <a:rPr lang="en-US" sz="3600" b="1" dirty="0">
                <a:solidFill>
                  <a:schemeClr val="bg1"/>
                </a:solidFill>
                <a:latin typeface="+mn-lt"/>
              </a:rPr>
              <a:t> There is neither Jew nor Greek, there is neither slave nor free man, there is neither male nor female;  for you are all one in Christ Jesus.  </a:t>
            </a:r>
          </a:p>
        </p:txBody>
      </p:sp>
      <p:sp>
        <p:nvSpPr>
          <p:cNvPr id="10" name="Rectangle 9"/>
          <p:cNvSpPr/>
          <p:nvPr/>
        </p:nvSpPr>
        <p:spPr>
          <a:xfrm>
            <a:off x="0" y="4563374"/>
            <a:ext cx="12192000" cy="2294626"/>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Peter 3:1 </a:t>
            </a:r>
            <a:r>
              <a:rPr lang="en-US" sz="3200" dirty="0">
                <a:solidFill>
                  <a:schemeClr val="tx1"/>
                </a:solidFill>
              </a:rPr>
              <a:t>In the same way,</a:t>
            </a:r>
            <a:r>
              <a:rPr lang="en-US" sz="3200" b="1" dirty="0">
                <a:solidFill>
                  <a:schemeClr val="tx1"/>
                </a:solidFill>
              </a:rPr>
              <a:t> </a:t>
            </a:r>
            <a:r>
              <a:rPr lang="en-US" sz="3200" b="1" u="sng" dirty="0">
                <a:solidFill>
                  <a:srgbClr val="002060"/>
                </a:solidFill>
              </a:rPr>
              <a:t>you wives, be submissive to your own husbands</a:t>
            </a:r>
            <a:r>
              <a:rPr lang="en-US" sz="3200" b="1" dirty="0">
                <a:solidFill>
                  <a:srgbClr val="002060"/>
                </a:solidFill>
              </a:rPr>
              <a:t> </a:t>
            </a:r>
            <a:r>
              <a:rPr lang="en-US" sz="3200" dirty="0">
                <a:solidFill>
                  <a:schemeClr val="tx1"/>
                </a:solidFill>
              </a:rPr>
              <a:t>so that even if any of them are disobedient to the word, they may be won without a word by the behavior of their wives,</a:t>
            </a:r>
            <a:r>
              <a:rPr lang="en-US" sz="3200" b="1" dirty="0">
                <a:solidFill>
                  <a:schemeClr val="tx1"/>
                </a:solidFill>
              </a:rPr>
              <a:t> </a:t>
            </a:r>
            <a:r>
              <a:rPr lang="en-US" sz="3200" b="1" baseline="30000" dirty="0">
                <a:solidFill>
                  <a:schemeClr val="tx1"/>
                </a:solidFill>
              </a:rPr>
              <a:t>2 </a:t>
            </a:r>
            <a:r>
              <a:rPr lang="en-US" sz="3200" dirty="0">
                <a:solidFill>
                  <a:schemeClr val="tx1"/>
                </a:solidFill>
              </a:rPr>
              <a:t>as they observe your chaste and respectful behavior. </a:t>
            </a:r>
            <a:endParaRPr lang="en-US" sz="3200" baseline="30000" dirty="0">
              <a:solidFill>
                <a:schemeClr val="tx1"/>
              </a:solidFill>
            </a:endParaRPr>
          </a:p>
        </p:txBody>
      </p:sp>
      <p:sp>
        <p:nvSpPr>
          <p:cNvPr id="2" name="Oval 1">
            <a:extLst>
              <a:ext uri="{FF2B5EF4-FFF2-40B4-BE49-F238E27FC236}">
                <a16:creationId xmlns:a16="http://schemas.microsoft.com/office/drawing/2014/main" xmlns="" id="{20A514F5-A841-CFFD-9697-4C4A8CD047AB}"/>
              </a:ext>
            </a:extLst>
          </p:cNvPr>
          <p:cNvSpPr/>
          <p:nvPr/>
        </p:nvSpPr>
        <p:spPr>
          <a:xfrm>
            <a:off x="9753600" y="4563184"/>
            <a:ext cx="990600" cy="724799"/>
          </a:xfrm>
          <a:prstGeom prst="ellipse">
            <a:avLst/>
          </a:prstGeom>
          <a:noFill/>
          <a:ln w="8572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62301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animBg="1"/>
      <p:bldP spid="2"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foustb\Desktop\Foto 3.jpg"/>
          <p:cNvPicPr>
            <a:picLocks noChangeAspect="1" noChangeArrowheads="1"/>
          </p:cNvPicPr>
          <p:nvPr/>
        </p:nvPicPr>
        <p:blipFill>
          <a:blip r:embed="rId2" cstate="print"/>
          <a:srcRect l="6592" r="1123"/>
          <a:stretch>
            <a:fillRect/>
          </a:stretch>
        </p:blipFill>
        <p:spPr bwMode="auto">
          <a:xfrm>
            <a:off x="7724775" y="914400"/>
            <a:ext cx="4467225" cy="5105400"/>
          </a:xfrm>
          <a:prstGeom prst="rect">
            <a:avLst/>
          </a:prstGeom>
          <a:noFill/>
        </p:spPr>
      </p:pic>
      <p:sp>
        <p:nvSpPr>
          <p:cNvPr id="14" name="Rectangle 13"/>
          <p:cNvSpPr/>
          <p:nvPr/>
        </p:nvSpPr>
        <p:spPr>
          <a:xfrm>
            <a:off x="0" y="4563374"/>
            <a:ext cx="12192000" cy="2294626"/>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Peter 3:1 </a:t>
            </a:r>
            <a:r>
              <a:rPr lang="en-US" sz="3200" dirty="0">
                <a:solidFill>
                  <a:schemeClr val="tx1"/>
                </a:solidFill>
              </a:rPr>
              <a:t>In the same way,</a:t>
            </a:r>
            <a:r>
              <a:rPr lang="en-US" sz="3200" b="1" dirty="0">
                <a:solidFill>
                  <a:schemeClr val="tx1"/>
                </a:solidFill>
              </a:rPr>
              <a:t> </a:t>
            </a:r>
            <a:r>
              <a:rPr lang="en-US" sz="3200" b="1" u="sng" dirty="0">
                <a:solidFill>
                  <a:srgbClr val="002060"/>
                </a:solidFill>
              </a:rPr>
              <a:t>you wives, be submissive to your own husbands</a:t>
            </a:r>
            <a:r>
              <a:rPr lang="en-US" sz="3200" b="1" dirty="0">
                <a:solidFill>
                  <a:srgbClr val="002060"/>
                </a:solidFill>
              </a:rPr>
              <a:t> </a:t>
            </a:r>
            <a:r>
              <a:rPr lang="en-US" sz="3200" dirty="0">
                <a:solidFill>
                  <a:schemeClr val="tx1"/>
                </a:solidFill>
              </a:rPr>
              <a:t>so that even if any of them are disobedient to the word, they may be won without a word by the behavior of their wives,</a:t>
            </a:r>
            <a:r>
              <a:rPr lang="en-US" sz="3200" b="1" dirty="0">
                <a:solidFill>
                  <a:schemeClr val="tx1"/>
                </a:solidFill>
              </a:rPr>
              <a:t> </a:t>
            </a:r>
            <a:r>
              <a:rPr lang="en-US" sz="3200" b="1" baseline="30000" dirty="0">
                <a:solidFill>
                  <a:schemeClr val="tx1"/>
                </a:solidFill>
              </a:rPr>
              <a:t>2 </a:t>
            </a:r>
            <a:r>
              <a:rPr lang="en-US" sz="3200" dirty="0">
                <a:solidFill>
                  <a:schemeClr val="tx1"/>
                </a:solidFill>
              </a:rPr>
              <a:t>as they observe your chaste and respectful behavior. </a:t>
            </a:r>
            <a:endParaRPr lang="en-US" sz="3200" baseline="30000" dirty="0">
              <a:solidFill>
                <a:schemeClr val="tx1"/>
              </a:solidFill>
            </a:endParaRPr>
          </a:p>
        </p:txBody>
      </p:sp>
      <p:sp>
        <p:nvSpPr>
          <p:cNvPr id="9" name="Rectangle 8"/>
          <p:cNvSpPr/>
          <p:nvPr/>
        </p:nvSpPr>
        <p:spPr>
          <a:xfrm>
            <a:off x="533400" y="73369"/>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600" b="1" dirty="0"/>
              <a:t>Treat your spouse the way Christ treated you</a:t>
            </a:r>
            <a:endParaRPr lang="en-US" sz="4600" b="1" i="1" dirty="0"/>
          </a:p>
        </p:txBody>
      </p:sp>
      <p:sp>
        <p:nvSpPr>
          <p:cNvPr id="8" name="Rounded Rectangular Callout 7"/>
          <p:cNvSpPr/>
          <p:nvPr/>
        </p:nvSpPr>
        <p:spPr>
          <a:xfrm>
            <a:off x="304800" y="1134824"/>
            <a:ext cx="3810000" cy="780151"/>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i="1" dirty="0"/>
              <a:t>Biblical Context</a:t>
            </a:r>
            <a:endParaRPr lang="en-US" sz="3600" b="1" i="1" u="sng" dirty="0"/>
          </a:p>
        </p:txBody>
      </p:sp>
      <p:sp>
        <p:nvSpPr>
          <p:cNvPr id="10" name="TextBox 9"/>
          <p:cNvSpPr txBox="1"/>
          <p:nvPr/>
        </p:nvSpPr>
        <p:spPr>
          <a:xfrm>
            <a:off x="6477000" y="989595"/>
            <a:ext cx="5715000" cy="5632311"/>
          </a:xfrm>
          <a:prstGeom prst="rect">
            <a:avLst/>
          </a:prstGeom>
          <a:solidFill>
            <a:schemeClr val="accent5">
              <a:lumMod val="75000"/>
            </a:schemeClr>
          </a:solidFill>
          <a:ln>
            <a:solidFill>
              <a:schemeClr val="bg2"/>
            </a:solidFill>
          </a:ln>
        </p:spPr>
        <p:txBody>
          <a:bodyPr wrap="square">
            <a:spAutoFit/>
          </a:bodyPr>
          <a:lstStyle/>
          <a:p>
            <a:r>
              <a:rPr lang="en-US" sz="3600" b="1" baseline="30000" dirty="0">
                <a:solidFill>
                  <a:schemeClr val="bg1"/>
                </a:solidFill>
                <a:latin typeface="+mn-lt"/>
              </a:rPr>
              <a:t>1 Corinthinans7:3</a:t>
            </a:r>
            <a:r>
              <a:rPr lang="en-US" sz="3600" b="1" dirty="0">
                <a:solidFill>
                  <a:schemeClr val="bg1"/>
                </a:solidFill>
                <a:latin typeface="+mn-lt"/>
              </a:rPr>
              <a:t> The husband must fulfill his duty to his wife, and likewise also the wife to her husband. </a:t>
            </a:r>
            <a:r>
              <a:rPr lang="en-US" sz="3600" b="1" baseline="30000" dirty="0">
                <a:solidFill>
                  <a:schemeClr val="bg1"/>
                </a:solidFill>
                <a:latin typeface="+mn-lt"/>
              </a:rPr>
              <a:t>4</a:t>
            </a:r>
            <a:r>
              <a:rPr lang="en-US" sz="3600" b="1" dirty="0">
                <a:solidFill>
                  <a:schemeClr val="bg1"/>
                </a:solidFill>
                <a:latin typeface="+mn-lt"/>
              </a:rPr>
              <a:t> The wife does not have authority over her own body, but the husband does; and likewise also the husband does not have authority over his own body, but the wife does.  </a:t>
            </a:r>
          </a:p>
        </p:txBody>
      </p:sp>
      <p:sp>
        <p:nvSpPr>
          <p:cNvPr id="12" name="Rounded Rectangular Callout 11"/>
          <p:cNvSpPr/>
          <p:nvPr/>
        </p:nvSpPr>
        <p:spPr>
          <a:xfrm>
            <a:off x="152400" y="2819169"/>
            <a:ext cx="6324600" cy="780151"/>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t>But in the context of a radically progressive view of women</a:t>
            </a:r>
            <a:endParaRPr lang="en-US" sz="3200" b="1" i="1" dirty="0"/>
          </a:p>
        </p:txBody>
      </p:sp>
    </p:spTree>
    <p:extLst>
      <p:ext uri="{BB962C8B-B14F-4D97-AF65-F5344CB8AC3E}">
        <p14:creationId xmlns:p14="http://schemas.microsoft.com/office/powerpoint/2010/main" val="13966350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foustb\Desktop\Foto 3.jpg"/>
          <p:cNvPicPr>
            <a:picLocks noChangeAspect="1" noChangeArrowheads="1"/>
          </p:cNvPicPr>
          <p:nvPr/>
        </p:nvPicPr>
        <p:blipFill>
          <a:blip r:embed="rId2" cstate="print"/>
          <a:srcRect l="6592" r="1123"/>
          <a:stretch>
            <a:fillRect/>
          </a:stretch>
        </p:blipFill>
        <p:spPr bwMode="auto">
          <a:xfrm>
            <a:off x="7724775" y="914400"/>
            <a:ext cx="4467225" cy="5105400"/>
          </a:xfrm>
          <a:prstGeom prst="rect">
            <a:avLst/>
          </a:prstGeom>
          <a:noFill/>
        </p:spPr>
      </p:pic>
      <p:sp>
        <p:nvSpPr>
          <p:cNvPr id="9" name="Rectangle 8"/>
          <p:cNvSpPr/>
          <p:nvPr/>
        </p:nvSpPr>
        <p:spPr>
          <a:xfrm>
            <a:off x="533400" y="73369"/>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600" b="1" dirty="0"/>
              <a:t>Treat your spouse the way Christ treated you</a:t>
            </a:r>
            <a:endParaRPr lang="en-US" sz="4600" b="1" i="1" dirty="0"/>
          </a:p>
        </p:txBody>
      </p:sp>
      <p:sp>
        <p:nvSpPr>
          <p:cNvPr id="8" name="Rounded Rectangular Callout 7"/>
          <p:cNvSpPr/>
          <p:nvPr/>
        </p:nvSpPr>
        <p:spPr>
          <a:xfrm>
            <a:off x="304800" y="1134824"/>
            <a:ext cx="3810000" cy="780151"/>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i="1" dirty="0"/>
              <a:t>Biblical Context</a:t>
            </a:r>
            <a:endParaRPr lang="en-US" sz="3600" b="1" i="1" u="sng" dirty="0"/>
          </a:p>
        </p:txBody>
      </p:sp>
      <p:sp>
        <p:nvSpPr>
          <p:cNvPr id="13" name="Rounded Rectangular Callout 12"/>
          <p:cNvSpPr/>
          <p:nvPr/>
        </p:nvSpPr>
        <p:spPr>
          <a:xfrm>
            <a:off x="1427684" y="2061555"/>
            <a:ext cx="4914900" cy="780151"/>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4000" b="1" dirty="0"/>
              <a:t>This rocked the boat!</a:t>
            </a:r>
            <a:endParaRPr lang="en-US" sz="3600" b="1" i="1" dirty="0"/>
          </a:p>
        </p:txBody>
      </p:sp>
      <p:sp>
        <p:nvSpPr>
          <p:cNvPr id="10" name="Rectangle 9"/>
          <p:cNvSpPr/>
          <p:nvPr/>
        </p:nvSpPr>
        <p:spPr>
          <a:xfrm>
            <a:off x="0" y="4563374"/>
            <a:ext cx="12192000" cy="2294626"/>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Peter 3:1 </a:t>
            </a:r>
            <a:r>
              <a:rPr lang="en-US" sz="3200" dirty="0">
                <a:solidFill>
                  <a:schemeClr val="tx1"/>
                </a:solidFill>
              </a:rPr>
              <a:t>In the same way,</a:t>
            </a:r>
            <a:r>
              <a:rPr lang="en-US" sz="3200" b="1" dirty="0">
                <a:solidFill>
                  <a:schemeClr val="tx1"/>
                </a:solidFill>
              </a:rPr>
              <a:t> </a:t>
            </a:r>
            <a:r>
              <a:rPr lang="en-US" sz="3200" b="1" u="sng" dirty="0">
                <a:solidFill>
                  <a:srgbClr val="002060"/>
                </a:solidFill>
              </a:rPr>
              <a:t>you wives, be submissive to your own husbands</a:t>
            </a:r>
            <a:r>
              <a:rPr lang="en-US" sz="3200" b="1" dirty="0">
                <a:solidFill>
                  <a:srgbClr val="002060"/>
                </a:solidFill>
              </a:rPr>
              <a:t> </a:t>
            </a:r>
            <a:r>
              <a:rPr lang="en-US" sz="3200" dirty="0">
                <a:solidFill>
                  <a:schemeClr val="tx1"/>
                </a:solidFill>
              </a:rPr>
              <a:t>so that even if any of them are disobedient to the word, they may be won without a word by the behavior of their wives,</a:t>
            </a:r>
            <a:r>
              <a:rPr lang="en-US" sz="3200" b="1" dirty="0">
                <a:solidFill>
                  <a:schemeClr val="tx1"/>
                </a:solidFill>
              </a:rPr>
              <a:t> </a:t>
            </a:r>
            <a:r>
              <a:rPr lang="en-US" sz="3200" b="1" baseline="30000" dirty="0">
                <a:solidFill>
                  <a:schemeClr val="tx1"/>
                </a:solidFill>
              </a:rPr>
              <a:t>2 </a:t>
            </a:r>
            <a:r>
              <a:rPr lang="en-US" sz="3200" dirty="0">
                <a:solidFill>
                  <a:schemeClr val="tx1"/>
                </a:solidFill>
              </a:rPr>
              <a:t>as they observe your chaste and respectful behavior. </a:t>
            </a:r>
            <a:endParaRPr lang="en-US" sz="3200" baseline="30000" dirty="0">
              <a:solidFill>
                <a:schemeClr val="tx1"/>
              </a:solidFill>
            </a:endParaRPr>
          </a:p>
        </p:txBody>
      </p:sp>
      <p:sp>
        <p:nvSpPr>
          <p:cNvPr id="11" name="Rounded Rectangular Callout 10"/>
          <p:cNvSpPr/>
          <p:nvPr/>
        </p:nvSpPr>
        <p:spPr>
          <a:xfrm>
            <a:off x="98947" y="3265656"/>
            <a:ext cx="7572374" cy="780151"/>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200" b="1" dirty="0"/>
              <a:t>And fed the slander against Christians that they were a menace that was going to subvert and upend the fabric of society</a:t>
            </a:r>
            <a:endParaRPr lang="en-US" sz="2800" b="1" i="1" dirty="0"/>
          </a:p>
        </p:txBody>
      </p:sp>
    </p:spTree>
    <p:extLst>
      <p:ext uri="{BB962C8B-B14F-4D97-AF65-F5344CB8AC3E}">
        <p14:creationId xmlns:p14="http://schemas.microsoft.com/office/powerpoint/2010/main" val="4151657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1"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foustb\Desktop\Foto 3.jpg"/>
          <p:cNvPicPr>
            <a:picLocks noChangeAspect="1" noChangeArrowheads="1"/>
          </p:cNvPicPr>
          <p:nvPr/>
        </p:nvPicPr>
        <p:blipFill>
          <a:blip r:embed="rId2" cstate="print"/>
          <a:srcRect l="6592" r="1123"/>
          <a:stretch>
            <a:fillRect/>
          </a:stretch>
        </p:blipFill>
        <p:spPr bwMode="auto">
          <a:xfrm>
            <a:off x="7724775" y="914400"/>
            <a:ext cx="4467225" cy="5105400"/>
          </a:xfrm>
          <a:prstGeom prst="rect">
            <a:avLst/>
          </a:prstGeom>
          <a:noFill/>
        </p:spPr>
      </p:pic>
      <p:sp>
        <p:nvSpPr>
          <p:cNvPr id="9" name="Rectangle 8"/>
          <p:cNvSpPr/>
          <p:nvPr/>
        </p:nvSpPr>
        <p:spPr>
          <a:xfrm>
            <a:off x="533400" y="73369"/>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600" b="1" dirty="0"/>
              <a:t>Treat your spouse the way Christ treated you</a:t>
            </a:r>
            <a:endParaRPr lang="en-US" sz="4600" b="1" i="1" dirty="0"/>
          </a:p>
        </p:txBody>
      </p:sp>
      <p:sp>
        <p:nvSpPr>
          <p:cNvPr id="11" name="Rectangle 10"/>
          <p:cNvSpPr/>
          <p:nvPr/>
        </p:nvSpPr>
        <p:spPr>
          <a:xfrm>
            <a:off x="0" y="4572000"/>
            <a:ext cx="12192000" cy="2294626"/>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bg1"/>
                </a:solidFill>
              </a:rPr>
              <a:t>1 Peter 3:1 </a:t>
            </a:r>
            <a:r>
              <a:rPr lang="en-US" sz="3200" b="1" dirty="0">
                <a:solidFill>
                  <a:schemeClr val="bg1"/>
                </a:solidFill>
              </a:rPr>
              <a:t>In the same way, </a:t>
            </a:r>
            <a:r>
              <a:rPr lang="en-US" sz="3200" b="1" u="sng" dirty="0">
                <a:solidFill>
                  <a:schemeClr val="bg1"/>
                </a:solidFill>
              </a:rPr>
              <a:t>you wives, be submissive to your own </a:t>
            </a:r>
            <a:r>
              <a:rPr lang="en-US" sz="3200" b="1" u="sng" dirty="0" err="1">
                <a:solidFill>
                  <a:schemeClr val="bg1"/>
                </a:solidFill>
              </a:rPr>
              <a:t>usbands</a:t>
            </a:r>
            <a:r>
              <a:rPr lang="en-US" sz="3200" b="1" dirty="0">
                <a:solidFill>
                  <a:schemeClr val="bg1"/>
                </a:solidFill>
              </a:rPr>
              <a:t> so that even if any of them are disobedient to the word, they may be won without a word by the behavior of their wives, </a:t>
            </a:r>
            <a:r>
              <a:rPr lang="en-US" sz="3200" b="1" baseline="30000" dirty="0">
                <a:solidFill>
                  <a:schemeClr val="bg1"/>
                </a:solidFill>
              </a:rPr>
              <a:t>2 </a:t>
            </a:r>
            <a:r>
              <a:rPr lang="en-US" sz="3200" b="1" dirty="0">
                <a:solidFill>
                  <a:schemeClr val="bg1"/>
                </a:solidFill>
              </a:rPr>
              <a:t>as they observe your chaste and respectful behavior. </a:t>
            </a:r>
            <a:endParaRPr lang="en-US" sz="3200" b="1" baseline="30000" dirty="0">
              <a:solidFill>
                <a:schemeClr val="tx1"/>
              </a:solidFill>
            </a:endParaRPr>
          </a:p>
        </p:txBody>
      </p:sp>
      <p:sp>
        <p:nvSpPr>
          <p:cNvPr id="8" name="Rounded Rectangular Callout 7"/>
          <p:cNvSpPr/>
          <p:nvPr/>
        </p:nvSpPr>
        <p:spPr>
          <a:xfrm>
            <a:off x="304800" y="1134824"/>
            <a:ext cx="3810000" cy="780151"/>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i="1" dirty="0"/>
              <a:t>Biblical Context</a:t>
            </a:r>
            <a:endParaRPr lang="en-US" sz="3600" b="1" i="1" u="sng" dirty="0"/>
          </a:p>
        </p:txBody>
      </p:sp>
      <p:sp>
        <p:nvSpPr>
          <p:cNvPr id="13" name="Rounded Rectangular Callout 12"/>
          <p:cNvSpPr/>
          <p:nvPr/>
        </p:nvSpPr>
        <p:spPr>
          <a:xfrm>
            <a:off x="533400" y="2222921"/>
            <a:ext cx="6753225" cy="780151"/>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t>So a Christian couple was free to enjoy this new dynamic</a:t>
            </a:r>
            <a:endParaRPr lang="en-US" sz="3200" b="1" i="1" dirty="0"/>
          </a:p>
        </p:txBody>
      </p:sp>
      <p:sp>
        <p:nvSpPr>
          <p:cNvPr id="10" name="Rectangle 9"/>
          <p:cNvSpPr/>
          <p:nvPr/>
        </p:nvSpPr>
        <p:spPr>
          <a:xfrm>
            <a:off x="0" y="4563374"/>
            <a:ext cx="12192000" cy="2294626"/>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Peter 3:1 </a:t>
            </a:r>
            <a:r>
              <a:rPr lang="en-US" sz="3200" dirty="0">
                <a:solidFill>
                  <a:schemeClr val="tx1"/>
                </a:solidFill>
              </a:rPr>
              <a:t>In the same way,</a:t>
            </a:r>
            <a:r>
              <a:rPr lang="en-US" sz="3200" b="1" dirty="0">
                <a:solidFill>
                  <a:schemeClr val="tx1"/>
                </a:solidFill>
              </a:rPr>
              <a:t> </a:t>
            </a:r>
            <a:r>
              <a:rPr lang="en-US" sz="3200" b="1" u="sng" dirty="0">
                <a:solidFill>
                  <a:srgbClr val="002060"/>
                </a:solidFill>
              </a:rPr>
              <a:t>you wives, be submissive to your own husbands</a:t>
            </a:r>
            <a:r>
              <a:rPr lang="en-US" sz="3200" b="1" dirty="0">
                <a:solidFill>
                  <a:srgbClr val="002060"/>
                </a:solidFill>
              </a:rPr>
              <a:t> </a:t>
            </a:r>
            <a:r>
              <a:rPr lang="en-US" sz="3200" dirty="0">
                <a:solidFill>
                  <a:schemeClr val="tx1"/>
                </a:solidFill>
              </a:rPr>
              <a:t>so that even if any of them are disobedient to the word, they may be won without a word by the behavior of their wives,</a:t>
            </a:r>
            <a:r>
              <a:rPr lang="en-US" sz="3200" b="1" dirty="0">
                <a:solidFill>
                  <a:schemeClr val="tx1"/>
                </a:solidFill>
              </a:rPr>
              <a:t> </a:t>
            </a:r>
            <a:r>
              <a:rPr lang="en-US" sz="3200" b="1" baseline="30000" dirty="0">
                <a:solidFill>
                  <a:schemeClr val="tx1"/>
                </a:solidFill>
              </a:rPr>
              <a:t>2 </a:t>
            </a:r>
            <a:r>
              <a:rPr lang="en-US" sz="3200" dirty="0">
                <a:solidFill>
                  <a:schemeClr val="tx1"/>
                </a:solidFill>
              </a:rPr>
              <a:t>as they observe your chaste and respectful behavior. </a:t>
            </a:r>
            <a:endParaRPr lang="en-US" sz="3200" baseline="30000" dirty="0">
              <a:solidFill>
                <a:schemeClr val="tx1"/>
              </a:solidFill>
            </a:endParaRPr>
          </a:p>
        </p:txBody>
      </p:sp>
      <p:sp>
        <p:nvSpPr>
          <p:cNvPr id="12" name="Rounded Rectangular Callout 11"/>
          <p:cNvSpPr/>
          <p:nvPr/>
        </p:nvSpPr>
        <p:spPr>
          <a:xfrm>
            <a:off x="47624" y="3415210"/>
            <a:ext cx="7724776" cy="780151"/>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t>But avoid flaunting it in a way a way that would distract, offend, or discredit</a:t>
            </a:r>
            <a:endParaRPr lang="en-US" sz="3200" b="1" i="1" dirty="0"/>
          </a:p>
        </p:txBody>
      </p:sp>
    </p:spTree>
    <p:extLst>
      <p:ext uri="{BB962C8B-B14F-4D97-AF65-F5344CB8AC3E}">
        <p14:creationId xmlns:p14="http://schemas.microsoft.com/office/powerpoint/2010/main" val="25050130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2"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pic>
        <p:nvPicPr>
          <p:cNvPr id="6" name="Picture 2" descr="Image result for fire horizon"/>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4572000" y="4876800"/>
            <a:ext cx="7543800" cy="1600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b="1" i="1" dirty="0"/>
              <a:t>Excellent Behavior</a:t>
            </a:r>
          </a:p>
        </p:txBody>
      </p:sp>
      <p:sp>
        <p:nvSpPr>
          <p:cNvPr id="7" name="Rectangle 6"/>
          <p:cNvSpPr/>
          <p:nvPr/>
        </p:nvSpPr>
        <p:spPr>
          <a:xfrm>
            <a:off x="0" y="4572000"/>
            <a:ext cx="12192000" cy="2294626"/>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Peter 3:3 </a:t>
            </a:r>
            <a:r>
              <a:rPr lang="en-US" sz="3200" dirty="0">
                <a:solidFill>
                  <a:schemeClr val="tx1"/>
                </a:solidFill>
              </a:rPr>
              <a:t>Your adornment must not be merely external—braiding the hair, and wearing gold jewelry, or putting on dresses;</a:t>
            </a:r>
            <a:r>
              <a:rPr lang="en-US" sz="3200" b="1" dirty="0">
                <a:solidFill>
                  <a:schemeClr val="tx1"/>
                </a:solidFill>
              </a:rPr>
              <a:t> </a:t>
            </a:r>
            <a:r>
              <a:rPr lang="en-US" sz="3200" b="1" baseline="30000" dirty="0">
                <a:solidFill>
                  <a:schemeClr val="tx1"/>
                </a:solidFill>
              </a:rPr>
              <a:t>4 </a:t>
            </a:r>
            <a:r>
              <a:rPr lang="en-US" sz="3200" dirty="0">
                <a:solidFill>
                  <a:schemeClr val="tx1"/>
                </a:solidFill>
              </a:rPr>
              <a:t>but let it be the hidden person of the heart, with the imperishable quality of a gentle and </a:t>
            </a:r>
            <a:r>
              <a:rPr lang="en-US" sz="3200" b="1" u="sng" dirty="0">
                <a:solidFill>
                  <a:srgbClr val="002060"/>
                </a:solidFill>
              </a:rPr>
              <a:t>quiet spirit</a:t>
            </a:r>
            <a:r>
              <a:rPr lang="en-US" sz="3200" b="1" dirty="0">
                <a:solidFill>
                  <a:schemeClr val="tx1"/>
                </a:solidFill>
              </a:rPr>
              <a:t>, </a:t>
            </a:r>
            <a:r>
              <a:rPr lang="en-US" sz="3200" dirty="0">
                <a:solidFill>
                  <a:schemeClr val="tx1"/>
                </a:solidFill>
              </a:rPr>
              <a:t>which is precious in the sight of God.</a:t>
            </a:r>
            <a:endParaRPr lang="en-US" sz="3200" baseline="30000" dirty="0">
              <a:solidFill>
                <a:schemeClr val="tx1"/>
              </a:solidFill>
            </a:endParaRPr>
          </a:p>
        </p:txBody>
      </p:sp>
    </p:spTree>
    <p:extLst>
      <p:ext uri="{BB962C8B-B14F-4D97-AF65-F5344CB8AC3E}">
        <p14:creationId xmlns:p14="http://schemas.microsoft.com/office/powerpoint/2010/main" val="7190687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foustb\Desktop\Foto 3.jpg"/>
          <p:cNvPicPr>
            <a:picLocks noChangeAspect="1" noChangeArrowheads="1"/>
          </p:cNvPicPr>
          <p:nvPr/>
        </p:nvPicPr>
        <p:blipFill>
          <a:blip r:embed="rId2" cstate="print"/>
          <a:srcRect l="6592" r="1123"/>
          <a:stretch>
            <a:fillRect/>
          </a:stretch>
        </p:blipFill>
        <p:spPr bwMode="auto">
          <a:xfrm>
            <a:off x="7724775" y="914400"/>
            <a:ext cx="4467225" cy="5105400"/>
          </a:xfrm>
          <a:prstGeom prst="rect">
            <a:avLst/>
          </a:prstGeom>
          <a:noFill/>
        </p:spPr>
      </p:pic>
      <p:sp>
        <p:nvSpPr>
          <p:cNvPr id="9" name="Rectangle 8"/>
          <p:cNvSpPr/>
          <p:nvPr/>
        </p:nvSpPr>
        <p:spPr>
          <a:xfrm>
            <a:off x="533400" y="73369"/>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600" b="1" dirty="0"/>
              <a:t>Treat your spouse the way Christ treated you</a:t>
            </a:r>
            <a:endParaRPr lang="en-US" sz="4600" b="1" i="1" dirty="0"/>
          </a:p>
        </p:txBody>
      </p:sp>
      <p:sp>
        <p:nvSpPr>
          <p:cNvPr id="12" name="Rounded Rectangular Callout 11"/>
          <p:cNvSpPr/>
          <p:nvPr/>
        </p:nvSpPr>
        <p:spPr>
          <a:xfrm>
            <a:off x="0" y="2057400"/>
            <a:ext cx="7702967" cy="780151"/>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t>This instruction is given for a very specific (and common) scenario</a:t>
            </a:r>
            <a:endParaRPr lang="en-US" sz="3600" b="1" i="1" dirty="0"/>
          </a:p>
        </p:txBody>
      </p:sp>
      <p:sp>
        <p:nvSpPr>
          <p:cNvPr id="6" name="Rectangle 5"/>
          <p:cNvSpPr/>
          <p:nvPr/>
        </p:nvSpPr>
        <p:spPr>
          <a:xfrm>
            <a:off x="0" y="4572000"/>
            <a:ext cx="12192000" cy="2294626"/>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Peter 3:1 </a:t>
            </a:r>
            <a:r>
              <a:rPr lang="en-US" sz="3200" dirty="0">
                <a:solidFill>
                  <a:schemeClr val="tx1"/>
                </a:solidFill>
              </a:rPr>
              <a:t>In the same way, you wives, be submissive to your own husbands </a:t>
            </a:r>
            <a:r>
              <a:rPr lang="en-US" sz="3200" b="1" u="sng" dirty="0">
                <a:solidFill>
                  <a:srgbClr val="002060"/>
                </a:solidFill>
              </a:rPr>
              <a:t>so that even if any of them are disobedient to the word</a:t>
            </a:r>
            <a:r>
              <a:rPr lang="en-US" sz="3200" dirty="0">
                <a:solidFill>
                  <a:schemeClr val="tx1"/>
                </a:solidFill>
              </a:rPr>
              <a:t>, they may be won without a word by the behavior of their wives,</a:t>
            </a:r>
            <a:r>
              <a:rPr lang="en-US" sz="3200" b="1" dirty="0">
                <a:solidFill>
                  <a:schemeClr val="tx1"/>
                </a:solidFill>
              </a:rPr>
              <a:t> </a:t>
            </a:r>
            <a:r>
              <a:rPr lang="en-US" sz="3200" b="1" baseline="30000" dirty="0">
                <a:solidFill>
                  <a:schemeClr val="tx1"/>
                </a:solidFill>
              </a:rPr>
              <a:t>2 </a:t>
            </a:r>
            <a:r>
              <a:rPr lang="en-US" sz="3200" dirty="0">
                <a:solidFill>
                  <a:schemeClr val="tx1"/>
                </a:solidFill>
              </a:rPr>
              <a:t>as they observe your chaste and respectful behavior. </a:t>
            </a:r>
            <a:endParaRPr lang="en-US" sz="3200" baseline="30000" dirty="0">
              <a:solidFill>
                <a:schemeClr val="tx1"/>
              </a:solidFill>
            </a:endParaRPr>
          </a:p>
        </p:txBody>
      </p:sp>
    </p:spTree>
    <p:extLst>
      <p:ext uri="{BB962C8B-B14F-4D97-AF65-F5344CB8AC3E}">
        <p14:creationId xmlns:p14="http://schemas.microsoft.com/office/powerpoint/2010/main" val="1308673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foustb\Desktop\Foto 3.jpg"/>
          <p:cNvPicPr>
            <a:picLocks noChangeAspect="1" noChangeArrowheads="1"/>
          </p:cNvPicPr>
          <p:nvPr/>
        </p:nvPicPr>
        <p:blipFill>
          <a:blip r:embed="rId2" cstate="print"/>
          <a:srcRect l="6592" r="1123"/>
          <a:stretch>
            <a:fillRect/>
          </a:stretch>
        </p:blipFill>
        <p:spPr bwMode="auto">
          <a:xfrm>
            <a:off x="7724775" y="914400"/>
            <a:ext cx="4467225" cy="5105400"/>
          </a:xfrm>
          <a:prstGeom prst="rect">
            <a:avLst/>
          </a:prstGeom>
          <a:noFill/>
        </p:spPr>
      </p:pic>
      <p:sp>
        <p:nvSpPr>
          <p:cNvPr id="9" name="Rectangle 8"/>
          <p:cNvSpPr/>
          <p:nvPr/>
        </p:nvSpPr>
        <p:spPr>
          <a:xfrm>
            <a:off x="533400" y="73369"/>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600" b="1" dirty="0"/>
              <a:t>Treat your spouse the way Christ treated you</a:t>
            </a:r>
            <a:endParaRPr lang="en-US" sz="4600" b="1" i="1" dirty="0"/>
          </a:p>
        </p:txBody>
      </p:sp>
      <p:sp>
        <p:nvSpPr>
          <p:cNvPr id="11" name="Rectangle 10"/>
          <p:cNvSpPr/>
          <p:nvPr/>
        </p:nvSpPr>
        <p:spPr>
          <a:xfrm>
            <a:off x="0" y="4572000"/>
            <a:ext cx="12192000" cy="2294626"/>
          </a:xfrm>
          <a:prstGeom prst="rect">
            <a:avLst/>
          </a:prstGeom>
          <a:solidFill>
            <a:schemeClr val="tx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bg1"/>
                </a:solidFill>
              </a:rPr>
              <a:t>1 Peter 3:1 </a:t>
            </a:r>
            <a:r>
              <a:rPr lang="en-US" sz="3200" b="1" dirty="0">
                <a:solidFill>
                  <a:schemeClr val="bg1"/>
                </a:solidFill>
              </a:rPr>
              <a:t>In the same way, you wives, be submissive to your own husbands </a:t>
            </a:r>
            <a:r>
              <a:rPr lang="en-US" sz="3200" b="1" u="sng" dirty="0">
                <a:solidFill>
                  <a:schemeClr val="bg1"/>
                </a:solidFill>
              </a:rPr>
              <a:t>so that even if any of them are disobedient to the word</a:t>
            </a:r>
            <a:r>
              <a:rPr lang="en-US" sz="3200" b="1" dirty="0">
                <a:solidFill>
                  <a:schemeClr val="bg1"/>
                </a:solidFill>
              </a:rPr>
              <a:t>, they may be won without a word by the behavior of their wives, </a:t>
            </a:r>
            <a:r>
              <a:rPr lang="en-US" sz="3200" b="1" baseline="30000" dirty="0">
                <a:solidFill>
                  <a:schemeClr val="bg1"/>
                </a:solidFill>
              </a:rPr>
              <a:t>2 </a:t>
            </a:r>
            <a:r>
              <a:rPr lang="en-US" sz="3200" b="1" dirty="0">
                <a:solidFill>
                  <a:schemeClr val="bg1"/>
                </a:solidFill>
              </a:rPr>
              <a:t>as they observe your chaste and respectful behavior. </a:t>
            </a:r>
            <a:endParaRPr lang="en-US" sz="3200" b="1" baseline="30000" dirty="0">
              <a:solidFill>
                <a:schemeClr val="tx1"/>
              </a:solidFill>
            </a:endParaRPr>
          </a:p>
        </p:txBody>
      </p:sp>
      <p:sp>
        <p:nvSpPr>
          <p:cNvPr id="12" name="Rounded Rectangular Callout 11"/>
          <p:cNvSpPr/>
          <p:nvPr/>
        </p:nvSpPr>
        <p:spPr>
          <a:xfrm>
            <a:off x="0" y="2057400"/>
            <a:ext cx="7702967" cy="780151"/>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t>This instruction is given for a very specific (and common) scenario</a:t>
            </a:r>
            <a:endParaRPr lang="en-US" sz="3600" b="1" i="1" dirty="0"/>
          </a:p>
        </p:txBody>
      </p:sp>
      <p:sp>
        <p:nvSpPr>
          <p:cNvPr id="6" name="TextBox 5"/>
          <p:cNvSpPr txBox="1"/>
          <p:nvPr/>
        </p:nvSpPr>
        <p:spPr>
          <a:xfrm>
            <a:off x="0" y="3441680"/>
            <a:ext cx="12192000" cy="3416320"/>
          </a:xfrm>
          <a:prstGeom prst="rect">
            <a:avLst/>
          </a:prstGeom>
          <a:solidFill>
            <a:srgbClr val="4D2A1B"/>
          </a:solidFill>
          <a:ln>
            <a:solidFill>
              <a:schemeClr val="bg2"/>
            </a:solidFill>
          </a:ln>
        </p:spPr>
        <p:txBody>
          <a:bodyPr wrap="square">
            <a:spAutoFit/>
          </a:bodyPr>
          <a:lstStyle/>
          <a:p>
            <a:r>
              <a:rPr lang="en-US" sz="3600" b="1" baseline="30000" dirty="0">
                <a:solidFill>
                  <a:schemeClr val="bg1"/>
                </a:solidFill>
                <a:latin typeface="+mn-lt"/>
              </a:rPr>
              <a:t>Karen </a:t>
            </a:r>
            <a:r>
              <a:rPr lang="en-US" sz="3600" b="1" baseline="30000" dirty="0" err="1">
                <a:solidFill>
                  <a:schemeClr val="bg1"/>
                </a:solidFill>
                <a:latin typeface="+mn-lt"/>
              </a:rPr>
              <a:t>Jobes</a:t>
            </a:r>
            <a:r>
              <a:rPr lang="en-US" sz="3600" b="1" baseline="30000" dirty="0">
                <a:solidFill>
                  <a:schemeClr val="bg1"/>
                </a:solidFill>
                <a:latin typeface="+mn-lt"/>
              </a:rPr>
              <a:t>: PhD. :</a:t>
            </a:r>
            <a:r>
              <a:rPr lang="en-US" sz="3600" b="1" dirty="0">
                <a:solidFill>
                  <a:schemeClr val="bg1"/>
                </a:solidFill>
                <a:latin typeface="+mn-lt"/>
              </a:rPr>
              <a:t> “Why would a wife’s conversion likely provoke antagonism from her husband? In Greco-Roman society it was expected that the wife would have no friends of her own and would worship the gods of her husband.  First, the very fact that a woman would adopt any religion other than her husband’s violated the Greco-Roman ideal of an orderly home. </a:t>
            </a:r>
          </a:p>
        </p:txBody>
      </p:sp>
    </p:spTree>
    <p:extLst>
      <p:ext uri="{BB962C8B-B14F-4D97-AF65-F5344CB8AC3E}">
        <p14:creationId xmlns:p14="http://schemas.microsoft.com/office/powerpoint/2010/main" val="25063539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foustb\Desktop\Foto 3.jpg"/>
          <p:cNvPicPr>
            <a:picLocks noChangeAspect="1" noChangeArrowheads="1"/>
          </p:cNvPicPr>
          <p:nvPr/>
        </p:nvPicPr>
        <p:blipFill>
          <a:blip r:embed="rId2" cstate="print"/>
          <a:srcRect l="6592" r="1123"/>
          <a:stretch>
            <a:fillRect/>
          </a:stretch>
        </p:blipFill>
        <p:spPr bwMode="auto">
          <a:xfrm>
            <a:off x="7724775" y="914400"/>
            <a:ext cx="4467225" cy="5105400"/>
          </a:xfrm>
          <a:prstGeom prst="rect">
            <a:avLst/>
          </a:prstGeom>
          <a:noFill/>
        </p:spPr>
      </p:pic>
      <p:sp>
        <p:nvSpPr>
          <p:cNvPr id="9" name="Rectangle 8"/>
          <p:cNvSpPr/>
          <p:nvPr/>
        </p:nvSpPr>
        <p:spPr>
          <a:xfrm>
            <a:off x="533400" y="73369"/>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600" b="1" dirty="0"/>
              <a:t>Treat your spouse the way Christ treated you</a:t>
            </a:r>
            <a:endParaRPr lang="en-US" sz="4600" b="1" i="1" dirty="0"/>
          </a:p>
        </p:txBody>
      </p:sp>
      <p:sp>
        <p:nvSpPr>
          <p:cNvPr id="11" name="Rectangle 10"/>
          <p:cNvSpPr/>
          <p:nvPr/>
        </p:nvSpPr>
        <p:spPr>
          <a:xfrm>
            <a:off x="0" y="4572000"/>
            <a:ext cx="12192000" cy="2294626"/>
          </a:xfrm>
          <a:prstGeom prst="rect">
            <a:avLst/>
          </a:prstGeom>
          <a:solidFill>
            <a:schemeClr val="tx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bg1"/>
                </a:solidFill>
              </a:rPr>
              <a:t>1 Peter 3:1 </a:t>
            </a:r>
            <a:r>
              <a:rPr lang="en-US" sz="3200" b="1" dirty="0">
                <a:solidFill>
                  <a:schemeClr val="bg1"/>
                </a:solidFill>
              </a:rPr>
              <a:t>In the same way, you wives, be submissive to your own husbands </a:t>
            </a:r>
            <a:r>
              <a:rPr lang="en-US" sz="3200" b="1" u="sng" dirty="0">
                <a:solidFill>
                  <a:schemeClr val="bg1"/>
                </a:solidFill>
              </a:rPr>
              <a:t>so that even if any of them are disobedient to the word</a:t>
            </a:r>
            <a:r>
              <a:rPr lang="en-US" sz="3200" b="1" dirty="0">
                <a:solidFill>
                  <a:schemeClr val="bg1"/>
                </a:solidFill>
              </a:rPr>
              <a:t>, they may be won without a word by the behavior of their wives, </a:t>
            </a:r>
            <a:r>
              <a:rPr lang="en-US" sz="3200" b="1" baseline="30000" dirty="0">
                <a:solidFill>
                  <a:schemeClr val="bg1"/>
                </a:solidFill>
              </a:rPr>
              <a:t>2 </a:t>
            </a:r>
            <a:r>
              <a:rPr lang="en-US" sz="3200" b="1" dirty="0">
                <a:solidFill>
                  <a:schemeClr val="bg1"/>
                </a:solidFill>
              </a:rPr>
              <a:t>as they observe your chaste and respectful behavior. </a:t>
            </a:r>
            <a:endParaRPr lang="en-US" sz="3200" b="1" baseline="30000" dirty="0">
              <a:solidFill>
                <a:schemeClr val="tx1"/>
              </a:solidFill>
            </a:endParaRPr>
          </a:p>
        </p:txBody>
      </p:sp>
      <p:sp>
        <p:nvSpPr>
          <p:cNvPr id="12" name="Rounded Rectangular Callout 11"/>
          <p:cNvSpPr/>
          <p:nvPr/>
        </p:nvSpPr>
        <p:spPr>
          <a:xfrm>
            <a:off x="0" y="2057400"/>
            <a:ext cx="7702967" cy="780151"/>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t>This instruction is given for a very specific (and common) scenario</a:t>
            </a:r>
            <a:endParaRPr lang="en-US" sz="3600" b="1" i="1" dirty="0"/>
          </a:p>
        </p:txBody>
      </p:sp>
      <p:sp>
        <p:nvSpPr>
          <p:cNvPr id="6" name="TextBox 5"/>
          <p:cNvSpPr txBox="1"/>
          <p:nvPr/>
        </p:nvSpPr>
        <p:spPr>
          <a:xfrm>
            <a:off x="0" y="3441680"/>
            <a:ext cx="12192000" cy="3416320"/>
          </a:xfrm>
          <a:prstGeom prst="rect">
            <a:avLst/>
          </a:prstGeom>
          <a:solidFill>
            <a:srgbClr val="4D2A1B"/>
          </a:solidFill>
          <a:ln>
            <a:solidFill>
              <a:schemeClr val="bg2"/>
            </a:solidFill>
          </a:ln>
        </p:spPr>
        <p:txBody>
          <a:bodyPr wrap="square">
            <a:spAutoFit/>
          </a:bodyPr>
          <a:lstStyle/>
          <a:p>
            <a:r>
              <a:rPr lang="en-US" sz="3600" b="1" baseline="30000" dirty="0">
                <a:solidFill>
                  <a:schemeClr val="bg1"/>
                </a:solidFill>
                <a:latin typeface="+mn-lt"/>
              </a:rPr>
              <a:t>Karen </a:t>
            </a:r>
            <a:r>
              <a:rPr lang="en-US" sz="3600" b="1" baseline="30000" dirty="0" err="1">
                <a:solidFill>
                  <a:schemeClr val="bg1"/>
                </a:solidFill>
                <a:latin typeface="+mn-lt"/>
              </a:rPr>
              <a:t>Jobes</a:t>
            </a:r>
            <a:r>
              <a:rPr lang="en-US" sz="3600" b="1" baseline="30000" dirty="0">
                <a:solidFill>
                  <a:schemeClr val="bg1"/>
                </a:solidFill>
                <a:latin typeface="+mn-lt"/>
              </a:rPr>
              <a:t>: PhD. </a:t>
            </a:r>
            <a:r>
              <a:rPr lang="en-US" sz="3600" b="1" dirty="0">
                <a:solidFill>
                  <a:schemeClr val="bg1"/>
                </a:solidFill>
                <a:latin typeface="+mn-lt"/>
              </a:rPr>
              <a:t>“Because prosperity and well-being were seen as dependent on religious forces, disorder in the home was a threat not only to the family but to society.  Christians were frequently blamed as the cause of public calamity because they introduced a new god, upsetting the religious status quo of the empire.”</a:t>
            </a:r>
          </a:p>
        </p:txBody>
      </p:sp>
    </p:spTree>
    <p:extLst>
      <p:ext uri="{BB962C8B-B14F-4D97-AF65-F5344CB8AC3E}">
        <p14:creationId xmlns:p14="http://schemas.microsoft.com/office/powerpoint/2010/main" val="372135386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foustb\Desktop\Foto 3.jpg"/>
          <p:cNvPicPr>
            <a:picLocks noChangeAspect="1" noChangeArrowheads="1"/>
          </p:cNvPicPr>
          <p:nvPr/>
        </p:nvPicPr>
        <p:blipFill>
          <a:blip r:embed="rId2" cstate="print"/>
          <a:srcRect l="6592" r="1123"/>
          <a:stretch>
            <a:fillRect/>
          </a:stretch>
        </p:blipFill>
        <p:spPr bwMode="auto">
          <a:xfrm>
            <a:off x="7724775" y="914400"/>
            <a:ext cx="4467225" cy="5105400"/>
          </a:xfrm>
          <a:prstGeom prst="rect">
            <a:avLst/>
          </a:prstGeom>
          <a:noFill/>
        </p:spPr>
      </p:pic>
      <p:sp>
        <p:nvSpPr>
          <p:cNvPr id="9" name="Rectangle 8"/>
          <p:cNvSpPr/>
          <p:nvPr/>
        </p:nvSpPr>
        <p:spPr>
          <a:xfrm>
            <a:off x="533400" y="73369"/>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600" b="1" dirty="0"/>
              <a:t>Treat your spouse the way Christ treated you</a:t>
            </a:r>
            <a:endParaRPr lang="en-US" sz="4600" b="1" i="1" dirty="0"/>
          </a:p>
        </p:txBody>
      </p:sp>
      <p:sp>
        <p:nvSpPr>
          <p:cNvPr id="11" name="Rectangle 10"/>
          <p:cNvSpPr/>
          <p:nvPr/>
        </p:nvSpPr>
        <p:spPr>
          <a:xfrm>
            <a:off x="0" y="4572000"/>
            <a:ext cx="12192000" cy="2294626"/>
          </a:xfrm>
          <a:prstGeom prst="rect">
            <a:avLst/>
          </a:prstGeom>
          <a:solidFill>
            <a:schemeClr val="tx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bg1"/>
                </a:solidFill>
              </a:rPr>
              <a:t>1 Peter 3:1 </a:t>
            </a:r>
            <a:r>
              <a:rPr lang="en-US" sz="3200" b="1" dirty="0">
                <a:solidFill>
                  <a:schemeClr val="bg1"/>
                </a:solidFill>
              </a:rPr>
              <a:t>In the same way, you wives, be submissive to your own husbands </a:t>
            </a:r>
            <a:r>
              <a:rPr lang="en-US" sz="3200" b="1" u="sng" dirty="0">
                <a:solidFill>
                  <a:schemeClr val="bg1"/>
                </a:solidFill>
              </a:rPr>
              <a:t>so that even if any of them are disobedient to the word</a:t>
            </a:r>
            <a:r>
              <a:rPr lang="en-US" sz="3200" b="1" dirty="0">
                <a:solidFill>
                  <a:schemeClr val="bg1"/>
                </a:solidFill>
              </a:rPr>
              <a:t>, they may be won without a word by the behavior of their wives, </a:t>
            </a:r>
            <a:r>
              <a:rPr lang="en-US" sz="3200" b="1" baseline="30000" dirty="0">
                <a:solidFill>
                  <a:schemeClr val="bg1"/>
                </a:solidFill>
              </a:rPr>
              <a:t>2 </a:t>
            </a:r>
            <a:r>
              <a:rPr lang="en-US" sz="3200" b="1" dirty="0">
                <a:solidFill>
                  <a:schemeClr val="bg1"/>
                </a:solidFill>
              </a:rPr>
              <a:t>as they observe your chaste and respectful behavior. </a:t>
            </a:r>
            <a:endParaRPr lang="en-US" sz="3200" b="1" baseline="30000" dirty="0">
              <a:solidFill>
                <a:schemeClr val="tx1"/>
              </a:solidFill>
            </a:endParaRPr>
          </a:p>
        </p:txBody>
      </p:sp>
      <p:sp>
        <p:nvSpPr>
          <p:cNvPr id="12" name="Rounded Rectangular Callout 11"/>
          <p:cNvSpPr/>
          <p:nvPr/>
        </p:nvSpPr>
        <p:spPr>
          <a:xfrm>
            <a:off x="890588" y="1846080"/>
            <a:ext cx="6196012" cy="780151"/>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t>Reason: to refute slander that Christians were a threat to Roman society</a:t>
            </a:r>
            <a:endParaRPr lang="en-US" sz="4000" b="1" i="1" dirty="0"/>
          </a:p>
        </p:txBody>
      </p:sp>
      <p:sp>
        <p:nvSpPr>
          <p:cNvPr id="6" name="TextBox 5"/>
          <p:cNvSpPr txBox="1"/>
          <p:nvPr/>
        </p:nvSpPr>
        <p:spPr>
          <a:xfrm>
            <a:off x="0" y="3441680"/>
            <a:ext cx="12192000" cy="3416320"/>
          </a:xfrm>
          <a:prstGeom prst="rect">
            <a:avLst/>
          </a:prstGeom>
          <a:solidFill>
            <a:srgbClr val="4D2A1B"/>
          </a:solidFill>
          <a:ln>
            <a:solidFill>
              <a:schemeClr val="bg2"/>
            </a:solidFill>
          </a:ln>
        </p:spPr>
        <p:txBody>
          <a:bodyPr wrap="square">
            <a:spAutoFit/>
          </a:bodyPr>
          <a:lstStyle/>
          <a:p>
            <a:r>
              <a:rPr lang="en-US" sz="3600" b="1" baseline="30000" dirty="0">
                <a:solidFill>
                  <a:schemeClr val="bg1"/>
                </a:solidFill>
                <a:latin typeface="+mn-lt"/>
              </a:rPr>
              <a:t>Karen </a:t>
            </a:r>
            <a:r>
              <a:rPr lang="en-US" sz="3600" b="1" baseline="30000" dirty="0" err="1">
                <a:solidFill>
                  <a:schemeClr val="bg1"/>
                </a:solidFill>
                <a:latin typeface="+mn-lt"/>
              </a:rPr>
              <a:t>Jobes</a:t>
            </a:r>
            <a:r>
              <a:rPr lang="en-US" sz="3600" b="1" baseline="30000" dirty="0">
                <a:solidFill>
                  <a:schemeClr val="bg1"/>
                </a:solidFill>
                <a:latin typeface="+mn-lt"/>
              </a:rPr>
              <a:t>: PhD. </a:t>
            </a:r>
            <a:r>
              <a:rPr lang="en-US" sz="3600" b="1" dirty="0">
                <a:solidFill>
                  <a:schemeClr val="bg1"/>
                </a:solidFill>
                <a:latin typeface="+mn-lt"/>
              </a:rPr>
              <a:t>“Because prosperity and well-being were seen as dependent on religious forces, disorder in the home was a threat not only to the family but to society.  Christians were frequently blamed as the cause of public calamity because they introduced a new god, upsetting the religious status quo of the empire.”</a:t>
            </a:r>
          </a:p>
        </p:txBody>
      </p:sp>
    </p:spTree>
    <p:extLst>
      <p:ext uri="{BB962C8B-B14F-4D97-AF65-F5344CB8AC3E}">
        <p14:creationId xmlns:p14="http://schemas.microsoft.com/office/powerpoint/2010/main" val="2691205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foustb\Desktop\Foto 3.jpg"/>
          <p:cNvPicPr>
            <a:picLocks noChangeAspect="1" noChangeArrowheads="1"/>
          </p:cNvPicPr>
          <p:nvPr/>
        </p:nvPicPr>
        <p:blipFill>
          <a:blip r:embed="rId2" cstate="print"/>
          <a:srcRect l="6592" r="1123"/>
          <a:stretch>
            <a:fillRect/>
          </a:stretch>
        </p:blipFill>
        <p:spPr bwMode="auto">
          <a:xfrm>
            <a:off x="7724775" y="914400"/>
            <a:ext cx="4467225" cy="5105400"/>
          </a:xfrm>
          <a:prstGeom prst="rect">
            <a:avLst/>
          </a:prstGeom>
          <a:noFill/>
        </p:spPr>
      </p:pic>
      <p:sp>
        <p:nvSpPr>
          <p:cNvPr id="9" name="Rectangle 8"/>
          <p:cNvSpPr/>
          <p:nvPr/>
        </p:nvSpPr>
        <p:spPr>
          <a:xfrm>
            <a:off x="533400" y="73369"/>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600" b="1" dirty="0"/>
              <a:t>Treat your spouse the way Christ treated you</a:t>
            </a:r>
            <a:endParaRPr lang="en-US" sz="4600" b="1" i="1" dirty="0"/>
          </a:p>
        </p:txBody>
      </p:sp>
      <p:sp>
        <p:nvSpPr>
          <p:cNvPr id="11" name="Rectangle 10"/>
          <p:cNvSpPr/>
          <p:nvPr/>
        </p:nvSpPr>
        <p:spPr>
          <a:xfrm>
            <a:off x="0" y="4572000"/>
            <a:ext cx="12192000" cy="2294626"/>
          </a:xfrm>
          <a:prstGeom prst="rect">
            <a:avLst/>
          </a:prstGeom>
          <a:solidFill>
            <a:schemeClr val="tx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bg1"/>
                </a:solidFill>
              </a:rPr>
              <a:t>1 Peter 3:1 </a:t>
            </a:r>
            <a:r>
              <a:rPr lang="en-US" sz="3200" b="1" dirty="0">
                <a:solidFill>
                  <a:schemeClr val="bg1"/>
                </a:solidFill>
              </a:rPr>
              <a:t>In the same way, you wives, be submissive to your own husbands </a:t>
            </a:r>
            <a:r>
              <a:rPr lang="en-US" sz="3200" b="1" u="sng" dirty="0">
                <a:solidFill>
                  <a:schemeClr val="bg1"/>
                </a:solidFill>
              </a:rPr>
              <a:t>so that even if any of them are disobedient to the word</a:t>
            </a:r>
            <a:r>
              <a:rPr lang="en-US" sz="3200" b="1" dirty="0">
                <a:solidFill>
                  <a:schemeClr val="bg1"/>
                </a:solidFill>
              </a:rPr>
              <a:t>, they may be won without a word by the behavior of their wives, </a:t>
            </a:r>
            <a:r>
              <a:rPr lang="en-US" sz="3200" b="1" baseline="30000" dirty="0">
                <a:solidFill>
                  <a:schemeClr val="bg1"/>
                </a:solidFill>
              </a:rPr>
              <a:t>2 </a:t>
            </a:r>
            <a:r>
              <a:rPr lang="en-US" sz="3200" b="1" dirty="0">
                <a:solidFill>
                  <a:schemeClr val="bg1"/>
                </a:solidFill>
              </a:rPr>
              <a:t>as they observe your chaste and respectful behavior. </a:t>
            </a:r>
            <a:endParaRPr lang="en-US" sz="3200" b="1" baseline="30000" dirty="0">
              <a:solidFill>
                <a:schemeClr val="tx1"/>
              </a:solidFill>
            </a:endParaRPr>
          </a:p>
        </p:txBody>
      </p:sp>
      <p:sp>
        <p:nvSpPr>
          <p:cNvPr id="12" name="Rounded Rectangular Callout 11"/>
          <p:cNvSpPr/>
          <p:nvPr/>
        </p:nvSpPr>
        <p:spPr>
          <a:xfrm>
            <a:off x="890588" y="1846080"/>
            <a:ext cx="6196012" cy="780151"/>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t>Reason: to refute slander that Christians were a threat to Roman society</a:t>
            </a:r>
            <a:endParaRPr lang="en-US" sz="4000" b="1" i="1" dirty="0"/>
          </a:p>
        </p:txBody>
      </p:sp>
      <p:sp>
        <p:nvSpPr>
          <p:cNvPr id="6" name="TextBox 5"/>
          <p:cNvSpPr txBox="1"/>
          <p:nvPr/>
        </p:nvSpPr>
        <p:spPr>
          <a:xfrm>
            <a:off x="0" y="3467100"/>
            <a:ext cx="12192000" cy="3416320"/>
          </a:xfrm>
          <a:prstGeom prst="rect">
            <a:avLst/>
          </a:prstGeom>
          <a:solidFill>
            <a:srgbClr val="4D2A1B"/>
          </a:solidFill>
          <a:ln>
            <a:solidFill>
              <a:schemeClr val="bg2"/>
            </a:solidFill>
          </a:ln>
        </p:spPr>
        <p:txBody>
          <a:bodyPr wrap="square">
            <a:spAutoFit/>
          </a:bodyPr>
          <a:lstStyle/>
          <a:p>
            <a:r>
              <a:rPr lang="en-US" sz="3600" b="1" baseline="30000" dirty="0">
                <a:solidFill>
                  <a:schemeClr val="bg1"/>
                </a:solidFill>
                <a:latin typeface="+mn-lt"/>
              </a:rPr>
              <a:t>Karen </a:t>
            </a:r>
            <a:r>
              <a:rPr lang="en-US" sz="3600" b="1" baseline="30000" dirty="0" err="1">
                <a:solidFill>
                  <a:schemeClr val="bg1"/>
                </a:solidFill>
                <a:latin typeface="+mn-lt"/>
              </a:rPr>
              <a:t>Jobes</a:t>
            </a:r>
            <a:r>
              <a:rPr lang="en-US" sz="3600" b="1" baseline="30000" dirty="0">
                <a:solidFill>
                  <a:schemeClr val="bg1"/>
                </a:solidFill>
                <a:latin typeface="+mn-lt"/>
              </a:rPr>
              <a:t>: PhD. </a:t>
            </a:r>
            <a:r>
              <a:rPr lang="en-US" sz="3600" b="1" dirty="0">
                <a:solidFill>
                  <a:schemeClr val="bg1"/>
                </a:solidFill>
                <a:latin typeface="+mn-lt"/>
              </a:rPr>
              <a:t>“The husband and society would perceive the wife’s worship of Jesus Christ as rebellion, especially if she worshipped Christ exclusively.  If the wife persisted in her new religion to the extent that others outside the household learned of it, the husband would also feel embarrassment and suffer criticism for not properly managing his household. </a:t>
            </a:r>
          </a:p>
        </p:txBody>
      </p:sp>
    </p:spTree>
    <p:extLst>
      <p:ext uri="{BB962C8B-B14F-4D97-AF65-F5344CB8AC3E}">
        <p14:creationId xmlns:p14="http://schemas.microsoft.com/office/powerpoint/2010/main" val="30008995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foustb\Desktop\Foto 3.jpg"/>
          <p:cNvPicPr>
            <a:picLocks noChangeAspect="1" noChangeArrowheads="1"/>
          </p:cNvPicPr>
          <p:nvPr/>
        </p:nvPicPr>
        <p:blipFill>
          <a:blip r:embed="rId2" cstate="print"/>
          <a:srcRect l="6592" r="1123"/>
          <a:stretch>
            <a:fillRect/>
          </a:stretch>
        </p:blipFill>
        <p:spPr bwMode="auto">
          <a:xfrm>
            <a:off x="7724775" y="914400"/>
            <a:ext cx="4467225" cy="5105400"/>
          </a:xfrm>
          <a:prstGeom prst="rect">
            <a:avLst/>
          </a:prstGeom>
          <a:noFill/>
        </p:spPr>
      </p:pic>
      <p:sp>
        <p:nvSpPr>
          <p:cNvPr id="9" name="Rectangle 8"/>
          <p:cNvSpPr/>
          <p:nvPr/>
        </p:nvSpPr>
        <p:spPr>
          <a:xfrm>
            <a:off x="533400" y="73369"/>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600" b="1" dirty="0"/>
              <a:t>Treat your spouse the way Christ treated you</a:t>
            </a:r>
            <a:endParaRPr lang="en-US" sz="4600" b="1" i="1" dirty="0"/>
          </a:p>
        </p:txBody>
      </p:sp>
      <p:sp>
        <p:nvSpPr>
          <p:cNvPr id="11" name="Rectangle 10"/>
          <p:cNvSpPr/>
          <p:nvPr/>
        </p:nvSpPr>
        <p:spPr>
          <a:xfrm>
            <a:off x="0" y="4572000"/>
            <a:ext cx="12192000" cy="2294626"/>
          </a:xfrm>
          <a:prstGeom prst="rect">
            <a:avLst/>
          </a:prstGeom>
          <a:solidFill>
            <a:schemeClr val="tx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bg1"/>
                </a:solidFill>
              </a:rPr>
              <a:t>1 Peter 3:1 </a:t>
            </a:r>
            <a:r>
              <a:rPr lang="en-US" sz="3200" b="1" dirty="0">
                <a:solidFill>
                  <a:schemeClr val="bg1"/>
                </a:solidFill>
              </a:rPr>
              <a:t>In the same way, you wives, be submissive to your own husbands </a:t>
            </a:r>
            <a:r>
              <a:rPr lang="en-US" sz="3200" b="1" u="sng" dirty="0">
                <a:solidFill>
                  <a:schemeClr val="bg1"/>
                </a:solidFill>
              </a:rPr>
              <a:t>so that even if any of them are disobedient to the word</a:t>
            </a:r>
            <a:r>
              <a:rPr lang="en-US" sz="3200" b="1" dirty="0">
                <a:solidFill>
                  <a:schemeClr val="bg1"/>
                </a:solidFill>
              </a:rPr>
              <a:t>, they may be won without a word by the behavior of their wives, </a:t>
            </a:r>
            <a:r>
              <a:rPr lang="en-US" sz="3200" b="1" baseline="30000" dirty="0">
                <a:solidFill>
                  <a:schemeClr val="bg1"/>
                </a:solidFill>
              </a:rPr>
              <a:t>2 </a:t>
            </a:r>
            <a:r>
              <a:rPr lang="en-US" sz="3200" b="1" dirty="0">
                <a:solidFill>
                  <a:schemeClr val="bg1"/>
                </a:solidFill>
              </a:rPr>
              <a:t>as they observe your chaste and respectful behavior. </a:t>
            </a:r>
            <a:endParaRPr lang="en-US" sz="3200" b="1" baseline="30000" dirty="0">
              <a:solidFill>
                <a:schemeClr val="tx1"/>
              </a:solidFill>
            </a:endParaRPr>
          </a:p>
        </p:txBody>
      </p:sp>
      <p:sp>
        <p:nvSpPr>
          <p:cNvPr id="12" name="Rounded Rectangular Callout 11"/>
          <p:cNvSpPr/>
          <p:nvPr/>
        </p:nvSpPr>
        <p:spPr>
          <a:xfrm>
            <a:off x="890588" y="1846080"/>
            <a:ext cx="6196012" cy="780151"/>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t>Reason: to refute slander that Christians were a threat to Roman society</a:t>
            </a:r>
            <a:endParaRPr lang="en-US" sz="4000" b="1" i="1" dirty="0"/>
          </a:p>
        </p:txBody>
      </p:sp>
      <p:sp>
        <p:nvSpPr>
          <p:cNvPr id="6" name="TextBox 5"/>
          <p:cNvSpPr txBox="1"/>
          <p:nvPr/>
        </p:nvSpPr>
        <p:spPr>
          <a:xfrm>
            <a:off x="0" y="3467100"/>
            <a:ext cx="12192000" cy="3436838"/>
          </a:xfrm>
          <a:prstGeom prst="rect">
            <a:avLst/>
          </a:prstGeom>
          <a:solidFill>
            <a:srgbClr val="4D2A1B"/>
          </a:solidFill>
          <a:ln>
            <a:solidFill>
              <a:schemeClr val="bg2"/>
            </a:solidFill>
          </a:ln>
        </p:spPr>
        <p:txBody>
          <a:bodyPr wrap="square">
            <a:spAutoFit/>
          </a:bodyPr>
          <a:lstStyle/>
          <a:p>
            <a:endParaRPr lang="en-US" sz="2800" b="1" baseline="30000" dirty="0">
              <a:solidFill>
                <a:schemeClr val="bg1"/>
              </a:solidFill>
              <a:latin typeface="+mn-lt"/>
            </a:endParaRPr>
          </a:p>
          <a:p>
            <a:r>
              <a:rPr lang="en-US" sz="3600" b="1" baseline="30000" dirty="0">
                <a:solidFill>
                  <a:schemeClr val="bg1"/>
                </a:solidFill>
                <a:latin typeface="+mn-lt"/>
              </a:rPr>
              <a:t>Karen </a:t>
            </a:r>
            <a:r>
              <a:rPr lang="en-US" sz="3600" b="1" baseline="30000" dirty="0" err="1">
                <a:solidFill>
                  <a:schemeClr val="bg1"/>
                </a:solidFill>
                <a:latin typeface="+mn-lt"/>
              </a:rPr>
              <a:t>Jobes</a:t>
            </a:r>
            <a:r>
              <a:rPr lang="en-US" sz="3600" b="1" baseline="30000" dirty="0">
                <a:solidFill>
                  <a:schemeClr val="bg1"/>
                </a:solidFill>
                <a:latin typeface="+mn-lt"/>
              </a:rPr>
              <a:t>: PhD. </a:t>
            </a:r>
            <a:r>
              <a:rPr lang="en-US" sz="3600" b="1" dirty="0">
                <a:solidFill>
                  <a:schemeClr val="bg1"/>
                </a:solidFill>
                <a:latin typeface="+mn-lt"/>
              </a:rPr>
              <a:t>“This could seriously damage his social standing, even to the point of disqualifying him for certain honors and offices.  The wife’s attendance at Christian worship would provide the opportunity for her to have fellowship with other Christians who possibly were not her husband’s friends.”</a:t>
            </a:r>
            <a:endParaRPr lang="en-US" sz="1600" b="1" dirty="0">
              <a:solidFill>
                <a:schemeClr val="bg1"/>
              </a:solidFill>
              <a:latin typeface="+mn-lt"/>
            </a:endParaRPr>
          </a:p>
          <a:p>
            <a:endParaRPr lang="en-US" sz="1600" b="1" dirty="0">
              <a:solidFill>
                <a:schemeClr val="bg1"/>
              </a:solidFill>
              <a:latin typeface="+mn-lt"/>
            </a:endParaRPr>
          </a:p>
        </p:txBody>
      </p:sp>
    </p:spTree>
    <p:extLst>
      <p:ext uri="{BB962C8B-B14F-4D97-AF65-F5344CB8AC3E}">
        <p14:creationId xmlns:p14="http://schemas.microsoft.com/office/powerpoint/2010/main" val="383869457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foustb\Desktop\Foto 3.jpg"/>
          <p:cNvPicPr>
            <a:picLocks noChangeAspect="1" noChangeArrowheads="1"/>
          </p:cNvPicPr>
          <p:nvPr/>
        </p:nvPicPr>
        <p:blipFill>
          <a:blip r:embed="rId2" cstate="print"/>
          <a:srcRect l="6592" r="1123"/>
          <a:stretch>
            <a:fillRect/>
          </a:stretch>
        </p:blipFill>
        <p:spPr bwMode="auto">
          <a:xfrm>
            <a:off x="7724775" y="914400"/>
            <a:ext cx="4467225" cy="5105400"/>
          </a:xfrm>
          <a:prstGeom prst="rect">
            <a:avLst/>
          </a:prstGeom>
          <a:noFill/>
        </p:spPr>
      </p:pic>
      <p:sp>
        <p:nvSpPr>
          <p:cNvPr id="9" name="Rectangle 8"/>
          <p:cNvSpPr/>
          <p:nvPr/>
        </p:nvSpPr>
        <p:spPr>
          <a:xfrm>
            <a:off x="533400" y="73369"/>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600" b="1" dirty="0"/>
              <a:t>Treat your spouse the way Christ treated you</a:t>
            </a:r>
            <a:endParaRPr lang="en-US" sz="4600" b="1" i="1" dirty="0"/>
          </a:p>
        </p:txBody>
      </p:sp>
      <p:sp>
        <p:nvSpPr>
          <p:cNvPr id="11" name="Rectangle 10"/>
          <p:cNvSpPr/>
          <p:nvPr/>
        </p:nvSpPr>
        <p:spPr>
          <a:xfrm>
            <a:off x="0" y="4572000"/>
            <a:ext cx="12192000" cy="2294626"/>
          </a:xfrm>
          <a:prstGeom prst="rect">
            <a:avLst/>
          </a:prstGeom>
          <a:solidFill>
            <a:schemeClr val="tx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bg1"/>
                </a:solidFill>
              </a:rPr>
              <a:t>1 Peter 3:1 </a:t>
            </a:r>
            <a:r>
              <a:rPr lang="en-US" sz="3200" b="1" dirty="0">
                <a:solidFill>
                  <a:schemeClr val="bg1"/>
                </a:solidFill>
              </a:rPr>
              <a:t>In the same way, you wives, be submissive to your own husbands </a:t>
            </a:r>
            <a:r>
              <a:rPr lang="en-US" sz="3200" b="1" u="sng" dirty="0">
                <a:solidFill>
                  <a:schemeClr val="bg1"/>
                </a:solidFill>
              </a:rPr>
              <a:t>so that even if any of them are disobedient to the word</a:t>
            </a:r>
            <a:r>
              <a:rPr lang="en-US" sz="3200" b="1" dirty="0">
                <a:solidFill>
                  <a:schemeClr val="bg1"/>
                </a:solidFill>
              </a:rPr>
              <a:t>, they may be won without a word by the behavior of their wives, </a:t>
            </a:r>
            <a:r>
              <a:rPr lang="en-US" sz="3200" b="1" baseline="30000" dirty="0">
                <a:solidFill>
                  <a:schemeClr val="bg1"/>
                </a:solidFill>
              </a:rPr>
              <a:t>2 </a:t>
            </a:r>
            <a:r>
              <a:rPr lang="en-US" sz="3200" b="1" dirty="0">
                <a:solidFill>
                  <a:schemeClr val="bg1"/>
                </a:solidFill>
              </a:rPr>
              <a:t>as they observe your chaste and respectful behavior. </a:t>
            </a:r>
            <a:endParaRPr lang="en-US" sz="3200" b="1" baseline="30000" dirty="0">
              <a:solidFill>
                <a:schemeClr val="tx1"/>
              </a:solidFill>
            </a:endParaRPr>
          </a:p>
        </p:txBody>
      </p:sp>
      <p:sp>
        <p:nvSpPr>
          <p:cNvPr id="12" name="Rounded Rectangular Callout 11"/>
          <p:cNvSpPr/>
          <p:nvPr/>
        </p:nvSpPr>
        <p:spPr>
          <a:xfrm>
            <a:off x="890588" y="1846080"/>
            <a:ext cx="6196012" cy="780151"/>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t>Reason: to avoid bringing shame on the husband</a:t>
            </a:r>
            <a:endParaRPr lang="en-US" sz="3600" b="1" i="1" dirty="0"/>
          </a:p>
        </p:txBody>
      </p:sp>
      <p:sp>
        <p:nvSpPr>
          <p:cNvPr id="6" name="TextBox 5"/>
          <p:cNvSpPr txBox="1"/>
          <p:nvPr/>
        </p:nvSpPr>
        <p:spPr>
          <a:xfrm>
            <a:off x="0" y="3467100"/>
            <a:ext cx="12192000" cy="3436838"/>
          </a:xfrm>
          <a:prstGeom prst="rect">
            <a:avLst/>
          </a:prstGeom>
          <a:solidFill>
            <a:srgbClr val="4D2A1B"/>
          </a:solidFill>
          <a:ln>
            <a:solidFill>
              <a:schemeClr val="bg2"/>
            </a:solidFill>
          </a:ln>
        </p:spPr>
        <p:txBody>
          <a:bodyPr wrap="square">
            <a:spAutoFit/>
          </a:bodyPr>
          <a:lstStyle/>
          <a:p>
            <a:endParaRPr lang="en-US" sz="2800" b="1" baseline="30000" dirty="0">
              <a:solidFill>
                <a:schemeClr val="bg1"/>
              </a:solidFill>
              <a:latin typeface="+mn-lt"/>
            </a:endParaRPr>
          </a:p>
          <a:p>
            <a:r>
              <a:rPr lang="en-US" sz="3600" b="1" baseline="30000" dirty="0">
                <a:solidFill>
                  <a:schemeClr val="bg1"/>
                </a:solidFill>
                <a:latin typeface="+mn-lt"/>
              </a:rPr>
              <a:t>Karen </a:t>
            </a:r>
            <a:r>
              <a:rPr lang="en-US" sz="3600" b="1" baseline="30000" dirty="0" err="1">
                <a:solidFill>
                  <a:schemeClr val="bg1"/>
                </a:solidFill>
                <a:latin typeface="+mn-lt"/>
              </a:rPr>
              <a:t>Jobes</a:t>
            </a:r>
            <a:r>
              <a:rPr lang="en-US" sz="3600" b="1" baseline="30000" dirty="0">
                <a:solidFill>
                  <a:schemeClr val="bg1"/>
                </a:solidFill>
                <a:latin typeface="+mn-lt"/>
              </a:rPr>
              <a:t>: PhD. </a:t>
            </a:r>
            <a:r>
              <a:rPr lang="en-US" sz="3600" b="1" dirty="0">
                <a:solidFill>
                  <a:schemeClr val="bg1"/>
                </a:solidFill>
                <a:latin typeface="+mn-lt"/>
              </a:rPr>
              <a:t>“This could seriously damage his social standing, even to the point of disqualifying him for certain honors and offices.  The wife’s attendance at Christian worship would provide the opportunity for her to have fellowship with other Christians who possibly were not her husband’s friends.”</a:t>
            </a:r>
            <a:endParaRPr lang="en-US" sz="1600" b="1" dirty="0">
              <a:solidFill>
                <a:schemeClr val="bg1"/>
              </a:solidFill>
              <a:latin typeface="+mn-lt"/>
            </a:endParaRPr>
          </a:p>
          <a:p>
            <a:endParaRPr lang="en-US" sz="1600" b="1" dirty="0">
              <a:solidFill>
                <a:schemeClr val="bg1"/>
              </a:solidFill>
              <a:latin typeface="+mn-lt"/>
            </a:endParaRPr>
          </a:p>
        </p:txBody>
      </p:sp>
    </p:spTree>
    <p:extLst>
      <p:ext uri="{BB962C8B-B14F-4D97-AF65-F5344CB8AC3E}">
        <p14:creationId xmlns:p14="http://schemas.microsoft.com/office/powerpoint/2010/main" val="991666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foustb\Desktop\Foto 3.jpg"/>
          <p:cNvPicPr>
            <a:picLocks noChangeAspect="1" noChangeArrowheads="1"/>
          </p:cNvPicPr>
          <p:nvPr/>
        </p:nvPicPr>
        <p:blipFill>
          <a:blip r:embed="rId2" cstate="print"/>
          <a:srcRect l="6592" r="1123"/>
          <a:stretch>
            <a:fillRect/>
          </a:stretch>
        </p:blipFill>
        <p:spPr bwMode="auto">
          <a:xfrm>
            <a:off x="7724775" y="914400"/>
            <a:ext cx="4467225" cy="5105400"/>
          </a:xfrm>
          <a:prstGeom prst="rect">
            <a:avLst/>
          </a:prstGeom>
          <a:noFill/>
        </p:spPr>
      </p:pic>
      <p:sp>
        <p:nvSpPr>
          <p:cNvPr id="9" name="Rectangle 8"/>
          <p:cNvSpPr/>
          <p:nvPr/>
        </p:nvSpPr>
        <p:spPr>
          <a:xfrm>
            <a:off x="533400" y="73369"/>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600" b="1" dirty="0"/>
              <a:t>Treat your spouse the way Christ treated you</a:t>
            </a:r>
            <a:endParaRPr lang="en-US" sz="4600" b="1" i="1" dirty="0"/>
          </a:p>
        </p:txBody>
      </p:sp>
      <p:sp>
        <p:nvSpPr>
          <p:cNvPr id="11" name="Rectangle 10"/>
          <p:cNvSpPr/>
          <p:nvPr/>
        </p:nvSpPr>
        <p:spPr>
          <a:xfrm>
            <a:off x="0" y="4572000"/>
            <a:ext cx="12192000" cy="2294626"/>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Peter 3:1 </a:t>
            </a:r>
            <a:r>
              <a:rPr lang="en-US" sz="3200" dirty="0">
                <a:solidFill>
                  <a:schemeClr val="tx1"/>
                </a:solidFill>
              </a:rPr>
              <a:t>In the same way, you wives, be submissive to your own husbands </a:t>
            </a:r>
            <a:r>
              <a:rPr lang="en-US" sz="3200" b="1" u="sng" dirty="0">
                <a:solidFill>
                  <a:srgbClr val="002060"/>
                </a:solidFill>
              </a:rPr>
              <a:t>so that even if any of them are disobedient to the word</a:t>
            </a:r>
            <a:r>
              <a:rPr lang="en-US" sz="3200" dirty="0">
                <a:solidFill>
                  <a:schemeClr val="tx1"/>
                </a:solidFill>
              </a:rPr>
              <a:t>, they may be won without a word by the behavior of their wives,</a:t>
            </a:r>
            <a:r>
              <a:rPr lang="en-US" sz="3200" b="1" dirty="0">
                <a:solidFill>
                  <a:schemeClr val="tx1"/>
                </a:solidFill>
              </a:rPr>
              <a:t> </a:t>
            </a:r>
            <a:r>
              <a:rPr lang="en-US" sz="3200" b="1" baseline="30000" dirty="0">
                <a:solidFill>
                  <a:schemeClr val="tx1"/>
                </a:solidFill>
              </a:rPr>
              <a:t>2 </a:t>
            </a:r>
            <a:r>
              <a:rPr lang="en-US" sz="3200" dirty="0">
                <a:solidFill>
                  <a:schemeClr val="tx1"/>
                </a:solidFill>
              </a:rPr>
              <a:t>as they observe your chaste and respectful behavior. </a:t>
            </a:r>
            <a:endParaRPr lang="en-US" sz="3200" baseline="30000" dirty="0">
              <a:solidFill>
                <a:schemeClr val="tx1"/>
              </a:solidFill>
            </a:endParaRPr>
          </a:p>
        </p:txBody>
      </p:sp>
      <p:sp>
        <p:nvSpPr>
          <p:cNvPr id="12" name="Rounded Rectangular Callout 11"/>
          <p:cNvSpPr/>
          <p:nvPr/>
        </p:nvSpPr>
        <p:spPr>
          <a:xfrm>
            <a:off x="974809" y="2353125"/>
            <a:ext cx="5791200" cy="780151"/>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t>The wife, in this scenario, is in a tough position!</a:t>
            </a:r>
            <a:endParaRPr lang="en-US" sz="3600" b="1" i="1" dirty="0"/>
          </a:p>
        </p:txBody>
      </p:sp>
    </p:spTree>
    <p:extLst>
      <p:ext uri="{BB962C8B-B14F-4D97-AF65-F5344CB8AC3E}">
        <p14:creationId xmlns:p14="http://schemas.microsoft.com/office/powerpoint/2010/main" val="19365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foustb\Desktop\Foto 3.jpg"/>
          <p:cNvPicPr>
            <a:picLocks noChangeAspect="1" noChangeArrowheads="1"/>
          </p:cNvPicPr>
          <p:nvPr/>
        </p:nvPicPr>
        <p:blipFill>
          <a:blip r:embed="rId2" cstate="print"/>
          <a:srcRect l="6592" r="1123"/>
          <a:stretch>
            <a:fillRect/>
          </a:stretch>
        </p:blipFill>
        <p:spPr bwMode="auto">
          <a:xfrm>
            <a:off x="7724775" y="914400"/>
            <a:ext cx="4467225" cy="5105400"/>
          </a:xfrm>
          <a:prstGeom prst="rect">
            <a:avLst/>
          </a:prstGeom>
          <a:noFill/>
        </p:spPr>
      </p:pic>
      <p:sp>
        <p:nvSpPr>
          <p:cNvPr id="9" name="Rectangle 8"/>
          <p:cNvSpPr/>
          <p:nvPr/>
        </p:nvSpPr>
        <p:spPr>
          <a:xfrm>
            <a:off x="533400" y="73369"/>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600" b="1" dirty="0"/>
              <a:t>Treat your spouse the way Christ treated you</a:t>
            </a:r>
            <a:endParaRPr lang="en-US" sz="4600" b="1" i="1" dirty="0"/>
          </a:p>
        </p:txBody>
      </p:sp>
      <p:sp>
        <p:nvSpPr>
          <p:cNvPr id="12" name="Rounded Rectangular Callout 11"/>
          <p:cNvSpPr/>
          <p:nvPr/>
        </p:nvSpPr>
        <p:spPr>
          <a:xfrm>
            <a:off x="974809" y="2353125"/>
            <a:ext cx="5791200" cy="780151"/>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t>The wife, in this scenario, is in a tough position!</a:t>
            </a:r>
            <a:endParaRPr lang="en-US" sz="3600" b="1" i="1" dirty="0"/>
          </a:p>
        </p:txBody>
      </p:sp>
      <p:sp>
        <p:nvSpPr>
          <p:cNvPr id="6" name="Rectangle 5"/>
          <p:cNvSpPr/>
          <p:nvPr/>
        </p:nvSpPr>
        <p:spPr>
          <a:xfrm>
            <a:off x="0" y="4572000"/>
            <a:ext cx="12192000" cy="2294626"/>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Peter 3:1 </a:t>
            </a:r>
            <a:r>
              <a:rPr lang="en-US" sz="3200" dirty="0">
                <a:solidFill>
                  <a:schemeClr val="tx1"/>
                </a:solidFill>
              </a:rPr>
              <a:t>In the same way, you wives, be submissive to your own husbands so that even if any of them are disobedient to the word, </a:t>
            </a:r>
            <a:r>
              <a:rPr lang="en-US" sz="3200" b="1" u="sng" dirty="0">
                <a:solidFill>
                  <a:srgbClr val="002060"/>
                </a:solidFill>
              </a:rPr>
              <a:t>they may be won</a:t>
            </a:r>
            <a:r>
              <a:rPr lang="en-US" sz="3200" b="1" dirty="0">
                <a:solidFill>
                  <a:srgbClr val="002060"/>
                </a:solidFill>
              </a:rPr>
              <a:t> </a:t>
            </a:r>
            <a:r>
              <a:rPr lang="en-US" sz="3200" dirty="0">
                <a:solidFill>
                  <a:schemeClr val="tx1"/>
                </a:solidFill>
              </a:rPr>
              <a:t>without a word by the behavior of their wives,</a:t>
            </a:r>
            <a:r>
              <a:rPr lang="en-US" sz="3200" b="1" dirty="0">
                <a:solidFill>
                  <a:schemeClr val="tx1"/>
                </a:solidFill>
              </a:rPr>
              <a:t> </a:t>
            </a:r>
            <a:r>
              <a:rPr lang="en-US" sz="3200" b="1" baseline="30000" dirty="0">
                <a:solidFill>
                  <a:schemeClr val="tx1"/>
                </a:solidFill>
              </a:rPr>
              <a:t>2 </a:t>
            </a:r>
            <a:r>
              <a:rPr lang="en-US" sz="3200" dirty="0">
                <a:solidFill>
                  <a:schemeClr val="tx1"/>
                </a:solidFill>
              </a:rPr>
              <a:t>as they observe your chaste and respectful behavior. </a:t>
            </a:r>
            <a:endParaRPr lang="en-US" sz="3200" baseline="30000" dirty="0">
              <a:solidFill>
                <a:schemeClr val="tx1"/>
              </a:solidFill>
            </a:endParaRPr>
          </a:p>
        </p:txBody>
      </p:sp>
    </p:spTree>
    <p:extLst>
      <p:ext uri="{BB962C8B-B14F-4D97-AF65-F5344CB8AC3E}">
        <p14:creationId xmlns:p14="http://schemas.microsoft.com/office/powerpoint/2010/main" val="69712238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foustb\Desktop\Foto 3.jpg"/>
          <p:cNvPicPr>
            <a:picLocks noChangeAspect="1" noChangeArrowheads="1"/>
          </p:cNvPicPr>
          <p:nvPr/>
        </p:nvPicPr>
        <p:blipFill>
          <a:blip r:embed="rId2" cstate="print"/>
          <a:srcRect l="6592" r="1123"/>
          <a:stretch>
            <a:fillRect/>
          </a:stretch>
        </p:blipFill>
        <p:spPr bwMode="auto">
          <a:xfrm>
            <a:off x="7724775" y="914400"/>
            <a:ext cx="4467225" cy="5105400"/>
          </a:xfrm>
          <a:prstGeom prst="rect">
            <a:avLst/>
          </a:prstGeom>
          <a:noFill/>
        </p:spPr>
      </p:pic>
      <p:sp>
        <p:nvSpPr>
          <p:cNvPr id="9" name="Rectangle 8"/>
          <p:cNvSpPr/>
          <p:nvPr/>
        </p:nvSpPr>
        <p:spPr>
          <a:xfrm>
            <a:off x="533400" y="73369"/>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600" b="1" dirty="0"/>
              <a:t>Treat your spouse the way Christ treated you</a:t>
            </a:r>
            <a:endParaRPr lang="en-US" sz="4600" b="1" i="1" dirty="0"/>
          </a:p>
        </p:txBody>
      </p:sp>
      <p:sp>
        <p:nvSpPr>
          <p:cNvPr id="11" name="Rectangle 10"/>
          <p:cNvSpPr/>
          <p:nvPr/>
        </p:nvSpPr>
        <p:spPr>
          <a:xfrm>
            <a:off x="0" y="4572000"/>
            <a:ext cx="12192000" cy="2294626"/>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Peter 3:1 </a:t>
            </a:r>
            <a:r>
              <a:rPr lang="en-US" sz="3200" dirty="0">
                <a:solidFill>
                  <a:schemeClr val="tx1"/>
                </a:solidFill>
              </a:rPr>
              <a:t>In the same way, you wives, be submissive to your own husbands so that even if any of them are disobedient to the word, </a:t>
            </a:r>
            <a:r>
              <a:rPr lang="en-US" sz="3200" b="1" u="sng" dirty="0">
                <a:solidFill>
                  <a:srgbClr val="002060"/>
                </a:solidFill>
              </a:rPr>
              <a:t>they may be won</a:t>
            </a:r>
            <a:r>
              <a:rPr lang="en-US" sz="3200" b="1" dirty="0">
                <a:solidFill>
                  <a:srgbClr val="002060"/>
                </a:solidFill>
              </a:rPr>
              <a:t> </a:t>
            </a:r>
            <a:r>
              <a:rPr lang="en-US" sz="3200" dirty="0">
                <a:solidFill>
                  <a:schemeClr val="tx1"/>
                </a:solidFill>
              </a:rPr>
              <a:t>without a word by the behavior of their wives,</a:t>
            </a:r>
            <a:r>
              <a:rPr lang="en-US" sz="3200" b="1" dirty="0">
                <a:solidFill>
                  <a:schemeClr val="tx1"/>
                </a:solidFill>
              </a:rPr>
              <a:t> </a:t>
            </a:r>
            <a:r>
              <a:rPr lang="en-US" sz="3200" b="1" baseline="30000" dirty="0">
                <a:solidFill>
                  <a:schemeClr val="tx1"/>
                </a:solidFill>
              </a:rPr>
              <a:t>2 </a:t>
            </a:r>
            <a:r>
              <a:rPr lang="en-US" sz="3200" dirty="0">
                <a:solidFill>
                  <a:schemeClr val="tx1"/>
                </a:solidFill>
              </a:rPr>
              <a:t>as they observe your chaste and respectful behavior. </a:t>
            </a:r>
            <a:endParaRPr lang="en-US" sz="3200" baseline="30000" dirty="0">
              <a:solidFill>
                <a:schemeClr val="tx1"/>
              </a:solidFill>
            </a:endParaRPr>
          </a:p>
        </p:txBody>
      </p:sp>
      <p:sp>
        <p:nvSpPr>
          <p:cNvPr id="12" name="Rounded Rectangular Callout 11"/>
          <p:cNvSpPr/>
          <p:nvPr/>
        </p:nvSpPr>
        <p:spPr>
          <a:xfrm>
            <a:off x="974809" y="2353125"/>
            <a:ext cx="5791200" cy="780151"/>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t>The wife, in this scenario, is in a tough position!</a:t>
            </a:r>
            <a:endParaRPr lang="en-US" sz="3600" b="1" i="1" dirty="0"/>
          </a:p>
        </p:txBody>
      </p:sp>
      <p:sp>
        <p:nvSpPr>
          <p:cNvPr id="6" name="Rounded Rectangular Callout 5"/>
          <p:cNvSpPr/>
          <p:nvPr/>
        </p:nvSpPr>
        <p:spPr>
          <a:xfrm>
            <a:off x="206919" y="1030632"/>
            <a:ext cx="7844338" cy="780151"/>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t>Priority: win the husband to Christ!</a:t>
            </a:r>
            <a:endParaRPr lang="en-US" sz="4000" b="1" u="sng" dirty="0"/>
          </a:p>
        </p:txBody>
      </p:sp>
      <p:sp>
        <p:nvSpPr>
          <p:cNvPr id="2" name="Rounded Rectangular Callout 5">
            <a:extLst>
              <a:ext uri="{FF2B5EF4-FFF2-40B4-BE49-F238E27FC236}">
                <a16:creationId xmlns:a16="http://schemas.microsoft.com/office/drawing/2014/main" xmlns="" id="{6880A124-6733-4884-87DA-3CBE3A4FF4BF}"/>
              </a:ext>
            </a:extLst>
          </p:cNvPr>
          <p:cNvSpPr/>
          <p:nvPr/>
        </p:nvSpPr>
        <p:spPr>
          <a:xfrm>
            <a:off x="685800" y="3467100"/>
            <a:ext cx="10308681" cy="1286324"/>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t>Play your cards with that aim, not merely to exercise every freedom you have to the fullest</a:t>
            </a:r>
            <a:endParaRPr lang="en-US" sz="4000" b="1" u="sng" dirty="0"/>
          </a:p>
        </p:txBody>
      </p:sp>
    </p:spTree>
    <p:extLst>
      <p:ext uri="{BB962C8B-B14F-4D97-AF65-F5344CB8AC3E}">
        <p14:creationId xmlns:p14="http://schemas.microsoft.com/office/powerpoint/2010/main" val="2027100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Image result for fire horizon"/>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4572000" y="4876800"/>
            <a:ext cx="7543800" cy="1600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b="1" i="1" dirty="0"/>
              <a:t>Excellent Behavior</a:t>
            </a:r>
          </a:p>
        </p:txBody>
      </p:sp>
      <p:sp>
        <p:nvSpPr>
          <p:cNvPr id="7" name="Rectangle 6"/>
          <p:cNvSpPr/>
          <p:nvPr/>
        </p:nvSpPr>
        <p:spPr>
          <a:xfrm>
            <a:off x="0" y="4267200"/>
            <a:ext cx="12192000" cy="2599426"/>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Peter 3:5 </a:t>
            </a:r>
            <a:r>
              <a:rPr lang="en-US" sz="3200" dirty="0">
                <a:solidFill>
                  <a:schemeClr val="tx1"/>
                </a:solidFill>
              </a:rPr>
              <a:t>For in this way in former times the holy women also, who hoped in God, used to adorn themselves, </a:t>
            </a:r>
            <a:r>
              <a:rPr lang="en-US" sz="3200" b="1" u="sng" dirty="0">
                <a:solidFill>
                  <a:srgbClr val="002060"/>
                </a:solidFill>
              </a:rPr>
              <a:t>being submissive</a:t>
            </a:r>
            <a:r>
              <a:rPr lang="en-US" sz="3200" b="1" dirty="0">
                <a:solidFill>
                  <a:srgbClr val="002060"/>
                </a:solidFill>
              </a:rPr>
              <a:t> </a:t>
            </a:r>
            <a:r>
              <a:rPr lang="en-US" sz="3200" dirty="0">
                <a:solidFill>
                  <a:schemeClr val="tx1"/>
                </a:solidFill>
              </a:rPr>
              <a:t>to their own husbands;</a:t>
            </a:r>
            <a:r>
              <a:rPr lang="en-US" sz="3200" b="1" dirty="0">
                <a:solidFill>
                  <a:schemeClr val="tx1"/>
                </a:solidFill>
              </a:rPr>
              <a:t> </a:t>
            </a:r>
            <a:r>
              <a:rPr lang="en-US" sz="3200" b="1" baseline="30000" dirty="0">
                <a:solidFill>
                  <a:schemeClr val="tx1"/>
                </a:solidFill>
              </a:rPr>
              <a:t>6 </a:t>
            </a:r>
            <a:r>
              <a:rPr lang="en-US" sz="3200" dirty="0">
                <a:solidFill>
                  <a:schemeClr val="tx1"/>
                </a:solidFill>
              </a:rPr>
              <a:t>just as Sarah </a:t>
            </a:r>
            <a:r>
              <a:rPr lang="en-US" sz="3200" b="1" u="sng" dirty="0">
                <a:solidFill>
                  <a:srgbClr val="002060"/>
                </a:solidFill>
              </a:rPr>
              <a:t>obeyed</a:t>
            </a:r>
            <a:r>
              <a:rPr lang="en-US" sz="3200" b="1" dirty="0">
                <a:solidFill>
                  <a:schemeClr val="tx1"/>
                </a:solidFill>
              </a:rPr>
              <a:t> </a:t>
            </a:r>
            <a:r>
              <a:rPr lang="en-US" sz="3200" dirty="0">
                <a:solidFill>
                  <a:schemeClr val="tx1"/>
                </a:solidFill>
              </a:rPr>
              <a:t>Abraham</a:t>
            </a:r>
            <a:r>
              <a:rPr lang="en-US" sz="3200" b="1" dirty="0">
                <a:solidFill>
                  <a:schemeClr val="tx1"/>
                </a:solidFill>
              </a:rPr>
              <a:t>, </a:t>
            </a:r>
            <a:r>
              <a:rPr lang="en-US" sz="3200" b="1" u="sng" dirty="0">
                <a:solidFill>
                  <a:srgbClr val="002060"/>
                </a:solidFill>
              </a:rPr>
              <a:t>calling him lord</a:t>
            </a:r>
            <a:r>
              <a:rPr lang="en-US" sz="3200" b="1" dirty="0">
                <a:solidFill>
                  <a:schemeClr val="tx1"/>
                </a:solidFill>
              </a:rPr>
              <a:t>, </a:t>
            </a:r>
            <a:r>
              <a:rPr lang="en-US" sz="3200" dirty="0">
                <a:solidFill>
                  <a:schemeClr val="tx1"/>
                </a:solidFill>
              </a:rPr>
              <a:t>and you have become her children if you do what is right without being frightened by any fear.</a:t>
            </a:r>
          </a:p>
        </p:txBody>
      </p:sp>
    </p:spTree>
    <p:extLst>
      <p:ext uri="{BB962C8B-B14F-4D97-AF65-F5344CB8AC3E}">
        <p14:creationId xmlns:p14="http://schemas.microsoft.com/office/powerpoint/2010/main" val="209073189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foustb\Desktop\Foto 3.jpg"/>
          <p:cNvPicPr>
            <a:picLocks noChangeAspect="1" noChangeArrowheads="1"/>
          </p:cNvPicPr>
          <p:nvPr/>
        </p:nvPicPr>
        <p:blipFill>
          <a:blip r:embed="rId2" cstate="print"/>
          <a:srcRect l="6592" r="1123"/>
          <a:stretch>
            <a:fillRect/>
          </a:stretch>
        </p:blipFill>
        <p:spPr bwMode="auto">
          <a:xfrm>
            <a:off x="7724775" y="914400"/>
            <a:ext cx="4467225" cy="5105400"/>
          </a:xfrm>
          <a:prstGeom prst="rect">
            <a:avLst/>
          </a:prstGeom>
          <a:noFill/>
        </p:spPr>
      </p:pic>
      <p:sp>
        <p:nvSpPr>
          <p:cNvPr id="9" name="Rectangle 8"/>
          <p:cNvSpPr/>
          <p:nvPr/>
        </p:nvSpPr>
        <p:spPr>
          <a:xfrm>
            <a:off x="533400" y="73369"/>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600" b="1" dirty="0"/>
              <a:t>Treat your spouse the way Christ treated you</a:t>
            </a:r>
            <a:endParaRPr lang="en-US" sz="4600" b="1" i="1" dirty="0"/>
          </a:p>
        </p:txBody>
      </p:sp>
      <p:sp>
        <p:nvSpPr>
          <p:cNvPr id="12" name="Rounded Rectangular Callout 11"/>
          <p:cNvSpPr/>
          <p:nvPr/>
        </p:nvSpPr>
        <p:spPr>
          <a:xfrm>
            <a:off x="974809" y="2353125"/>
            <a:ext cx="5791200" cy="780151"/>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t>The wife, in this scenario, is in a tough position!</a:t>
            </a:r>
            <a:endParaRPr lang="en-US" sz="3600" b="1" i="1" dirty="0"/>
          </a:p>
        </p:txBody>
      </p:sp>
      <p:sp>
        <p:nvSpPr>
          <p:cNvPr id="6" name="Rounded Rectangular Callout 5"/>
          <p:cNvSpPr/>
          <p:nvPr/>
        </p:nvSpPr>
        <p:spPr>
          <a:xfrm>
            <a:off x="206919" y="1030632"/>
            <a:ext cx="7844338" cy="780151"/>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t>Priority: win the husband to Christ!</a:t>
            </a:r>
            <a:endParaRPr lang="en-US" sz="4000" b="1" u="sng" dirty="0"/>
          </a:p>
        </p:txBody>
      </p:sp>
      <p:sp>
        <p:nvSpPr>
          <p:cNvPr id="8" name="Rounded Rectangular Callout 7"/>
          <p:cNvSpPr/>
          <p:nvPr/>
        </p:nvSpPr>
        <p:spPr>
          <a:xfrm>
            <a:off x="93792" y="3725174"/>
            <a:ext cx="12004415" cy="629099"/>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200" b="1" dirty="0"/>
              <a:t>In that culture, wives weren’t in a position to instruct their husbands</a:t>
            </a:r>
            <a:endParaRPr lang="en-US" sz="3200" b="1" u="sng" dirty="0"/>
          </a:p>
        </p:txBody>
      </p:sp>
      <p:sp>
        <p:nvSpPr>
          <p:cNvPr id="10" name="Rectangle 9"/>
          <p:cNvSpPr/>
          <p:nvPr/>
        </p:nvSpPr>
        <p:spPr>
          <a:xfrm>
            <a:off x="0" y="4572000"/>
            <a:ext cx="12192000" cy="2294626"/>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Peter 3:1 </a:t>
            </a:r>
            <a:r>
              <a:rPr lang="en-US" sz="3200" dirty="0">
                <a:solidFill>
                  <a:schemeClr val="tx1"/>
                </a:solidFill>
              </a:rPr>
              <a:t>In the same way, you wives, be submissive to your own husbands so that even if any of them are disobedient to the word, they may be won </a:t>
            </a:r>
            <a:r>
              <a:rPr lang="en-US" sz="3200" b="1" u="sng" dirty="0">
                <a:solidFill>
                  <a:srgbClr val="002060"/>
                </a:solidFill>
              </a:rPr>
              <a:t>without a word by the behavior of their wives</a:t>
            </a:r>
            <a:r>
              <a:rPr lang="en-US" sz="3200" dirty="0">
                <a:solidFill>
                  <a:schemeClr val="tx1"/>
                </a:solidFill>
              </a:rPr>
              <a:t>,</a:t>
            </a:r>
            <a:r>
              <a:rPr lang="en-US" sz="3200" b="1" dirty="0">
                <a:solidFill>
                  <a:schemeClr val="tx1"/>
                </a:solidFill>
              </a:rPr>
              <a:t> </a:t>
            </a:r>
            <a:r>
              <a:rPr lang="en-US" sz="3200" b="1" baseline="30000" dirty="0">
                <a:solidFill>
                  <a:schemeClr val="tx1"/>
                </a:solidFill>
              </a:rPr>
              <a:t>2 </a:t>
            </a:r>
            <a:r>
              <a:rPr lang="en-US" sz="3200" dirty="0">
                <a:solidFill>
                  <a:schemeClr val="tx1"/>
                </a:solidFill>
              </a:rPr>
              <a:t>as they observe your chaste and respectful behavior. </a:t>
            </a:r>
            <a:endParaRPr lang="en-US" sz="3200" baseline="30000" dirty="0">
              <a:solidFill>
                <a:schemeClr val="tx1"/>
              </a:solidFill>
            </a:endParaRPr>
          </a:p>
        </p:txBody>
      </p:sp>
    </p:spTree>
    <p:extLst>
      <p:ext uri="{BB962C8B-B14F-4D97-AF65-F5344CB8AC3E}">
        <p14:creationId xmlns:p14="http://schemas.microsoft.com/office/powerpoint/2010/main" val="558932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foustb\Desktop\Foto 3.jpg"/>
          <p:cNvPicPr>
            <a:picLocks noChangeAspect="1" noChangeArrowheads="1"/>
          </p:cNvPicPr>
          <p:nvPr/>
        </p:nvPicPr>
        <p:blipFill>
          <a:blip r:embed="rId2" cstate="print"/>
          <a:srcRect l="6592" r="1123"/>
          <a:stretch>
            <a:fillRect/>
          </a:stretch>
        </p:blipFill>
        <p:spPr bwMode="auto">
          <a:xfrm>
            <a:off x="7724775" y="914400"/>
            <a:ext cx="4467225" cy="5105400"/>
          </a:xfrm>
          <a:prstGeom prst="rect">
            <a:avLst/>
          </a:prstGeom>
          <a:noFill/>
        </p:spPr>
      </p:pic>
      <p:sp>
        <p:nvSpPr>
          <p:cNvPr id="9" name="Rectangle 8"/>
          <p:cNvSpPr/>
          <p:nvPr/>
        </p:nvSpPr>
        <p:spPr>
          <a:xfrm>
            <a:off x="533400" y="73369"/>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600" b="1" dirty="0"/>
              <a:t>Treat your spouse the way Christ treated you</a:t>
            </a:r>
            <a:endParaRPr lang="en-US" sz="4600" b="1" i="1" dirty="0"/>
          </a:p>
        </p:txBody>
      </p:sp>
      <p:sp>
        <p:nvSpPr>
          <p:cNvPr id="11" name="Rectangle 10"/>
          <p:cNvSpPr/>
          <p:nvPr/>
        </p:nvSpPr>
        <p:spPr>
          <a:xfrm>
            <a:off x="0" y="4572000"/>
            <a:ext cx="12192000" cy="2294626"/>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Peter 3:1 </a:t>
            </a:r>
            <a:r>
              <a:rPr lang="en-US" sz="3200" dirty="0">
                <a:solidFill>
                  <a:schemeClr val="tx1"/>
                </a:solidFill>
              </a:rPr>
              <a:t>In the same way, you wives, be submissive to your own husbands so that even if any of them are disobedient to the word, they may be won </a:t>
            </a:r>
            <a:r>
              <a:rPr lang="en-US" sz="3200" b="1" u="sng" dirty="0">
                <a:solidFill>
                  <a:srgbClr val="002060"/>
                </a:solidFill>
              </a:rPr>
              <a:t>without a word by the behavior of their wives</a:t>
            </a:r>
            <a:r>
              <a:rPr lang="en-US" sz="3200" dirty="0">
                <a:solidFill>
                  <a:schemeClr val="tx1"/>
                </a:solidFill>
              </a:rPr>
              <a:t>,</a:t>
            </a:r>
            <a:r>
              <a:rPr lang="en-US" sz="3200" b="1" dirty="0">
                <a:solidFill>
                  <a:schemeClr val="tx1"/>
                </a:solidFill>
              </a:rPr>
              <a:t> </a:t>
            </a:r>
            <a:r>
              <a:rPr lang="en-US" sz="3200" b="1" baseline="30000" dirty="0">
                <a:solidFill>
                  <a:schemeClr val="tx1"/>
                </a:solidFill>
              </a:rPr>
              <a:t>2 </a:t>
            </a:r>
            <a:r>
              <a:rPr lang="en-US" sz="3200" dirty="0">
                <a:solidFill>
                  <a:schemeClr val="tx1"/>
                </a:solidFill>
              </a:rPr>
              <a:t>as they observe your chaste and respectful behavior. </a:t>
            </a:r>
            <a:endParaRPr lang="en-US" sz="3200" baseline="30000" dirty="0">
              <a:solidFill>
                <a:schemeClr val="tx1"/>
              </a:solidFill>
            </a:endParaRPr>
          </a:p>
        </p:txBody>
      </p:sp>
      <p:sp>
        <p:nvSpPr>
          <p:cNvPr id="12" name="Rounded Rectangular Callout 11"/>
          <p:cNvSpPr/>
          <p:nvPr/>
        </p:nvSpPr>
        <p:spPr>
          <a:xfrm>
            <a:off x="659535" y="2514600"/>
            <a:ext cx="6416591" cy="780151"/>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t>What you do is more important than what you say</a:t>
            </a:r>
            <a:endParaRPr lang="en-US" sz="4000" b="1" u="sng" dirty="0"/>
          </a:p>
        </p:txBody>
      </p:sp>
      <p:sp>
        <p:nvSpPr>
          <p:cNvPr id="6" name="Rounded Rectangular Callout 5"/>
          <p:cNvSpPr/>
          <p:nvPr/>
        </p:nvSpPr>
        <p:spPr>
          <a:xfrm>
            <a:off x="206919" y="1030632"/>
            <a:ext cx="7844338" cy="780151"/>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t>Priority: win the husband to Christ!</a:t>
            </a:r>
            <a:endParaRPr lang="en-US" sz="4000" b="1" u="sng" dirty="0"/>
          </a:p>
        </p:txBody>
      </p:sp>
    </p:spTree>
    <p:extLst>
      <p:ext uri="{BB962C8B-B14F-4D97-AF65-F5344CB8AC3E}">
        <p14:creationId xmlns:p14="http://schemas.microsoft.com/office/powerpoint/2010/main" val="461970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foustb\Desktop\Foto 3.jpg"/>
          <p:cNvPicPr>
            <a:picLocks noChangeAspect="1" noChangeArrowheads="1"/>
          </p:cNvPicPr>
          <p:nvPr/>
        </p:nvPicPr>
        <p:blipFill>
          <a:blip r:embed="rId2" cstate="print"/>
          <a:srcRect l="6592" r="1123"/>
          <a:stretch>
            <a:fillRect/>
          </a:stretch>
        </p:blipFill>
        <p:spPr bwMode="auto">
          <a:xfrm>
            <a:off x="7724775" y="914400"/>
            <a:ext cx="4467225" cy="5105400"/>
          </a:xfrm>
          <a:prstGeom prst="rect">
            <a:avLst/>
          </a:prstGeom>
          <a:noFill/>
        </p:spPr>
      </p:pic>
      <p:sp>
        <p:nvSpPr>
          <p:cNvPr id="9" name="Rectangle 8"/>
          <p:cNvSpPr/>
          <p:nvPr/>
        </p:nvSpPr>
        <p:spPr>
          <a:xfrm>
            <a:off x="533400" y="73369"/>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600" b="1" dirty="0"/>
              <a:t>Treat your spouse the way Christ treated you</a:t>
            </a:r>
            <a:endParaRPr lang="en-US" sz="4600" b="1" i="1" dirty="0"/>
          </a:p>
        </p:txBody>
      </p:sp>
      <p:sp>
        <p:nvSpPr>
          <p:cNvPr id="11" name="Rectangle 10"/>
          <p:cNvSpPr/>
          <p:nvPr/>
        </p:nvSpPr>
        <p:spPr>
          <a:xfrm>
            <a:off x="0" y="4572000"/>
            <a:ext cx="12192000" cy="2294626"/>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Peter 3:1 </a:t>
            </a:r>
            <a:r>
              <a:rPr lang="en-US" sz="3200" dirty="0">
                <a:solidFill>
                  <a:schemeClr val="tx1"/>
                </a:solidFill>
              </a:rPr>
              <a:t>In the same way, you wives, be submissive to your own husbands so that even if any of them are disobedient to the word, they may be won without a word by the behavior of their wives,</a:t>
            </a:r>
            <a:r>
              <a:rPr lang="en-US" sz="3200" b="1" dirty="0">
                <a:solidFill>
                  <a:schemeClr val="tx1"/>
                </a:solidFill>
              </a:rPr>
              <a:t> </a:t>
            </a:r>
            <a:r>
              <a:rPr lang="en-US" sz="3200" b="1" baseline="30000" dirty="0">
                <a:solidFill>
                  <a:schemeClr val="tx1"/>
                </a:solidFill>
              </a:rPr>
              <a:t>2</a:t>
            </a:r>
            <a:r>
              <a:rPr lang="en-US" sz="3200" b="1" baseline="30000" dirty="0">
                <a:solidFill>
                  <a:srgbClr val="002060"/>
                </a:solidFill>
              </a:rPr>
              <a:t> </a:t>
            </a:r>
            <a:r>
              <a:rPr lang="en-US" sz="3200" b="1" u="sng" dirty="0">
                <a:solidFill>
                  <a:srgbClr val="002060"/>
                </a:solidFill>
              </a:rPr>
              <a:t>as they observe your chaste and respectful behavior.</a:t>
            </a:r>
            <a:r>
              <a:rPr lang="en-US" sz="3200" b="1" dirty="0">
                <a:solidFill>
                  <a:srgbClr val="002060"/>
                </a:solidFill>
              </a:rPr>
              <a:t> </a:t>
            </a:r>
            <a:endParaRPr lang="en-US" sz="3200" b="1" baseline="30000" dirty="0">
              <a:solidFill>
                <a:srgbClr val="002060"/>
              </a:solidFill>
            </a:endParaRPr>
          </a:p>
        </p:txBody>
      </p:sp>
      <p:sp>
        <p:nvSpPr>
          <p:cNvPr id="6" name="Rounded Rectangular Callout 5"/>
          <p:cNvSpPr/>
          <p:nvPr/>
        </p:nvSpPr>
        <p:spPr>
          <a:xfrm>
            <a:off x="206919" y="1030632"/>
            <a:ext cx="7844338" cy="780151"/>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t>Priority: win the husband to Christ!</a:t>
            </a:r>
            <a:endParaRPr lang="en-US" sz="4000" b="1" u="sng" dirty="0"/>
          </a:p>
        </p:txBody>
      </p:sp>
      <p:sp>
        <p:nvSpPr>
          <p:cNvPr id="8" name="Rounded Rectangular Callout 7"/>
          <p:cNvSpPr/>
          <p:nvPr/>
        </p:nvSpPr>
        <p:spPr>
          <a:xfrm>
            <a:off x="659535" y="2514600"/>
            <a:ext cx="6416591" cy="780151"/>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t>What you do is more important than what you say</a:t>
            </a:r>
            <a:endParaRPr lang="en-US" sz="4000" b="1" u="sng" dirty="0"/>
          </a:p>
        </p:txBody>
      </p:sp>
    </p:spTree>
    <p:extLst>
      <p:ext uri="{BB962C8B-B14F-4D97-AF65-F5344CB8AC3E}">
        <p14:creationId xmlns:p14="http://schemas.microsoft.com/office/powerpoint/2010/main" val="210043943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foustb\Desktop\Foto 3.jpg"/>
          <p:cNvPicPr>
            <a:picLocks noChangeAspect="1" noChangeArrowheads="1"/>
          </p:cNvPicPr>
          <p:nvPr/>
        </p:nvPicPr>
        <p:blipFill>
          <a:blip r:embed="rId2" cstate="print"/>
          <a:srcRect l="6592" r="1123"/>
          <a:stretch>
            <a:fillRect/>
          </a:stretch>
        </p:blipFill>
        <p:spPr bwMode="auto">
          <a:xfrm>
            <a:off x="7724775" y="914400"/>
            <a:ext cx="4467225" cy="5105400"/>
          </a:xfrm>
          <a:prstGeom prst="rect">
            <a:avLst/>
          </a:prstGeom>
          <a:noFill/>
        </p:spPr>
      </p:pic>
      <p:sp>
        <p:nvSpPr>
          <p:cNvPr id="9" name="Rectangle 8"/>
          <p:cNvSpPr/>
          <p:nvPr/>
        </p:nvSpPr>
        <p:spPr>
          <a:xfrm>
            <a:off x="533400" y="73369"/>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600" b="1" dirty="0"/>
              <a:t>Treat your spouse the way Christ treated you</a:t>
            </a:r>
            <a:endParaRPr lang="en-US" sz="4600" b="1" i="1" dirty="0"/>
          </a:p>
        </p:txBody>
      </p:sp>
      <p:sp>
        <p:nvSpPr>
          <p:cNvPr id="6" name="Rounded Rectangular Callout 5"/>
          <p:cNvSpPr/>
          <p:nvPr/>
        </p:nvSpPr>
        <p:spPr>
          <a:xfrm>
            <a:off x="206919" y="1030632"/>
            <a:ext cx="7844338" cy="780151"/>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t>Priority: win the husband to Christ!</a:t>
            </a:r>
            <a:endParaRPr lang="en-US" sz="4000" b="1" u="sng" dirty="0"/>
          </a:p>
        </p:txBody>
      </p:sp>
      <p:sp>
        <p:nvSpPr>
          <p:cNvPr id="10" name="Rounded Rectangular Callout 9"/>
          <p:cNvSpPr/>
          <p:nvPr/>
        </p:nvSpPr>
        <p:spPr>
          <a:xfrm>
            <a:off x="659535" y="2514600"/>
            <a:ext cx="6416591" cy="780151"/>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t>What you do is more important than what you say</a:t>
            </a:r>
            <a:endParaRPr lang="en-US" sz="4000" b="1" u="sng" dirty="0"/>
          </a:p>
        </p:txBody>
      </p:sp>
      <p:sp>
        <p:nvSpPr>
          <p:cNvPr id="8" name="Rectangle 7"/>
          <p:cNvSpPr/>
          <p:nvPr/>
        </p:nvSpPr>
        <p:spPr>
          <a:xfrm>
            <a:off x="0" y="4572000"/>
            <a:ext cx="12192000" cy="2294626"/>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Peter 3:3 </a:t>
            </a:r>
            <a:r>
              <a:rPr lang="en-US" sz="3200" b="1" u="sng" dirty="0">
                <a:solidFill>
                  <a:srgbClr val="002060"/>
                </a:solidFill>
              </a:rPr>
              <a:t>Your adornment must not be merely external</a:t>
            </a:r>
            <a:r>
              <a:rPr lang="en-US" sz="3200" dirty="0">
                <a:solidFill>
                  <a:schemeClr val="tx1"/>
                </a:solidFill>
              </a:rPr>
              <a:t>—braiding</a:t>
            </a:r>
            <a:r>
              <a:rPr lang="en-US" sz="3200" dirty="0">
                <a:solidFill>
                  <a:srgbClr val="002060"/>
                </a:solidFill>
              </a:rPr>
              <a:t> </a:t>
            </a:r>
            <a:r>
              <a:rPr lang="en-US" sz="3200" dirty="0">
                <a:solidFill>
                  <a:schemeClr val="tx1"/>
                </a:solidFill>
              </a:rPr>
              <a:t>the hair, and wearing gold jewelry, or putting on dresses;</a:t>
            </a:r>
            <a:r>
              <a:rPr lang="en-US" sz="3200" b="1" dirty="0">
                <a:solidFill>
                  <a:schemeClr val="tx1"/>
                </a:solidFill>
              </a:rPr>
              <a:t> </a:t>
            </a:r>
            <a:r>
              <a:rPr lang="en-US" sz="3200" b="1" baseline="30000" dirty="0">
                <a:solidFill>
                  <a:schemeClr val="tx1"/>
                </a:solidFill>
              </a:rPr>
              <a:t>4</a:t>
            </a:r>
            <a:r>
              <a:rPr lang="en-US" sz="3200" baseline="30000" dirty="0">
                <a:solidFill>
                  <a:schemeClr val="tx1"/>
                </a:solidFill>
              </a:rPr>
              <a:t> </a:t>
            </a:r>
            <a:r>
              <a:rPr lang="en-US" sz="3200" dirty="0">
                <a:solidFill>
                  <a:schemeClr val="tx1"/>
                </a:solidFill>
              </a:rPr>
              <a:t>but let it be the hidden person of the heart, with the imperishable quality of a gentle and quiet spirit, which is precious in the sight of God.</a:t>
            </a:r>
            <a:endParaRPr lang="en-US" sz="3200" u="sng" baseline="30000" dirty="0">
              <a:solidFill>
                <a:schemeClr val="tx1"/>
              </a:solidFill>
            </a:endParaRPr>
          </a:p>
        </p:txBody>
      </p:sp>
    </p:spTree>
    <p:extLst>
      <p:ext uri="{BB962C8B-B14F-4D97-AF65-F5344CB8AC3E}">
        <p14:creationId xmlns:p14="http://schemas.microsoft.com/office/powerpoint/2010/main" val="67463478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foustb\Desktop\Foto 3.jpg"/>
          <p:cNvPicPr>
            <a:picLocks noChangeAspect="1" noChangeArrowheads="1"/>
          </p:cNvPicPr>
          <p:nvPr/>
        </p:nvPicPr>
        <p:blipFill>
          <a:blip r:embed="rId2" cstate="print"/>
          <a:srcRect l="6592" r="1123"/>
          <a:stretch>
            <a:fillRect/>
          </a:stretch>
        </p:blipFill>
        <p:spPr bwMode="auto">
          <a:xfrm>
            <a:off x="7724775" y="914400"/>
            <a:ext cx="4467225" cy="5105400"/>
          </a:xfrm>
          <a:prstGeom prst="rect">
            <a:avLst/>
          </a:prstGeom>
          <a:noFill/>
        </p:spPr>
      </p:pic>
      <p:sp>
        <p:nvSpPr>
          <p:cNvPr id="9" name="Rectangle 8"/>
          <p:cNvSpPr/>
          <p:nvPr/>
        </p:nvSpPr>
        <p:spPr>
          <a:xfrm>
            <a:off x="533400" y="73369"/>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600" b="1" dirty="0"/>
              <a:t>Treat your spouse the way Christ treated you</a:t>
            </a:r>
            <a:endParaRPr lang="en-US" sz="4600" b="1" i="1" dirty="0"/>
          </a:p>
        </p:txBody>
      </p:sp>
      <p:sp>
        <p:nvSpPr>
          <p:cNvPr id="11" name="Rectangle 10"/>
          <p:cNvSpPr/>
          <p:nvPr/>
        </p:nvSpPr>
        <p:spPr>
          <a:xfrm>
            <a:off x="0" y="4572000"/>
            <a:ext cx="12192000" cy="2294626"/>
          </a:xfrm>
          <a:prstGeom prst="rect">
            <a:avLst/>
          </a:prstGeom>
          <a:solidFill>
            <a:schemeClr val="tx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bg1"/>
                </a:solidFill>
              </a:rPr>
              <a:t>1 Peter 3:</a:t>
            </a:r>
            <a:r>
              <a:rPr lang="en-US" sz="3200" b="1" baseline="30000" dirty="0"/>
              <a:t>3 </a:t>
            </a:r>
            <a:r>
              <a:rPr lang="en-US" sz="3200" b="1" u="sng" dirty="0"/>
              <a:t>Your adornment must not be merely external</a:t>
            </a:r>
            <a:r>
              <a:rPr lang="en-US" sz="3200" b="1" dirty="0"/>
              <a:t>—braiding the hair, and wearing gold jewelry, or putting on dresses; </a:t>
            </a:r>
            <a:r>
              <a:rPr lang="en-US" sz="3200" b="1" baseline="30000" dirty="0"/>
              <a:t>4 </a:t>
            </a:r>
            <a:r>
              <a:rPr lang="en-US" sz="3200" b="1" dirty="0"/>
              <a:t>but let it be the hidden person of the heart, with the imperishable quality of a gentle and quiet spirit, which is precious in the sight of God.</a:t>
            </a:r>
            <a:endParaRPr lang="en-US" sz="3200" b="1" u="sng" baseline="30000" dirty="0">
              <a:solidFill>
                <a:schemeClr val="tx1"/>
              </a:solidFill>
            </a:endParaRPr>
          </a:p>
        </p:txBody>
      </p:sp>
      <p:sp>
        <p:nvSpPr>
          <p:cNvPr id="6" name="Rounded Rectangular Callout 5"/>
          <p:cNvSpPr/>
          <p:nvPr/>
        </p:nvSpPr>
        <p:spPr>
          <a:xfrm>
            <a:off x="206919" y="1030632"/>
            <a:ext cx="7844338" cy="780151"/>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t>Priority: win the husband to Christ!</a:t>
            </a:r>
            <a:endParaRPr lang="en-US" sz="4000" b="1" u="sng" dirty="0"/>
          </a:p>
        </p:txBody>
      </p:sp>
      <p:sp>
        <p:nvSpPr>
          <p:cNvPr id="10" name="Rounded Rectangular Callout 9"/>
          <p:cNvSpPr/>
          <p:nvPr/>
        </p:nvSpPr>
        <p:spPr>
          <a:xfrm>
            <a:off x="659535" y="2514600"/>
            <a:ext cx="6416591" cy="780151"/>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t>What you do is more important than what you say</a:t>
            </a:r>
            <a:endParaRPr lang="en-US" sz="4000" b="1" u="sng" dirty="0"/>
          </a:p>
        </p:txBody>
      </p:sp>
      <p:sp>
        <p:nvSpPr>
          <p:cNvPr id="8" name="TextBox 7"/>
          <p:cNvSpPr txBox="1"/>
          <p:nvPr/>
        </p:nvSpPr>
        <p:spPr>
          <a:xfrm>
            <a:off x="0" y="3534013"/>
            <a:ext cx="12192000" cy="3323987"/>
          </a:xfrm>
          <a:prstGeom prst="rect">
            <a:avLst/>
          </a:prstGeom>
          <a:solidFill>
            <a:srgbClr val="4D2A1B"/>
          </a:solidFill>
          <a:ln>
            <a:solidFill>
              <a:schemeClr val="bg2"/>
            </a:solidFill>
          </a:ln>
        </p:spPr>
        <p:txBody>
          <a:bodyPr wrap="square">
            <a:spAutoFit/>
          </a:bodyPr>
          <a:lstStyle/>
          <a:p>
            <a:r>
              <a:rPr lang="en-US" sz="3500" b="1" baseline="30000" dirty="0">
                <a:solidFill>
                  <a:schemeClr val="bg1"/>
                </a:solidFill>
                <a:latin typeface="+mn-lt"/>
              </a:rPr>
              <a:t>Karen </a:t>
            </a:r>
            <a:r>
              <a:rPr lang="en-US" sz="3500" b="1" baseline="30000" dirty="0" err="1">
                <a:solidFill>
                  <a:schemeClr val="bg1"/>
                </a:solidFill>
                <a:latin typeface="+mn-lt"/>
              </a:rPr>
              <a:t>Jobes</a:t>
            </a:r>
            <a:r>
              <a:rPr lang="en-US" sz="3500" b="1" baseline="30000" dirty="0">
                <a:solidFill>
                  <a:schemeClr val="bg1"/>
                </a:solidFill>
                <a:latin typeface="+mn-lt"/>
              </a:rPr>
              <a:t>: PhD. </a:t>
            </a:r>
            <a:r>
              <a:rPr lang="en-US" sz="3500" b="1" dirty="0">
                <a:solidFill>
                  <a:schemeClr val="bg1"/>
                </a:solidFill>
                <a:latin typeface="+mn-lt"/>
              </a:rPr>
              <a:t>Peter’s instructions against outward adornment make sense if a Christian wife is attending Christian worship outside her home, and especially if doing so without her husband. </a:t>
            </a:r>
            <a:r>
              <a:rPr lang="en-US" sz="3500" dirty="0">
                <a:solidFill>
                  <a:schemeClr val="bg1"/>
                </a:solidFill>
                <a:latin typeface="+mn-lt"/>
              </a:rPr>
              <a:t> </a:t>
            </a:r>
            <a:r>
              <a:rPr lang="en-US" sz="3500" b="1" dirty="0">
                <a:solidFill>
                  <a:schemeClr val="bg1"/>
                </a:solidFill>
                <a:latin typeface="+mn-lt"/>
              </a:rPr>
              <a:t>Society would perceive that act alone as questionable. By leaving her home unadorned, her intent to attend worship and not a tryst would presumably be all the more clear.</a:t>
            </a:r>
            <a:endParaRPr lang="en-US" sz="3500" dirty="0">
              <a:solidFill>
                <a:schemeClr val="bg1"/>
              </a:solidFill>
              <a:latin typeface="+mn-lt"/>
            </a:endParaRPr>
          </a:p>
        </p:txBody>
      </p:sp>
    </p:spTree>
    <p:extLst>
      <p:ext uri="{BB962C8B-B14F-4D97-AF65-F5344CB8AC3E}">
        <p14:creationId xmlns:p14="http://schemas.microsoft.com/office/powerpoint/2010/main" val="192366738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foustb\Desktop\Foto 3.jpg"/>
          <p:cNvPicPr>
            <a:picLocks noChangeAspect="1" noChangeArrowheads="1"/>
          </p:cNvPicPr>
          <p:nvPr/>
        </p:nvPicPr>
        <p:blipFill>
          <a:blip r:embed="rId2" cstate="print"/>
          <a:srcRect l="6592" r="1123"/>
          <a:stretch>
            <a:fillRect/>
          </a:stretch>
        </p:blipFill>
        <p:spPr bwMode="auto">
          <a:xfrm>
            <a:off x="7724775" y="914400"/>
            <a:ext cx="4467225" cy="5105400"/>
          </a:xfrm>
          <a:prstGeom prst="rect">
            <a:avLst/>
          </a:prstGeom>
          <a:noFill/>
        </p:spPr>
      </p:pic>
      <p:sp>
        <p:nvSpPr>
          <p:cNvPr id="9" name="Rectangle 8"/>
          <p:cNvSpPr/>
          <p:nvPr/>
        </p:nvSpPr>
        <p:spPr>
          <a:xfrm>
            <a:off x="533400" y="73369"/>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600" b="1" dirty="0"/>
              <a:t>Treat your spouse the way Christ treated you</a:t>
            </a:r>
            <a:endParaRPr lang="en-US" sz="4600" b="1" i="1" dirty="0"/>
          </a:p>
        </p:txBody>
      </p:sp>
      <p:sp>
        <p:nvSpPr>
          <p:cNvPr id="11" name="Rectangle 10"/>
          <p:cNvSpPr/>
          <p:nvPr/>
        </p:nvSpPr>
        <p:spPr>
          <a:xfrm>
            <a:off x="0" y="4572000"/>
            <a:ext cx="12192000" cy="2294626"/>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Peter 3:3 </a:t>
            </a:r>
            <a:r>
              <a:rPr lang="en-US" sz="3200" b="1" u="sng" dirty="0">
                <a:solidFill>
                  <a:srgbClr val="002060"/>
                </a:solidFill>
              </a:rPr>
              <a:t>Your adornment must not be merely external</a:t>
            </a:r>
            <a:r>
              <a:rPr lang="en-US" sz="3200" dirty="0">
                <a:solidFill>
                  <a:schemeClr val="tx1"/>
                </a:solidFill>
              </a:rPr>
              <a:t>—braiding</a:t>
            </a:r>
            <a:r>
              <a:rPr lang="en-US" sz="3200" dirty="0">
                <a:solidFill>
                  <a:srgbClr val="002060"/>
                </a:solidFill>
              </a:rPr>
              <a:t> </a:t>
            </a:r>
            <a:r>
              <a:rPr lang="en-US" sz="3200" dirty="0">
                <a:solidFill>
                  <a:schemeClr val="tx1"/>
                </a:solidFill>
              </a:rPr>
              <a:t>the hair, and wearing gold jewelry, or putting on dresses;</a:t>
            </a:r>
            <a:r>
              <a:rPr lang="en-US" sz="3200" b="1" dirty="0">
                <a:solidFill>
                  <a:schemeClr val="tx1"/>
                </a:solidFill>
              </a:rPr>
              <a:t> </a:t>
            </a:r>
            <a:r>
              <a:rPr lang="en-US" sz="3200" b="1" baseline="30000" dirty="0">
                <a:solidFill>
                  <a:schemeClr val="tx1"/>
                </a:solidFill>
              </a:rPr>
              <a:t>4</a:t>
            </a:r>
            <a:r>
              <a:rPr lang="en-US" sz="3200" baseline="30000" dirty="0">
                <a:solidFill>
                  <a:schemeClr val="tx1"/>
                </a:solidFill>
              </a:rPr>
              <a:t> </a:t>
            </a:r>
            <a:r>
              <a:rPr lang="en-US" sz="3200" dirty="0">
                <a:solidFill>
                  <a:schemeClr val="tx1"/>
                </a:solidFill>
              </a:rPr>
              <a:t>but let it be the hidden person of the heart, with the imperishable quality of a gentle and quiet spirit, which is precious in the sight of God.</a:t>
            </a:r>
            <a:endParaRPr lang="en-US" sz="3200" u="sng" baseline="30000" dirty="0">
              <a:solidFill>
                <a:schemeClr val="tx1"/>
              </a:solidFill>
            </a:endParaRPr>
          </a:p>
        </p:txBody>
      </p:sp>
      <p:sp>
        <p:nvSpPr>
          <p:cNvPr id="6" name="Rounded Rectangular Callout 5"/>
          <p:cNvSpPr/>
          <p:nvPr/>
        </p:nvSpPr>
        <p:spPr>
          <a:xfrm>
            <a:off x="206919" y="1030632"/>
            <a:ext cx="7844338" cy="780151"/>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t>Priority: win the husband to Christ!</a:t>
            </a:r>
            <a:endParaRPr lang="en-US" sz="4000" b="1" u="sng" dirty="0"/>
          </a:p>
        </p:txBody>
      </p:sp>
      <p:sp>
        <p:nvSpPr>
          <p:cNvPr id="10" name="Rounded Rectangular Callout 9"/>
          <p:cNvSpPr/>
          <p:nvPr/>
        </p:nvSpPr>
        <p:spPr>
          <a:xfrm>
            <a:off x="487405" y="2764035"/>
            <a:ext cx="6749966" cy="780151"/>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Anticipate and “head off” discrediting misconceptions with excellent behavior</a:t>
            </a:r>
            <a:endParaRPr lang="en-US" sz="4000" dirty="0"/>
          </a:p>
        </p:txBody>
      </p:sp>
    </p:spTree>
    <p:extLst>
      <p:ext uri="{BB962C8B-B14F-4D97-AF65-F5344CB8AC3E}">
        <p14:creationId xmlns:p14="http://schemas.microsoft.com/office/powerpoint/2010/main" val="2145412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5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foustb\Desktop\Foto 3.jpg"/>
          <p:cNvPicPr>
            <a:picLocks noChangeAspect="1" noChangeArrowheads="1"/>
          </p:cNvPicPr>
          <p:nvPr/>
        </p:nvPicPr>
        <p:blipFill>
          <a:blip r:embed="rId2" cstate="print"/>
          <a:srcRect l="6592" r="1123"/>
          <a:stretch>
            <a:fillRect/>
          </a:stretch>
        </p:blipFill>
        <p:spPr bwMode="auto">
          <a:xfrm>
            <a:off x="7724775" y="914400"/>
            <a:ext cx="4467225" cy="5105400"/>
          </a:xfrm>
          <a:prstGeom prst="rect">
            <a:avLst/>
          </a:prstGeom>
          <a:noFill/>
        </p:spPr>
      </p:pic>
      <p:sp>
        <p:nvSpPr>
          <p:cNvPr id="9" name="Rectangle 8"/>
          <p:cNvSpPr/>
          <p:nvPr/>
        </p:nvSpPr>
        <p:spPr>
          <a:xfrm>
            <a:off x="533400" y="73369"/>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600" b="1" dirty="0"/>
              <a:t>Treat your spouse the way Christ treated you</a:t>
            </a:r>
            <a:endParaRPr lang="en-US" sz="4600" b="1" i="1" dirty="0"/>
          </a:p>
        </p:txBody>
      </p:sp>
      <p:sp>
        <p:nvSpPr>
          <p:cNvPr id="6" name="Rounded Rectangular Callout 5"/>
          <p:cNvSpPr/>
          <p:nvPr/>
        </p:nvSpPr>
        <p:spPr>
          <a:xfrm>
            <a:off x="206919" y="1030632"/>
            <a:ext cx="7844338" cy="780151"/>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t>Priority: win the husband to Christ!</a:t>
            </a:r>
            <a:endParaRPr lang="en-US" sz="4000" b="1" u="sng" dirty="0"/>
          </a:p>
        </p:txBody>
      </p:sp>
      <p:sp>
        <p:nvSpPr>
          <p:cNvPr id="10" name="Rounded Rectangular Callout 9"/>
          <p:cNvSpPr/>
          <p:nvPr/>
        </p:nvSpPr>
        <p:spPr>
          <a:xfrm>
            <a:off x="487405" y="2764035"/>
            <a:ext cx="6749966" cy="780151"/>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Anticipate and “head off” discrediting misconceptions with excellent behavior</a:t>
            </a:r>
            <a:endParaRPr lang="en-US" sz="4000" dirty="0"/>
          </a:p>
        </p:txBody>
      </p:sp>
      <p:sp>
        <p:nvSpPr>
          <p:cNvPr id="8" name="Rectangle 7"/>
          <p:cNvSpPr/>
          <p:nvPr/>
        </p:nvSpPr>
        <p:spPr>
          <a:xfrm>
            <a:off x="0" y="4572000"/>
            <a:ext cx="12192000" cy="2294626"/>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Peter 3:3 </a:t>
            </a:r>
            <a:r>
              <a:rPr lang="en-US" sz="3200" dirty="0">
                <a:solidFill>
                  <a:schemeClr val="tx1"/>
                </a:solidFill>
              </a:rPr>
              <a:t>Your adornment must not be merely external—braiding the hair, and wearing gold jewelry, or putting on dresses;</a:t>
            </a:r>
            <a:r>
              <a:rPr lang="en-US" sz="3200" b="1" dirty="0">
                <a:solidFill>
                  <a:schemeClr val="tx1"/>
                </a:solidFill>
              </a:rPr>
              <a:t> </a:t>
            </a:r>
            <a:r>
              <a:rPr lang="en-US" sz="3200" b="1" baseline="30000" dirty="0">
                <a:solidFill>
                  <a:schemeClr val="tx1"/>
                </a:solidFill>
              </a:rPr>
              <a:t>4 </a:t>
            </a:r>
            <a:r>
              <a:rPr lang="en-US" sz="3200" b="1" u="sng" dirty="0">
                <a:solidFill>
                  <a:srgbClr val="002060"/>
                </a:solidFill>
              </a:rPr>
              <a:t>but let it be the hidden person of the heart, with the imperishable quality of a gentle and quiet spirit, which is precious in the sight of God</a:t>
            </a:r>
            <a:r>
              <a:rPr lang="en-US" sz="3200" b="1" dirty="0">
                <a:solidFill>
                  <a:srgbClr val="002060"/>
                </a:solidFill>
              </a:rPr>
              <a:t>.</a:t>
            </a:r>
            <a:endParaRPr lang="en-US" sz="3200" b="1" u="sng" baseline="30000" dirty="0">
              <a:solidFill>
                <a:srgbClr val="002060"/>
              </a:solidFill>
            </a:endParaRPr>
          </a:p>
        </p:txBody>
      </p:sp>
    </p:spTree>
    <p:extLst>
      <p:ext uri="{BB962C8B-B14F-4D97-AF65-F5344CB8AC3E}">
        <p14:creationId xmlns:p14="http://schemas.microsoft.com/office/powerpoint/2010/main" val="219225510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foustb\Desktop\Foto 3.jpg"/>
          <p:cNvPicPr>
            <a:picLocks noChangeAspect="1" noChangeArrowheads="1"/>
          </p:cNvPicPr>
          <p:nvPr/>
        </p:nvPicPr>
        <p:blipFill>
          <a:blip r:embed="rId2" cstate="print"/>
          <a:srcRect l="6592" r="1123"/>
          <a:stretch>
            <a:fillRect/>
          </a:stretch>
        </p:blipFill>
        <p:spPr bwMode="auto">
          <a:xfrm>
            <a:off x="7724775" y="914400"/>
            <a:ext cx="4467225" cy="5105400"/>
          </a:xfrm>
          <a:prstGeom prst="rect">
            <a:avLst/>
          </a:prstGeom>
          <a:noFill/>
        </p:spPr>
      </p:pic>
      <p:sp>
        <p:nvSpPr>
          <p:cNvPr id="9" name="Rectangle 8"/>
          <p:cNvSpPr/>
          <p:nvPr/>
        </p:nvSpPr>
        <p:spPr>
          <a:xfrm>
            <a:off x="533400" y="73369"/>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600" b="1" dirty="0"/>
              <a:t>Treat your spouse the way Christ treated you</a:t>
            </a:r>
            <a:endParaRPr lang="en-US" sz="4600" b="1" i="1" dirty="0"/>
          </a:p>
        </p:txBody>
      </p:sp>
      <p:sp>
        <p:nvSpPr>
          <p:cNvPr id="11" name="Rectangle 10"/>
          <p:cNvSpPr/>
          <p:nvPr/>
        </p:nvSpPr>
        <p:spPr>
          <a:xfrm>
            <a:off x="0" y="4572000"/>
            <a:ext cx="12192000" cy="2294626"/>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Peter 3:3 </a:t>
            </a:r>
            <a:r>
              <a:rPr lang="en-US" sz="3200" dirty="0">
                <a:solidFill>
                  <a:schemeClr val="tx1"/>
                </a:solidFill>
              </a:rPr>
              <a:t>Your adornment must not be merely external—braiding the hair, and wearing gold jewelry, or putting on dresses;</a:t>
            </a:r>
            <a:r>
              <a:rPr lang="en-US" sz="3200" b="1" dirty="0">
                <a:solidFill>
                  <a:schemeClr val="tx1"/>
                </a:solidFill>
              </a:rPr>
              <a:t> </a:t>
            </a:r>
            <a:r>
              <a:rPr lang="en-US" sz="3200" b="1" baseline="30000" dirty="0">
                <a:solidFill>
                  <a:schemeClr val="tx1"/>
                </a:solidFill>
              </a:rPr>
              <a:t>4 </a:t>
            </a:r>
            <a:r>
              <a:rPr lang="en-US" sz="3200" b="1" u="sng" dirty="0">
                <a:solidFill>
                  <a:srgbClr val="002060"/>
                </a:solidFill>
              </a:rPr>
              <a:t>but let it be the hidden person of the heart, with the imperishable quality of a gentle and quiet spirit, which is precious in the sight of God</a:t>
            </a:r>
            <a:r>
              <a:rPr lang="en-US" sz="3200" b="1" dirty="0">
                <a:solidFill>
                  <a:srgbClr val="002060"/>
                </a:solidFill>
              </a:rPr>
              <a:t>.</a:t>
            </a:r>
            <a:endParaRPr lang="en-US" sz="3200" b="1" u="sng" baseline="30000" dirty="0">
              <a:solidFill>
                <a:srgbClr val="002060"/>
              </a:solidFill>
            </a:endParaRPr>
          </a:p>
        </p:txBody>
      </p:sp>
      <p:sp>
        <p:nvSpPr>
          <p:cNvPr id="6" name="Rounded Rectangular Callout 5"/>
          <p:cNvSpPr/>
          <p:nvPr/>
        </p:nvSpPr>
        <p:spPr>
          <a:xfrm>
            <a:off x="206919" y="1030632"/>
            <a:ext cx="7844338" cy="780151"/>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t>Priority: win the husband to Christ!</a:t>
            </a:r>
            <a:endParaRPr lang="en-US" sz="4000" b="1" u="sng" dirty="0"/>
          </a:p>
        </p:txBody>
      </p:sp>
      <p:sp>
        <p:nvSpPr>
          <p:cNvPr id="10" name="Rounded Rectangular Callout 9"/>
          <p:cNvSpPr/>
          <p:nvPr/>
        </p:nvSpPr>
        <p:spPr>
          <a:xfrm>
            <a:off x="487405" y="2764035"/>
            <a:ext cx="6749966" cy="780151"/>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Influence him by demonstrating your transformed character</a:t>
            </a:r>
            <a:endParaRPr lang="en-US" sz="4000" dirty="0"/>
          </a:p>
        </p:txBody>
      </p:sp>
    </p:spTree>
    <p:extLst>
      <p:ext uri="{BB962C8B-B14F-4D97-AF65-F5344CB8AC3E}">
        <p14:creationId xmlns:p14="http://schemas.microsoft.com/office/powerpoint/2010/main" val="1278168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1" nodeType="clickEffect">
                                  <p:stCondLst>
                                    <p:cond delay="0"/>
                                  </p:stCondLst>
                                  <p:childTnLst>
                                    <p:set>
                                      <p:cBhvr>
                                        <p:cTn id="11"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0" grpId="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foustb\Desktop\Foto 3.jpg"/>
          <p:cNvPicPr>
            <a:picLocks noChangeAspect="1" noChangeArrowheads="1"/>
          </p:cNvPicPr>
          <p:nvPr/>
        </p:nvPicPr>
        <p:blipFill>
          <a:blip r:embed="rId2" cstate="print"/>
          <a:srcRect l="6592" r="1123"/>
          <a:stretch>
            <a:fillRect/>
          </a:stretch>
        </p:blipFill>
        <p:spPr bwMode="auto">
          <a:xfrm>
            <a:off x="7724775" y="914400"/>
            <a:ext cx="4467225" cy="5105400"/>
          </a:xfrm>
          <a:prstGeom prst="rect">
            <a:avLst/>
          </a:prstGeom>
          <a:noFill/>
        </p:spPr>
      </p:pic>
      <p:sp>
        <p:nvSpPr>
          <p:cNvPr id="9" name="Rectangle 8"/>
          <p:cNvSpPr/>
          <p:nvPr/>
        </p:nvSpPr>
        <p:spPr>
          <a:xfrm>
            <a:off x="533400" y="73369"/>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600" b="1" dirty="0"/>
              <a:t>Treat your spouse the way Christ treated you</a:t>
            </a:r>
            <a:endParaRPr lang="en-US" sz="4600" b="1" i="1" dirty="0"/>
          </a:p>
        </p:txBody>
      </p:sp>
      <p:sp>
        <p:nvSpPr>
          <p:cNvPr id="11" name="Rectangle 10"/>
          <p:cNvSpPr/>
          <p:nvPr/>
        </p:nvSpPr>
        <p:spPr>
          <a:xfrm>
            <a:off x="0" y="4267200"/>
            <a:ext cx="12192000" cy="2599426"/>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Peter 3:5 </a:t>
            </a:r>
            <a:r>
              <a:rPr lang="en-US" sz="3200" b="1" u="sng" dirty="0">
                <a:solidFill>
                  <a:srgbClr val="002060"/>
                </a:solidFill>
              </a:rPr>
              <a:t>For in this way in former times the holy women also, who hoped in God, used to adorn themselves, being submissive to their own husbands;</a:t>
            </a:r>
            <a:r>
              <a:rPr lang="en-US" sz="3200" b="1" dirty="0">
                <a:solidFill>
                  <a:schemeClr val="tx1"/>
                </a:solidFill>
              </a:rPr>
              <a:t> </a:t>
            </a:r>
            <a:r>
              <a:rPr lang="en-US" sz="3200" b="1" baseline="30000" dirty="0">
                <a:solidFill>
                  <a:schemeClr val="tx1"/>
                </a:solidFill>
              </a:rPr>
              <a:t>6 </a:t>
            </a:r>
            <a:r>
              <a:rPr lang="en-US" sz="3200" dirty="0">
                <a:solidFill>
                  <a:schemeClr val="tx1"/>
                </a:solidFill>
              </a:rPr>
              <a:t>just as Sarah obeyed Abraham, calling him lord, and you have become her children if you do what is right without being frightened by any fear.</a:t>
            </a:r>
          </a:p>
        </p:txBody>
      </p:sp>
      <p:sp>
        <p:nvSpPr>
          <p:cNvPr id="6" name="Rounded Rectangular Callout 5"/>
          <p:cNvSpPr/>
          <p:nvPr/>
        </p:nvSpPr>
        <p:spPr>
          <a:xfrm>
            <a:off x="206919" y="1030632"/>
            <a:ext cx="7844338" cy="780151"/>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t>Priority: win the husband to Christ!</a:t>
            </a:r>
            <a:endParaRPr lang="en-US" sz="4000" b="1" u="sng" dirty="0"/>
          </a:p>
        </p:txBody>
      </p:sp>
    </p:spTree>
    <p:extLst>
      <p:ext uri="{BB962C8B-B14F-4D97-AF65-F5344CB8AC3E}">
        <p14:creationId xmlns:p14="http://schemas.microsoft.com/office/powerpoint/2010/main" val="328827278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foustb\Desktop\Foto 3.jpg"/>
          <p:cNvPicPr>
            <a:picLocks noChangeAspect="1" noChangeArrowheads="1"/>
          </p:cNvPicPr>
          <p:nvPr/>
        </p:nvPicPr>
        <p:blipFill>
          <a:blip r:embed="rId2" cstate="print"/>
          <a:srcRect l="6592" r="1123"/>
          <a:stretch>
            <a:fillRect/>
          </a:stretch>
        </p:blipFill>
        <p:spPr bwMode="auto">
          <a:xfrm>
            <a:off x="7724775" y="914400"/>
            <a:ext cx="4467225" cy="5105400"/>
          </a:xfrm>
          <a:prstGeom prst="rect">
            <a:avLst/>
          </a:prstGeom>
          <a:noFill/>
        </p:spPr>
      </p:pic>
      <p:sp>
        <p:nvSpPr>
          <p:cNvPr id="9" name="Rectangle 8"/>
          <p:cNvSpPr/>
          <p:nvPr/>
        </p:nvSpPr>
        <p:spPr>
          <a:xfrm>
            <a:off x="533400" y="73369"/>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600" b="1" dirty="0"/>
              <a:t>Treat your spouse the way Christ treated you</a:t>
            </a:r>
            <a:endParaRPr lang="en-US" sz="4600" b="1" i="1" dirty="0"/>
          </a:p>
        </p:txBody>
      </p:sp>
      <p:sp>
        <p:nvSpPr>
          <p:cNvPr id="11" name="Rectangle 10"/>
          <p:cNvSpPr/>
          <p:nvPr/>
        </p:nvSpPr>
        <p:spPr>
          <a:xfrm>
            <a:off x="0" y="4258574"/>
            <a:ext cx="12192000" cy="2599426"/>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Peter 3:5 </a:t>
            </a:r>
            <a:r>
              <a:rPr lang="en-US" sz="3200" dirty="0">
                <a:solidFill>
                  <a:schemeClr val="tx1"/>
                </a:solidFill>
              </a:rPr>
              <a:t>For in this way in former times the holy women also, who hoped in God, used to adorn themselves, being submissive to their own husbands; </a:t>
            </a:r>
            <a:r>
              <a:rPr lang="en-US" sz="3200" b="1" baseline="30000" dirty="0">
                <a:solidFill>
                  <a:schemeClr val="tx1"/>
                </a:solidFill>
              </a:rPr>
              <a:t>6 </a:t>
            </a:r>
            <a:r>
              <a:rPr lang="en-US" sz="3200" b="1" u="sng" dirty="0">
                <a:solidFill>
                  <a:srgbClr val="002060"/>
                </a:solidFill>
              </a:rPr>
              <a:t>just as Sarah obeyed Abraham, calling him lord</a:t>
            </a:r>
            <a:r>
              <a:rPr lang="en-US" sz="3200" dirty="0">
                <a:solidFill>
                  <a:schemeClr val="tx1"/>
                </a:solidFill>
              </a:rPr>
              <a:t>,</a:t>
            </a:r>
            <a:r>
              <a:rPr lang="en-US" sz="3200" b="1" dirty="0">
                <a:solidFill>
                  <a:schemeClr val="tx1"/>
                </a:solidFill>
              </a:rPr>
              <a:t> </a:t>
            </a:r>
            <a:r>
              <a:rPr lang="en-US" sz="3200" dirty="0">
                <a:solidFill>
                  <a:schemeClr val="tx1"/>
                </a:solidFill>
              </a:rPr>
              <a:t>and</a:t>
            </a:r>
            <a:r>
              <a:rPr lang="en-US" sz="3200" b="1" dirty="0">
                <a:solidFill>
                  <a:schemeClr val="tx1"/>
                </a:solidFill>
              </a:rPr>
              <a:t> </a:t>
            </a:r>
            <a:r>
              <a:rPr lang="en-US" sz="3200" dirty="0">
                <a:solidFill>
                  <a:schemeClr val="tx1"/>
                </a:solidFill>
              </a:rPr>
              <a:t>you have become her children if you do what is right without being frightened by any fear.</a:t>
            </a:r>
          </a:p>
        </p:txBody>
      </p:sp>
      <p:sp>
        <p:nvSpPr>
          <p:cNvPr id="6" name="Rounded Rectangular Callout 5"/>
          <p:cNvSpPr/>
          <p:nvPr/>
        </p:nvSpPr>
        <p:spPr>
          <a:xfrm>
            <a:off x="206919" y="1030632"/>
            <a:ext cx="7844338" cy="780151"/>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t>Priority: win the husband to Christ!</a:t>
            </a:r>
            <a:endParaRPr lang="en-US" sz="4000" b="1" u="sng" dirty="0"/>
          </a:p>
        </p:txBody>
      </p:sp>
    </p:spTree>
    <p:extLst>
      <p:ext uri="{BB962C8B-B14F-4D97-AF65-F5344CB8AC3E}">
        <p14:creationId xmlns:p14="http://schemas.microsoft.com/office/powerpoint/2010/main" val="2726278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Image result for fire horizon"/>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4572000" y="4876800"/>
            <a:ext cx="7543800" cy="1600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b="1" i="1" dirty="0"/>
              <a:t>Excellent Behavior</a:t>
            </a:r>
          </a:p>
        </p:txBody>
      </p:sp>
      <p:sp>
        <p:nvSpPr>
          <p:cNvPr id="7" name="Rectangle 6"/>
          <p:cNvSpPr/>
          <p:nvPr/>
        </p:nvSpPr>
        <p:spPr>
          <a:xfrm>
            <a:off x="0" y="4495800"/>
            <a:ext cx="12192000" cy="2370826"/>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Peter 3:7  </a:t>
            </a:r>
            <a:r>
              <a:rPr lang="en-US" sz="3200" dirty="0">
                <a:solidFill>
                  <a:schemeClr val="tx1"/>
                </a:solidFill>
              </a:rPr>
              <a:t>You husbands in the same way, live with your wives in an understanding way, </a:t>
            </a:r>
            <a:r>
              <a:rPr lang="en-US" sz="3200" b="1" u="sng" dirty="0">
                <a:solidFill>
                  <a:srgbClr val="002060"/>
                </a:solidFill>
              </a:rPr>
              <a:t>as with someone weaker, since she is a woman</a:t>
            </a:r>
            <a:r>
              <a:rPr lang="en-US" sz="3200" b="1" dirty="0">
                <a:solidFill>
                  <a:schemeClr val="tx1"/>
                </a:solidFill>
              </a:rPr>
              <a:t>; </a:t>
            </a:r>
            <a:r>
              <a:rPr lang="en-US" sz="3200" dirty="0">
                <a:solidFill>
                  <a:schemeClr val="tx1"/>
                </a:solidFill>
              </a:rPr>
              <a:t>and show her honor as a fellow heir of the grace of life, so that your prayers will not be hindered.</a:t>
            </a:r>
          </a:p>
        </p:txBody>
      </p:sp>
    </p:spTree>
    <p:extLst>
      <p:ext uri="{BB962C8B-B14F-4D97-AF65-F5344CB8AC3E}">
        <p14:creationId xmlns:p14="http://schemas.microsoft.com/office/powerpoint/2010/main" val="202916103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foustb\Desktop\Foto 3.jpg"/>
          <p:cNvPicPr>
            <a:picLocks noChangeAspect="1" noChangeArrowheads="1"/>
          </p:cNvPicPr>
          <p:nvPr/>
        </p:nvPicPr>
        <p:blipFill>
          <a:blip r:embed="rId2" cstate="print"/>
          <a:srcRect l="6592" r="1123"/>
          <a:stretch>
            <a:fillRect/>
          </a:stretch>
        </p:blipFill>
        <p:spPr bwMode="auto">
          <a:xfrm>
            <a:off x="7724775" y="914400"/>
            <a:ext cx="4467225" cy="5105400"/>
          </a:xfrm>
          <a:prstGeom prst="rect">
            <a:avLst/>
          </a:prstGeom>
          <a:noFill/>
        </p:spPr>
      </p:pic>
      <p:sp>
        <p:nvSpPr>
          <p:cNvPr id="9" name="Rectangle 8"/>
          <p:cNvSpPr/>
          <p:nvPr/>
        </p:nvSpPr>
        <p:spPr>
          <a:xfrm>
            <a:off x="533400" y="73369"/>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600" b="1" dirty="0"/>
              <a:t>Treat your spouse the way Christ treated you</a:t>
            </a:r>
            <a:endParaRPr lang="en-US" sz="4600" b="1" i="1" dirty="0"/>
          </a:p>
        </p:txBody>
      </p:sp>
      <p:sp>
        <p:nvSpPr>
          <p:cNvPr id="6" name="Rounded Rectangular Callout 5"/>
          <p:cNvSpPr/>
          <p:nvPr/>
        </p:nvSpPr>
        <p:spPr>
          <a:xfrm>
            <a:off x="206919" y="1030632"/>
            <a:ext cx="7844338" cy="780151"/>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t>Priority: win the husband to Christ!</a:t>
            </a:r>
            <a:endParaRPr lang="en-US" sz="4000" b="1" u="sng" dirty="0"/>
          </a:p>
        </p:txBody>
      </p:sp>
      <p:sp>
        <p:nvSpPr>
          <p:cNvPr id="8" name="Rounded Rectangular Callout 7"/>
          <p:cNvSpPr/>
          <p:nvPr/>
        </p:nvSpPr>
        <p:spPr>
          <a:xfrm>
            <a:off x="1" y="2566827"/>
            <a:ext cx="7724774" cy="780151"/>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600" b="1" dirty="0"/>
              <a:t>“Honor all men, love the brotherhood, fear God, Honor the king”</a:t>
            </a:r>
            <a:endParaRPr lang="en-US" sz="3600" dirty="0"/>
          </a:p>
        </p:txBody>
      </p:sp>
      <p:sp>
        <p:nvSpPr>
          <p:cNvPr id="12" name="Rectangle 11"/>
          <p:cNvSpPr/>
          <p:nvPr/>
        </p:nvSpPr>
        <p:spPr>
          <a:xfrm>
            <a:off x="0" y="4267200"/>
            <a:ext cx="12192000" cy="2599426"/>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Peter 3:5 </a:t>
            </a:r>
            <a:r>
              <a:rPr lang="en-US" sz="3200" dirty="0">
                <a:solidFill>
                  <a:schemeClr val="tx1"/>
                </a:solidFill>
              </a:rPr>
              <a:t>For in this way in former times the holy women also, who hoped in God, used to adorn themselves, being submissive to their own husbands; </a:t>
            </a:r>
            <a:r>
              <a:rPr lang="en-US" sz="3200" b="1" baseline="30000" dirty="0">
                <a:solidFill>
                  <a:schemeClr val="tx1"/>
                </a:solidFill>
              </a:rPr>
              <a:t>6 </a:t>
            </a:r>
            <a:r>
              <a:rPr lang="en-US" sz="3200" dirty="0">
                <a:solidFill>
                  <a:schemeClr val="tx1"/>
                </a:solidFill>
              </a:rPr>
              <a:t>just as Sarah obeyed Abraham, calling him lord, </a:t>
            </a:r>
            <a:r>
              <a:rPr lang="en-US" sz="3200" b="1" u="sng" dirty="0">
                <a:solidFill>
                  <a:srgbClr val="002060"/>
                </a:solidFill>
              </a:rPr>
              <a:t>and you have become her children if you do what is right without being frightened by any fear.</a:t>
            </a:r>
          </a:p>
        </p:txBody>
      </p:sp>
    </p:spTree>
    <p:extLst>
      <p:ext uri="{BB962C8B-B14F-4D97-AF65-F5344CB8AC3E}">
        <p14:creationId xmlns:p14="http://schemas.microsoft.com/office/powerpoint/2010/main" val="1662366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foustb\Desktop\Foto 3.jpg"/>
          <p:cNvPicPr>
            <a:picLocks noChangeAspect="1" noChangeArrowheads="1"/>
          </p:cNvPicPr>
          <p:nvPr/>
        </p:nvPicPr>
        <p:blipFill>
          <a:blip r:embed="rId2" cstate="print"/>
          <a:srcRect l="6592" r="1123"/>
          <a:stretch>
            <a:fillRect/>
          </a:stretch>
        </p:blipFill>
        <p:spPr bwMode="auto">
          <a:xfrm>
            <a:off x="7724775" y="914400"/>
            <a:ext cx="4467225" cy="5105400"/>
          </a:xfrm>
          <a:prstGeom prst="rect">
            <a:avLst/>
          </a:prstGeom>
          <a:noFill/>
        </p:spPr>
      </p:pic>
      <p:sp>
        <p:nvSpPr>
          <p:cNvPr id="9" name="Rectangle 8"/>
          <p:cNvSpPr/>
          <p:nvPr/>
        </p:nvSpPr>
        <p:spPr>
          <a:xfrm>
            <a:off x="533400" y="73369"/>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600" b="1" dirty="0"/>
              <a:t>Treat your spouse the way Christ treated you</a:t>
            </a:r>
            <a:endParaRPr lang="en-US" sz="4600" b="1" i="1" dirty="0"/>
          </a:p>
        </p:txBody>
      </p:sp>
      <p:sp>
        <p:nvSpPr>
          <p:cNvPr id="6" name="Rounded Rectangular Callout 5"/>
          <p:cNvSpPr/>
          <p:nvPr/>
        </p:nvSpPr>
        <p:spPr>
          <a:xfrm>
            <a:off x="206919" y="1030632"/>
            <a:ext cx="7844338" cy="780151"/>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t>Priority: win the husband to Christ!</a:t>
            </a:r>
            <a:endParaRPr lang="en-US" sz="4000" b="1" u="sng" dirty="0"/>
          </a:p>
        </p:txBody>
      </p:sp>
      <p:sp>
        <p:nvSpPr>
          <p:cNvPr id="10" name="Rounded Rectangular Callout 9"/>
          <p:cNvSpPr/>
          <p:nvPr/>
        </p:nvSpPr>
        <p:spPr>
          <a:xfrm>
            <a:off x="0" y="2514600"/>
            <a:ext cx="7821810" cy="780151"/>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400" b="1" dirty="0"/>
              <a:t>The practical details of how she navigates the tension are left to her conscience </a:t>
            </a:r>
            <a:endParaRPr lang="en-US" sz="3400" dirty="0"/>
          </a:p>
        </p:txBody>
      </p:sp>
      <p:sp>
        <p:nvSpPr>
          <p:cNvPr id="12" name="Rectangle 11"/>
          <p:cNvSpPr/>
          <p:nvPr/>
        </p:nvSpPr>
        <p:spPr>
          <a:xfrm>
            <a:off x="0" y="4267200"/>
            <a:ext cx="12192000" cy="2599426"/>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Peter 3:5 </a:t>
            </a:r>
            <a:r>
              <a:rPr lang="en-US" sz="3200" dirty="0">
                <a:solidFill>
                  <a:schemeClr val="tx1"/>
                </a:solidFill>
              </a:rPr>
              <a:t>For in this way in former times the holy women also, who hoped in God, used to adorn themselves, being submissive to their own husbands; </a:t>
            </a:r>
            <a:r>
              <a:rPr lang="en-US" sz="3200" b="1" baseline="30000" dirty="0">
                <a:solidFill>
                  <a:schemeClr val="tx1"/>
                </a:solidFill>
              </a:rPr>
              <a:t>6 </a:t>
            </a:r>
            <a:r>
              <a:rPr lang="en-US" sz="3200" dirty="0">
                <a:solidFill>
                  <a:schemeClr val="tx1"/>
                </a:solidFill>
              </a:rPr>
              <a:t>just as Sarah obeyed Abraham, calling him lord, </a:t>
            </a:r>
            <a:r>
              <a:rPr lang="en-US" sz="3200" b="1" u="sng" dirty="0">
                <a:solidFill>
                  <a:srgbClr val="002060"/>
                </a:solidFill>
              </a:rPr>
              <a:t>and you have become her children if you do what is right without being frightened by any fear.</a:t>
            </a:r>
          </a:p>
        </p:txBody>
      </p:sp>
    </p:spTree>
    <p:extLst>
      <p:ext uri="{BB962C8B-B14F-4D97-AF65-F5344CB8AC3E}">
        <p14:creationId xmlns:p14="http://schemas.microsoft.com/office/powerpoint/2010/main" val="426609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foustb\Desktop\Foto 3.jpg"/>
          <p:cNvPicPr>
            <a:picLocks noChangeAspect="1" noChangeArrowheads="1"/>
          </p:cNvPicPr>
          <p:nvPr/>
        </p:nvPicPr>
        <p:blipFill>
          <a:blip r:embed="rId2" cstate="print"/>
          <a:srcRect l="6592" r="1123"/>
          <a:stretch>
            <a:fillRect/>
          </a:stretch>
        </p:blipFill>
        <p:spPr bwMode="auto">
          <a:xfrm>
            <a:off x="7724775" y="914400"/>
            <a:ext cx="4467225" cy="5105400"/>
          </a:xfrm>
          <a:prstGeom prst="rect">
            <a:avLst/>
          </a:prstGeom>
          <a:noFill/>
        </p:spPr>
      </p:pic>
      <p:sp>
        <p:nvSpPr>
          <p:cNvPr id="9" name="Rectangle 8"/>
          <p:cNvSpPr/>
          <p:nvPr/>
        </p:nvSpPr>
        <p:spPr>
          <a:xfrm>
            <a:off x="533400" y="73369"/>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600" b="1" dirty="0"/>
              <a:t>Treat your spouse the way Christ treated you</a:t>
            </a:r>
            <a:endParaRPr lang="en-US" sz="4600" b="1" i="1" dirty="0"/>
          </a:p>
        </p:txBody>
      </p:sp>
      <p:sp>
        <p:nvSpPr>
          <p:cNvPr id="11" name="Rectangle 10"/>
          <p:cNvSpPr/>
          <p:nvPr/>
        </p:nvSpPr>
        <p:spPr>
          <a:xfrm>
            <a:off x="0" y="4267200"/>
            <a:ext cx="12192000" cy="2599426"/>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Peter 3:5 </a:t>
            </a:r>
            <a:r>
              <a:rPr lang="en-US" sz="3200" dirty="0">
                <a:solidFill>
                  <a:schemeClr val="tx1"/>
                </a:solidFill>
              </a:rPr>
              <a:t>For in this way in former times the holy women also, who hoped in God, used to adorn themselves, being submissive to their own husbands; </a:t>
            </a:r>
            <a:r>
              <a:rPr lang="en-US" sz="3200" b="1" baseline="30000" dirty="0">
                <a:solidFill>
                  <a:schemeClr val="tx1"/>
                </a:solidFill>
              </a:rPr>
              <a:t>6 </a:t>
            </a:r>
            <a:r>
              <a:rPr lang="en-US" sz="3200" dirty="0">
                <a:solidFill>
                  <a:schemeClr val="tx1"/>
                </a:solidFill>
              </a:rPr>
              <a:t>just as Sarah obeyed Abraham, calling him lord, </a:t>
            </a:r>
            <a:r>
              <a:rPr lang="en-US" sz="3200" b="1" u="sng" dirty="0">
                <a:solidFill>
                  <a:srgbClr val="002060"/>
                </a:solidFill>
              </a:rPr>
              <a:t>and you have become her children if you do what is right without being frightened by any fear.</a:t>
            </a:r>
          </a:p>
        </p:txBody>
      </p:sp>
      <p:sp>
        <p:nvSpPr>
          <p:cNvPr id="6" name="Rounded Rectangular Callout 5"/>
          <p:cNvSpPr/>
          <p:nvPr/>
        </p:nvSpPr>
        <p:spPr>
          <a:xfrm>
            <a:off x="206919" y="1030632"/>
            <a:ext cx="7844338" cy="780151"/>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t>Priority: win the husband to Christ!</a:t>
            </a:r>
            <a:endParaRPr lang="en-US" sz="4000" b="1" u="sng" dirty="0"/>
          </a:p>
        </p:txBody>
      </p:sp>
      <p:sp>
        <p:nvSpPr>
          <p:cNvPr id="8" name="Rounded Rectangular Callout 7"/>
          <p:cNvSpPr/>
          <p:nvPr/>
        </p:nvSpPr>
        <p:spPr>
          <a:xfrm>
            <a:off x="533400" y="2725049"/>
            <a:ext cx="6858000" cy="780151"/>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But this isn’t fair!</a:t>
            </a:r>
          </a:p>
          <a:p>
            <a:pPr algn="ctr"/>
            <a:endParaRPr lang="en-US" b="1" dirty="0"/>
          </a:p>
          <a:p>
            <a:pPr algn="ctr"/>
            <a:r>
              <a:rPr lang="en-US" sz="4000" b="1" dirty="0"/>
              <a:t>Why should she have to lay aside her newfound freedoms?</a:t>
            </a:r>
            <a:endParaRPr lang="en-US" sz="4000" dirty="0"/>
          </a:p>
        </p:txBody>
      </p:sp>
      <p:sp>
        <p:nvSpPr>
          <p:cNvPr id="2" name="Oval 1"/>
          <p:cNvSpPr/>
          <p:nvPr/>
        </p:nvSpPr>
        <p:spPr>
          <a:xfrm>
            <a:off x="92493" y="67573"/>
            <a:ext cx="12099508" cy="963059"/>
          </a:xfrm>
          <a:prstGeom prst="ellipse">
            <a:avLst/>
          </a:prstGeom>
          <a:noFill/>
          <a:ln w="1270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74426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foustb\Desktop\Foto 3.jpg"/>
          <p:cNvPicPr>
            <a:picLocks noChangeAspect="1" noChangeArrowheads="1"/>
          </p:cNvPicPr>
          <p:nvPr/>
        </p:nvPicPr>
        <p:blipFill>
          <a:blip r:embed="rId2" cstate="print"/>
          <a:srcRect l="6592" r="1123"/>
          <a:stretch>
            <a:fillRect/>
          </a:stretch>
        </p:blipFill>
        <p:spPr bwMode="auto">
          <a:xfrm>
            <a:off x="7724775" y="914400"/>
            <a:ext cx="4467225" cy="5105400"/>
          </a:xfrm>
          <a:prstGeom prst="rect">
            <a:avLst/>
          </a:prstGeom>
          <a:noFill/>
        </p:spPr>
      </p:pic>
      <p:sp>
        <p:nvSpPr>
          <p:cNvPr id="9" name="Rectangle 8"/>
          <p:cNvSpPr/>
          <p:nvPr/>
        </p:nvSpPr>
        <p:spPr>
          <a:xfrm>
            <a:off x="533400" y="73369"/>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600" b="1" dirty="0"/>
              <a:t>Treat your spouse the way Christ treated you</a:t>
            </a:r>
            <a:endParaRPr lang="en-US" sz="4600" b="1" i="1" dirty="0"/>
          </a:p>
        </p:txBody>
      </p:sp>
      <p:sp>
        <p:nvSpPr>
          <p:cNvPr id="11" name="Rectangle 10"/>
          <p:cNvSpPr/>
          <p:nvPr/>
        </p:nvSpPr>
        <p:spPr>
          <a:xfrm>
            <a:off x="0" y="4724400"/>
            <a:ext cx="12192000" cy="2142226"/>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Peter 3:7 </a:t>
            </a:r>
            <a:r>
              <a:rPr lang="en-US" sz="3200" b="1" u="sng" dirty="0">
                <a:solidFill>
                  <a:srgbClr val="002060"/>
                </a:solidFill>
              </a:rPr>
              <a:t>You husbands</a:t>
            </a:r>
            <a:r>
              <a:rPr lang="en-US" sz="3200" b="1" dirty="0">
                <a:solidFill>
                  <a:srgbClr val="002060"/>
                </a:solidFill>
              </a:rPr>
              <a:t> </a:t>
            </a:r>
            <a:r>
              <a:rPr lang="en-US" sz="3200" dirty="0">
                <a:solidFill>
                  <a:schemeClr val="tx1"/>
                </a:solidFill>
              </a:rPr>
              <a:t>in the same way, live with your wives in an understanding way, as with someone weaker, since she is a woman; and show her honor as a fellow heir of the grace of life, so that your prayers will not be hindered.</a:t>
            </a:r>
          </a:p>
        </p:txBody>
      </p:sp>
    </p:spTree>
    <p:extLst>
      <p:ext uri="{BB962C8B-B14F-4D97-AF65-F5344CB8AC3E}">
        <p14:creationId xmlns:p14="http://schemas.microsoft.com/office/powerpoint/2010/main" val="177131487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foustb\Desktop\Foto 3.jpg"/>
          <p:cNvPicPr>
            <a:picLocks noChangeAspect="1" noChangeArrowheads="1"/>
          </p:cNvPicPr>
          <p:nvPr/>
        </p:nvPicPr>
        <p:blipFill>
          <a:blip r:embed="rId2" cstate="print"/>
          <a:srcRect l="6592" r="1123"/>
          <a:stretch>
            <a:fillRect/>
          </a:stretch>
        </p:blipFill>
        <p:spPr bwMode="auto">
          <a:xfrm>
            <a:off x="7724775" y="914400"/>
            <a:ext cx="4467225" cy="5105400"/>
          </a:xfrm>
          <a:prstGeom prst="rect">
            <a:avLst/>
          </a:prstGeom>
          <a:noFill/>
        </p:spPr>
      </p:pic>
      <p:sp>
        <p:nvSpPr>
          <p:cNvPr id="9" name="Rectangle 8"/>
          <p:cNvSpPr/>
          <p:nvPr/>
        </p:nvSpPr>
        <p:spPr>
          <a:xfrm>
            <a:off x="533400" y="73369"/>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600" b="1" dirty="0"/>
              <a:t>Treat your spouse the way Christ treated you</a:t>
            </a:r>
            <a:endParaRPr lang="en-US" sz="4600" b="1" i="1" dirty="0"/>
          </a:p>
        </p:txBody>
      </p:sp>
      <p:sp>
        <p:nvSpPr>
          <p:cNvPr id="11" name="Rectangle 10"/>
          <p:cNvSpPr/>
          <p:nvPr/>
        </p:nvSpPr>
        <p:spPr>
          <a:xfrm>
            <a:off x="0" y="4724400"/>
            <a:ext cx="12192000" cy="2142226"/>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Peter 3:7 </a:t>
            </a:r>
            <a:r>
              <a:rPr lang="en-US" sz="3200" dirty="0">
                <a:solidFill>
                  <a:schemeClr val="tx1"/>
                </a:solidFill>
              </a:rPr>
              <a:t>You husbands </a:t>
            </a:r>
            <a:r>
              <a:rPr lang="en-US" sz="3200" b="1" u="sng" dirty="0">
                <a:solidFill>
                  <a:srgbClr val="002060"/>
                </a:solidFill>
              </a:rPr>
              <a:t>in the same way</a:t>
            </a:r>
            <a:r>
              <a:rPr lang="en-US" sz="3200" dirty="0">
                <a:solidFill>
                  <a:schemeClr val="tx1"/>
                </a:solidFill>
              </a:rPr>
              <a:t>, live with your wives in an understanding way, as with someone weaker, since she is a woman; and show her honor as a fellow heir of the grace of life, so that your prayers will not be hindered.</a:t>
            </a:r>
          </a:p>
        </p:txBody>
      </p:sp>
    </p:spTree>
    <p:extLst>
      <p:ext uri="{BB962C8B-B14F-4D97-AF65-F5344CB8AC3E}">
        <p14:creationId xmlns:p14="http://schemas.microsoft.com/office/powerpoint/2010/main" val="354299916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foustb\Desktop\Foto 3.jpg"/>
          <p:cNvPicPr>
            <a:picLocks noChangeAspect="1" noChangeArrowheads="1"/>
          </p:cNvPicPr>
          <p:nvPr/>
        </p:nvPicPr>
        <p:blipFill>
          <a:blip r:embed="rId2" cstate="print"/>
          <a:srcRect l="6592" r="1123"/>
          <a:stretch>
            <a:fillRect/>
          </a:stretch>
        </p:blipFill>
        <p:spPr bwMode="auto">
          <a:xfrm>
            <a:off x="7724775" y="914400"/>
            <a:ext cx="4467225" cy="5105400"/>
          </a:xfrm>
          <a:prstGeom prst="rect">
            <a:avLst/>
          </a:prstGeom>
          <a:noFill/>
        </p:spPr>
      </p:pic>
      <p:sp>
        <p:nvSpPr>
          <p:cNvPr id="9" name="Rectangle 8"/>
          <p:cNvSpPr/>
          <p:nvPr/>
        </p:nvSpPr>
        <p:spPr>
          <a:xfrm>
            <a:off x="533400" y="73369"/>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600" b="1" dirty="0"/>
              <a:t>Treat your spouse the way Christ treated you</a:t>
            </a:r>
            <a:endParaRPr lang="en-US" sz="4600" b="1" i="1" dirty="0"/>
          </a:p>
        </p:txBody>
      </p:sp>
      <p:sp>
        <p:nvSpPr>
          <p:cNvPr id="11" name="Rectangle 10"/>
          <p:cNvSpPr/>
          <p:nvPr/>
        </p:nvSpPr>
        <p:spPr>
          <a:xfrm>
            <a:off x="0" y="4724400"/>
            <a:ext cx="12192000" cy="2142226"/>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Peter 3:7 </a:t>
            </a:r>
            <a:r>
              <a:rPr lang="en-US" sz="3200" dirty="0">
                <a:solidFill>
                  <a:schemeClr val="tx1"/>
                </a:solidFill>
              </a:rPr>
              <a:t>You husbands in the same way, </a:t>
            </a:r>
            <a:r>
              <a:rPr lang="en-US" sz="3200" b="1" u="sng" dirty="0">
                <a:solidFill>
                  <a:srgbClr val="002060"/>
                </a:solidFill>
              </a:rPr>
              <a:t>live with your wives in an understanding way</a:t>
            </a:r>
            <a:r>
              <a:rPr lang="en-US" sz="3200" dirty="0">
                <a:solidFill>
                  <a:schemeClr val="tx1"/>
                </a:solidFill>
              </a:rPr>
              <a:t>, as with someone weaker, since she is a woman; and show her honor as a fellow heir of the grace of life, so that your prayers will not be hindered.</a:t>
            </a:r>
          </a:p>
        </p:txBody>
      </p:sp>
      <p:sp>
        <p:nvSpPr>
          <p:cNvPr id="5" name="Rounded Rectangular Callout 4"/>
          <p:cNvSpPr/>
          <p:nvPr/>
        </p:nvSpPr>
        <p:spPr>
          <a:xfrm>
            <a:off x="476032" y="1619604"/>
            <a:ext cx="6749966" cy="780151"/>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Wives: </a:t>
            </a:r>
          </a:p>
          <a:p>
            <a:pPr algn="ctr"/>
            <a:r>
              <a:rPr lang="en-US" sz="4000" b="1" dirty="0"/>
              <a:t>Voluntarily endure injustice for a greater good</a:t>
            </a:r>
            <a:endParaRPr lang="en-US" sz="4000" dirty="0"/>
          </a:p>
        </p:txBody>
      </p:sp>
      <p:sp>
        <p:nvSpPr>
          <p:cNvPr id="6" name="Rounded Rectangular Callout 5"/>
          <p:cNvSpPr/>
          <p:nvPr/>
        </p:nvSpPr>
        <p:spPr>
          <a:xfrm>
            <a:off x="533400" y="3467100"/>
            <a:ext cx="6749966" cy="780151"/>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Husbands: </a:t>
            </a:r>
          </a:p>
          <a:p>
            <a:pPr algn="ctr"/>
            <a:r>
              <a:rPr lang="en-US" sz="4000" b="1" dirty="0"/>
              <a:t>don’t perpetrate injustice!</a:t>
            </a:r>
            <a:endParaRPr lang="en-US" sz="4000" dirty="0"/>
          </a:p>
        </p:txBody>
      </p:sp>
    </p:spTree>
    <p:extLst>
      <p:ext uri="{BB962C8B-B14F-4D97-AF65-F5344CB8AC3E}">
        <p14:creationId xmlns:p14="http://schemas.microsoft.com/office/powerpoint/2010/main" val="750616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foustb\Desktop\Foto 3.jpg"/>
          <p:cNvPicPr>
            <a:picLocks noChangeAspect="1" noChangeArrowheads="1"/>
          </p:cNvPicPr>
          <p:nvPr/>
        </p:nvPicPr>
        <p:blipFill>
          <a:blip r:embed="rId2" cstate="print"/>
          <a:srcRect l="6592" r="1123"/>
          <a:stretch>
            <a:fillRect/>
          </a:stretch>
        </p:blipFill>
        <p:spPr bwMode="auto">
          <a:xfrm>
            <a:off x="7724775" y="914400"/>
            <a:ext cx="4467225" cy="5105400"/>
          </a:xfrm>
          <a:prstGeom prst="rect">
            <a:avLst/>
          </a:prstGeom>
          <a:noFill/>
        </p:spPr>
      </p:pic>
      <p:sp>
        <p:nvSpPr>
          <p:cNvPr id="9" name="Rectangle 8"/>
          <p:cNvSpPr/>
          <p:nvPr/>
        </p:nvSpPr>
        <p:spPr>
          <a:xfrm>
            <a:off x="533400" y="73369"/>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600" b="1" dirty="0"/>
              <a:t>Treat your spouse the way Christ treated you</a:t>
            </a:r>
            <a:endParaRPr lang="en-US" sz="4600" b="1" i="1" dirty="0"/>
          </a:p>
        </p:txBody>
      </p:sp>
      <p:sp>
        <p:nvSpPr>
          <p:cNvPr id="8" name="Rounded Rectangular Callout 7"/>
          <p:cNvSpPr/>
          <p:nvPr/>
        </p:nvSpPr>
        <p:spPr>
          <a:xfrm>
            <a:off x="476032" y="1619604"/>
            <a:ext cx="6749966" cy="780151"/>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Wives: </a:t>
            </a:r>
          </a:p>
          <a:p>
            <a:pPr algn="ctr"/>
            <a:r>
              <a:rPr lang="en-US" sz="4000" b="1" dirty="0"/>
              <a:t>Voluntarily endure injustice for a greater good</a:t>
            </a:r>
            <a:endParaRPr lang="en-US" sz="4000" dirty="0"/>
          </a:p>
        </p:txBody>
      </p:sp>
      <p:sp>
        <p:nvSpPr>
          <p:cNvPr id="10" name="Rounded Rectangular Callout 9"/>
          <p:cNvSpPr/>
          <p:nvPr/>
        </p:nvSpPr>
        <p:spPr>
          <a:xfrm>
            <a:off x="533400" y="3467100"/>
            <a:ext cx="6749966" cy="780151"/>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Husbands: </a:t>
            </a:r>
          </a:p>
          <a:p>
            <a:pPr algn="ctr"/>
            <a:r>
              <a:rPr lang="en-US" sz="4000" b="1" dirty="0"/>
              <a:t>don’t perpetrate injustice!</a:t>
            </a:r>
            <a:endParaRPr lang="en-US" sz="4000" dirty="0"/>
          </a:p>
        </p:txBody>
      </p:sp>
      <p:sp>
        <p:nvSpPr>
          <p:cNvPr id="13" name="Rectangle 12"/>
          <p:cNvSpPr/>
          <p:nvPr/>
        </p:nvSpPr>
        <p:spPr>
          <a:xfrm>
            <a:off x="0" y="4724400"/>
            <a:ext cx="12192000" cy="2142226"/>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Peter 3:7 </a:t>
            </a:r>
            <a:r>
              <a:rPr lang="en-US" sz="3200" dirty="0">
                <a:solidFill>
                  <a:schemeClr val="tx1"/>
                </a:solidFill>
              </a:rPr>
              <a:t>You husbands in the same way, live with your wives in an understanding way, </a:t>
            </a:r>
            <a:r>
              <a:rPr lang="en-US" sz="3200" b="1" u="sng" dirty="0">
                <a:solidFill>
                  <a:srgbClr val="002060"/>
                </a:solidFill>
              </a:rPr>
              <a:t>as with someone weaker, since she is a woman</a:t>
            </a:r>
            <a:r>
              <a:rPr lang="en-US" sz="3200" dirty="0">
                <a:solidFill>
                  <a:schemeClr val="tx1"/>
                </a:solidFill>
              </a:rPr>
              <a:t>;</a:t>
            </a:r>
            <a:r>
              <a:rPr lang="en-US" sz="3200" b="1" dirty="0">
                <a:solidFill>
                  <a:schemeClr val="tx1"/>
                </a:solidFill>
              </a:rPr>
              <a:t> </a:t>
            </a:r>
            <a:r>
              <a:rPr lang="en-US" sz="3200" dirty="0">
                <a:solidFill>
                  <a:schemeClr val="tx1"/>
                </a:solidFill>
              </a:rPr>
              <a:t>and show her honor as a fellow heir of the grace of life, so that your prayers will not be hindered.</a:t>
            </a:r>
          </a:p>
        </p:txBody>
      </p:sp>
      <p:sp>
        <p:nvSpPr>
          <p:cNvPr id="2" name="Rounded Rectangular Callout 1"/>
          <p:cNvSpPr/>
          <p:nvPr/>
        </p:nvSpPr>
        <p:spPr>
          <a:xfrm>
            <a:off x="6934200" y="3959141"/>
            <a:ext cx="4114800" cy="689487"/>
          </a:xfrm>
          <a:prstGeom prst="wedgeRoundRectCallout">
            <a:avLst>
              <a:gd name="adj1" fmla="val -71794"/>
              <a:gd name="adj2" fmla="val 160375"/>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“weaker vessel; body” </a:t>
            </a:r>
          </a:p>
        </p:txBody>
      </p:sp>
    </p:spTree>
    <p:extLst>
      <p:ext uri="{BB962C8B-B14F-4D97-AF65-F5344CB8AC3E}">
        <p14:creationId xmlns:p14="http://schemas.microsoft.com/office/powerpoint/2010/main" val="324576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foustb\Desktop\Foto 3.jpg"/>
          <p:cNvPicPr>
            <a:picLocks noChangeAspect="1" noChangeArrowheads="1"/>
          </p:cNvPicPr>
          <p:nvPr/>
        </p:nvPicPr>
        <p:blipFill>
          <a:blip r:embed="rId2" cstate="print"/>
          <a:srcRect l="6592" r="1123"/>
          <a:stretch>
            <a:fillRect/>
          </a:stretch>
        </p:blipFill>
        <p:spPr bwMode="auto">
          <a:xfrm>
            <a:off x="7724775" y="914400"/>
            <a:ext cx="4467225" cy="5105400"/>
          </a:xfrm>
          <a:prstGeom prst="rect">
            <a:avLst/>
          </a:prstGeom>
          <a:noFill/>
        </p:spPr>
      </p:pic>
      <p:sp>
        <p:nvSpPr>
          <p:cNvPr id="9" name="Rectangle 8"/>
          <p:cNvSpPr/>
          <p:nvPr/>
        </p:nvSpPr>
        <p:spPr>
          <a:xfrm>
            <a:off x="533400" y="73369"/>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600" b="1" dirty="0"/>
              <a:t>Treat your spouse the way Christ treated you</a:t>
            </a:r>
            <a:endParaRPr lang="en-US" sz="4600" b="1" i="1" dirty="0"/>
          </a:p>
        </p:txBody>
      </p:sp>
      <p:sp>
        <p:nvSpPr>
          <p:cNvPr id="5" name="Rounded Rectangular Callout 4"/>
          <p:cNvSpPr/>
          <p:nvPr/>
        </p:nvSpPr>
        <p:spPr>
          <a:xfrm>
            <a:off x="533400" y="2648916"/>
            <a:ext cx="6749966" cy="780151"/>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Don’t use your physical and social power to domineer her</a:t>
            </a:r>
            <a:endParaRPr lang="en-US" sz="4000" dirty="0"/>
          </a:p>
        </p:txBody>
      </p:sp>
      <p:sp>
        <p:nvSpPr>
          <p:cNvPr id="6" name="Rectangle 5"/>
          <p:cNvSpPr/>
          <p:nvPr/>
        </p:nvSpPr>
        <p:spPr>
          <a:xfrm>
            <a:off x="0" y="4724400"/>
            <a:ext cx="12192000" cy="2142226"/>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Peter 3:7 </a:t>
            </a:r>
            <a:r>
              <a:rPr lang="en-US" sz="3200" dirty="0">
                <a:solidFill>
                  <a:schemeClr val="tx1"/>
                </a:solidFill>
              </a:rPr>
              <a:t>You husbands in the same way, live with your wives in an understanding way, </a:t>
            </a:r>
            <a:r>
              <a:rPr lang="en-US" sz="3200" b="1" u="sng" dirty="0">
                <a:solidFill>
                  <a:srgbClr val="002060"/>
                </a:solidFill>
              </a:rPr>
              <a:t>as with someone weaker, since she is a woman</a:t>
            </a:r>
            <a:r>
              <a:rPr lang="en-US" sz="3200" dirty="0">
                <a:solidFill>
                  <a:schemeClr val="tx1"/>
                </a:solidFill>
              </a:rPr>
              <a:t>;</a:t>
            </a:r>
            <a:r>
              <a:rPr lang="en-US" sz="3200" b="1" dirty="0">
                <a:solidFill>
                  <a:schemeClr val="tx1"/>
                </a:solidFill>
              </a:rPr>
              <a:t> </a:t>
            </a:r>
            <a:r>
              <a:rPr lang="en-US" sz="3200" dirty="0">
                <a:solidFill>
                  <a:schemeClr val="tx1"/>
                </a:solidFill>
              </a:rPr>
              <a:t>and show her honor as a fellow heir of the grace of life, so that your prayers will not be hindered.</a:t>
            </a:r>
          </a:p>
        </p:txBody>
      </p:sp>
    </p:spTree>
    <p:extLst>
      <p:ext uri="{BB962C8B-B14F-4D97-AF65-F5344CB8AC3E}">
        <p14:creationId xmlns:p14="http://schemas.microsoft.com/office/powerpoint/2010/main" val="4250707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foustb\Desktop\Foto 3.jpg"/>
          <p:cNvPicPr>
            <a:picLocks noChangeAspect="1" noChangeArrowheads="1"/>
          </p:cNvPicPr>
          <p:nvPr/>
        </p:nvPicPr>
        <p:blipFill>
          <a:blip r:embed="rId2" cstate="print"/>
          <a:srcRect l="6592" r="1123"/>
          <a:stretch>
            <a:fillRect/>
          </a:stretch>
        </p:blipFill>
        <p:spPr bwMode="auto">
          <a:xfrm>
            <a:off x="7724775" y="914400"/>
            <a:ext cx="4467225" cy="5105400"/>
          </a:xfrm>
          <a:prstGeom prst="rect">
            <a:avLst/>
          </a:prstGeom>
          <a:noFill/>
        </p:spPr>
      </p:pic>
      <p:sp>
        <p:nvSpPr>
          <p:cNvPr id="9" name="Rectangle 8"/>
          <p:cNvSpPr/>
          <p:nvPr/>
        </p:nvSpPr>
        <p:spPr>
          <a:xfrm>
            <a:off x="533400" y="73369"/>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600" b="1" dirty="0"/>
              <a:t>Treat your spouse the way Christ treated you</a:t>
            </a:r>
            <a:endParaRPr lang="en-US" sz="4600" b="1" i="1" dirty="0"/>
          </a:p>
        </p:txBody>
      </p:sp>
      <p:sp>
        <p:nvSpPr>
          <p:cNvPr id="6" name="Rounded Rectangular Callout 5"/>
          <p:cNvSpPr/>
          <p:nvPr/>
        </p:nvSpPr>
        <p:spPr>
          <a:xfrm>
            <a:off x="533400" y="2648916"/>
            <a:ext cx="6749966" cy="780151"/>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Be sensitive to the differences between men and women</a:t>
            </a:r>
            <a:endParaRPr lang="en-US" sz="4000" dirty="0"/>
          </a:p>
        </p:txBody>
      </p:sp>
      <p:sp>
        <p:nvSpPr>
          <p:cNvPr id="8" name="Rectangle 7"/>
          <p:cNvSpPr/>
          <p:nvPr/>
        </p:nvSpPr>
        <p:spPr>
          <a:xfrm>
            <a:off x="0" y="4724400"/>
            <a:ext cx="12192000" cy="2142226"/>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Peter 3:7 </a:t>
            </a:r>
            <a:r>
              <a:rPr lang="en-US" sz="3200" dirty="0">
                <a:solidFill>
                  <a:schemeClr val="tx1"/>
                </a:solidFill>
              </a:rPr>
              <a:t>You husbands in the same way, live with your wives in an understanding way, </a:t>
            </a:r>
            <a:r>
              <a:rPr lang="en-US" sz="3200" b="1" u="sng" dirty="0">
                <a:solidFill>
                  <a:srgbClr val="002060"/>
                </a:solidFill>
              </a:rPr>
              <a:t>as with someone weaker, since she is a woman</a:t>
            </a:r>
            <a:r>
              <a:rPr lang="en-US" sz="3200" dirty="0">
                <a:solidFill>
                  <a:schemeClr val="tx1"/>
                </a:solidFill>
              </a:rPr>
              <a:t>;</a:t>
            </a:r>
            <a:r>
              <a:rPr lang="en-US" sz="3200" b="1" dirty="0">
                <a:solidFill>
                  <a:schemeClr val="tx1"/>
                </a:solidFill>
              </a:rPr>
              <a:t> </a:t>
            </a:r>
            <a:r>
              <a:rPr lang="en-US" sz="3200" dirty="0">
                <a:solidFill>
                  <a:schemeClr val="tx1"/>
                </a:solidFill>
              </a:rPr>
              <a:t>and show her honor as a fellow heir of the grace of life, so that your prayers will not be hindered.</a:t>
            </a:r>
          </a:p>
        </p:txBody>
      </p:sp>
    </p:spTree>
    <p:extLst>
      <p:ext uri="{BB962C8B-B14F-4D97-AF65-F5344CB8AC3E}">
        <p14:creationId xmlns:p14="http://schemas.microsoft.com/office/powerpoint/2010/main" val="3301913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1" nodeType="clickEffect">
                                  <p:stCondLst>
                                    <p:cond delay="0"/>
                                  </p:stCondLst>
                                  <p:childTnLst>
                                    <p:set>
                                      <p:cBhvr>
                                        <p:cTn id="11"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foustb\Desktop\Foto 3.jpg"/>
          <p:cNvPicPr>
            <a:picLocks noChangeAspect="1" noChangeArrowheads="1"/>
          </p:cNvPicPr>
          <p:nvPr/>
        </p:nvPicPr>
        <p:blipFill>
          <a:blip r:embed="rId2" cstate="print"/>
          <a:srcRect l="6592" r="1123"/>
          <a:stretch>
            <a:fillRect/>
          </a:stretch>
        </p:blipFill>
        <p:spPr bwMode="auto">
          <a:xfrm>
            <a:off x="7724775" y="914400"/>
            <a:ext cx="4467225" cy="5105400"/>
          </a:xfrm>
          <a:prstGeom prst="rect">
            <a:avLst/>
          </a:prstGeom>
          <a:noFill/>
        </p:spPr>
      </p:pic>
      <p:sp>
        <p:nvSpPr>
          <p:cNvPr id="9" name="Rectangle 8"/>
          <p:cNvSpPr/>
          <p:nvPr/>
        </p:nvSpPr>
        <p:spPr>
          <a:xfrm>
            <a:off x="533400" y="73369"/>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600" b="1" dirty="0"/>
              <a:t>Treat your spouse the way Christ treated you</a:t>
            </a:r>
            <a:endParaRPr lang="en-US" sz="4600" b="1" i="1" dirty="0"/>
          </a:p>
        </p:txBody>
      </p:sp>
      <p:sp>
        <p:nvSpPr>
          <p:cNvPr id="11" name="Rectangle 10"/>
          <p:cNvSpPr/>
          <p:nvPr/>
        </p:nvSpPr>
        <p:spPr>
          <a:xfrm>
            <a:off x="0" y="4724400"/>
            <a:ext cx="12192000" cy="2142226"/>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Peter 3:7 </a:t>
            </a:r>
            <a:r>
              <a:rPr lang="en-US" sz="3200" dirty="0">
                <a:solidFill>
                  <a:schemeClr val="tx1"/>
                </a:solidFill>
              </a:rPr>
              <a:t>You husbands in the same way, live with your wives in an understanding way, </a:t>
            </a:r>
            <a:r>
              <a:rPr lang="en-US" sz="3200" b="1" u="sng" dirty="0">
                <a:solidFill>
                  <a:srgbClr val="002060"/>
                </a:solidFill>
              </a:rPr>
              <a:t>as with someone weaker, since she is a woman</a:t>
            </a:r>
            <a:r>
              <a:rPr lang="en-US" sz="3200" dirty="0">
                <a:solidFill>
                  <a:schemeClr val="tx1"/>
                </a:solidFill>
              </a:rPr>
              <a:t>;</a:t>
            </a:r>
            <a:r>
              <a:rPr lang="en-US" sz="3200" b="1" dirty="0">
                <a:solidFill>
                  <a:schemeClr val="tx1"/>
                </a:solidFill>
              </a:rPr>
              <a:t> </a:t>
            </a:r>
            <a:r>
              <a:rPr lang="en-US" sz="3200" dirty="0">
                <a:solidFill>
                  <a:schemeClr val="tx1"/>
                </a:solidFill>
              </a:rPr>
              <a:t>and show her honor as a fellow heir of the grace of life, so that your prayers will not be hindered.</a:t>
            </a:r>
          </a:p>
        </p:txBody>
      </p:sp>
      <p:pic>
        <p:nvPicPr>
          <p:cNvPr id="1026" name="Picture 2" descr="Image result for fragile vas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2307" y="914400"/>
            <a:ext cx="2095500" cy="381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298694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Image result for fire horizon"/>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4572000" y="4876800"/>
            <a:ext cx="7543800" cy="1600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b="1" i="1" dirty="0"/>
              <a:t>Excellent Behavior</a:t>
            </a:r>
          </a:p>
        </p:txBody>
      </p:sp>
      <p:sp>
        <p:nvSpPr>
          <p:cNvPr id="7" name="Rectangle 6"/>
          <p:cNvSpPr/>
          <p:nvPr/>
        </p:nvSpPr>
        <p:spPr>
          <a:xfrm>
            <a:off x="0" y="4495800"/>
            <a:ext cx="12192000" cy="2370826"/>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Peter 3:7 </a:t>
            </a:r>
            <a:r>
              <a:rPr lang="en-US" sz="3200" baseline="30000" dirty="0">
                <a:solidFill>
                  <a:schemeClr val="tx1"/>
                </a:solidFill>
              </a:rPr>
              <a:t> </a:t>
            </a:r>
            <a:r>
              <a:rPr lang="en-US" sz="3200" dirty="0">
                <a:solidFill>
                  <a:schemeClr val="tx1"/>
                </a:solidFill>
              </a:rPr>
              <a:t>You husbands in the same way, live with your wives in an understanding way, </a:t>
            </a:r>
            <a:r>
              <a:rPr lang="en-US" sz="3200" b="1" u="sng" dirty="0">
                <a:solidFill>
                  <a:srgbClr val="002060"/>
                </a:solidFill>
              </a:rPr>
              <a:t>as with someone weaker, since she is a woman</a:t>
            </a:r>
            <a:r>
              <a:rPr lang="en-US" sz="3200" b="1" dirty="0">
                <a:solidFill>
                  <a:schemeClr val="tx1"/>
                </a:solidFill>
              </a:rPr>
              <a:t>; </a:t>
            </a:r>
            <a:r>
              <a:rPr lang="en-US" sz="3200" dirty="0">
                <a:solidFill>
                  <a:schemeClr val="tx1"/>
                </a:solidFill>
              </a:rPr>
              <a:t>and show her honor as a fellow heir of the grace of life, so that your prayers will not be hindered.</a:t>
            </a:r>
          </a:p>
        </p:txBody>
      </p:sp>
      <p:sp>
        <p:nvSpPr>
          <p:cNvPr id="8" name="Rounded Rectangular Callout 7"/>
          <p:cNvSpPr/>
          <p:nvPr/>
        </p:nvSpPr>
        <p:spPr>
          <a:xfrm>
            <a:off x="1447800" y="1295400"/>
            <a:ext cx="8991600" cy="15240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t>“Women: be submissive, obedient,  and quiet, since you’re weak and men are better”</a:t>
            </a:r>
            <a:endParaRPr lang="en-US" sz="3600" b="1" i="1" u="sng" dirty="0"/>
          </a:p>
        </p:txBody>
      </p:sp>
    </p:spTree>
    <p:extLst>
      <p:ext uri="{BB962C8B-B14F-4D97-AF65-F5344CB8AC3E}">
        <p14:creationId xmlns:p14="http://schemas.microsoft.com/office/powerpoint/2010/main" val="279470213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foustb\Desktop\Foto 3.jpg"/>
          <p:cNvPicPr>
            <a:picLocks noChangeAspect="1" noChangeArrowheads="1"/>
          </p:cNvPicPr>
          <p:nvPr/>
        </p:nvPicPr>
        <p:blipFill>
          <a:blip r:embed="rId2" cstate="print"/>
          <a:srcRect l="6592" r="1123"/>
          <a:stretch>
            <a:fillRect/>
          </a:stretch>
        </p:blipFill>
        <p:spPr bwMode="auto">
          <a:xfrm>
            <a:off x="7724775" y="914400"/>
            <a:ext cx="4467225" cy="5105400"/>
          </a:xfrm>
          <a:prstGeom prst="rect">
            <a:avLst/>
          </a:prstGeom>
          <a:noFill/>
        </p:spPr>
      </p:pic>
      <p:sp>
        <p:nvSpPr>
          <p:cNvPr id="9" name="Rectangle 8"/>
          <p:cNvSpPr/>
          <p:nvPr/>
        </p:nvSpPr>
        <p:spPr>
          <a:xfrm>
            <a:off x="533400" y="73369"/>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600" b="1" dirty="0"/>
              <a:t>Treat your spouse the way Christ treated you</a:t>
            </a:r>
            <a:endParaRPr lang="en-US" sz="4600" b="1" i="1" dirty="0"/>
          </a:p>
        </p:txBody>
      </p:sp>
      <p:sp>
        <p:nvSpPr>
          <p:cNvPr id="5" name="Rectangle 4"/>
          <p:cNvSpPr/>
          <p:nvPr/>
        </p:nvSpPr>
        <p:spPr>
          <a:xfrm>
            <a:off x="0" y="4724400"/>
            <a:ext cx="12192000" cy="2142226"/>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Peter 3:7 </a:t>
            </a:r>
            <a:r>
              <a:rPr lang="en-US" sz="3200" dirty="0">
                <a:solidFill>
                  <a:schemeClr val="tx1"/>
                </a:solidFill>
              </a:rPr>
              <a:t>You husbands in the same way, live with your wives in an understanding way, as with someone weaker, since she is a woman; </a:t>
            </a:r>
            <a:r>
              <a:rPr lang="en-US" sz="3200" b="1" u="sng" dirty="0">
                <a:solidFill>
                  <a:srgbClr val="002060"/>
                </a:solidFill>
              </a:rPr>
              <a:t>and show her honor</a:t>
            </a:r>
            <a:r>
              <a:rPr lang="en-US" sz="3200" b="1" dirty="0">
                <a:solidFill>
                  <a:srgbClr val="002060"/>
                </a:solidFill>
              </a:rPr>
              <a:t> </a:t>
            </a:r>
            <a:r>
              <a:rPr lang="en-US" sz="3200" dirty="0">
                <a:solidFill>
                  <a:schemeClr val="tx1"/>
                </a:solidFill>
              </a:rPr>
              <a:t>as a fellow heir of the grace of life, so that your prayers will not be hindered.</a:t>
            </a:r>
          </a:p>
        </p:txBody>
      </p:sp>
    </p:spTree>
    <p:extLst>
      <p:ext uri="{BB962C8B-B14F-4D97-AF65-F5344CB8AC3E}">
        <p14:creationId xmlns:p14="http://schemas.microsoft.com/office/powerpoint/2010/main" val="333133457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C:\Users\foustb\Desktop\_387G.jpg"/>
          <p:cNvPicPr>
            <a:picLocks noChangeAspect="1" noChangeArrowheads="1"/>
          </p:cNvPicPr>
          <p:nvPr/>
        </p:nvPicPr>
        <p:blipFill rotWithShape="1">
          <a:blip r:embed="rId2" cstate="print"/>
          <a:srcRect l="17500" t="15537"/>
          <a:stretch/>
        </p:blipFill>
        <p:spPr bwMode="auto">
          <a:xfrm>
            <a:off x="5155350" y="931179"/>
            <a:ext cx="7036650" cy="4250421"/>
          </a:xfrm>
          <a:prstGeom prst="rect">
            <a:avLst/>
          </a:prstGeom>
          <a:noFill/>
        </p:spPr>
      </p:pic>
      <p:sp>
        <p:nvSpPr>
          <p:cNvPr id="9" name="Rectangle 8"/>
          <p:cNvSpPr/>
          <p:nvPr/>
        </p:nvSpPr>
        <p:spPr>
          <a:xfrm>
            <a:off x="533400" y="73369"/>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600" b="1" dirty="0"/>
              <a:t>Treat your spouse the way Christ treated you</a:t>
            </a:r>
            <a:endParaRPr lang="en-US" sz="4600" b="1" i="1" dirty="0"/>
          </a:p>
        </p:txBody>
      </p:sp>
      <p:sp>
        <p:nvSpPr>
          <p:cNvPr id="11" name="Rectangle 10"/>
          <p:cNvSpPr/>
          <p:nvPr/>
        </p:nvSpPr>
        <p:spPr>
          <a:xfrm>
            <a:off x="0" y="4724400"/>
            <a:ext cx="12192000" cy="2142226"/>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Peter 3:7 </a:t>
            </a:r>
            <a:r>
              <a:rPr lang="en-US" sz="3200" dirty="0">
                <a:solidFill>
                  <a:schemeClr val="tx1"/>
                </a:solidFill>
              </a:rPr>
              <a:t>You husbands in the same way, live with your wives in an understanding way, as with someone weaker, since she is a woman; </a:t>
            </a:r>
            <a:r>
              <a:rPr lang="en-US" sz="3200" b="1" u="sng" dirty="0">
                <a:solidFill>
                  <a:srgbClr val="002060"/>
                </a:solidFill>
              </a:rPr>
              <a:t>and show her honor</a:t>
            </a:r>
            <a:r>
              <a:rPr lang="en-US" sz="3200" b="1" dirty="0">
                <a:solidFill>
                  <a:srgbClr val="002060"/>
                </a:solidFill>
              </a:rPr>
              <a:t> </a:t>
            </a:r>
            <a:r>
              <a:rPr lang="en-US" sz="3200" dirty="0">
                <a:solidFill>
                  <a:schemeClr val="tx1"/>
                </a:solidFill>
              </a:rPr>
              <a:t>as a fellow heir of the grace of life, so that your prayers will not be hindered.</a:t>
            </a:r>
          </a:p>
        </p:txBody>
      </p:sp>
    </p:spTree>
    <p:extLst>
      <p:ext uri="{BB962C8B-B14F-4D97-AF65-F5344CB8AC3E}">
        <p14:creationId xmlns:p14="http://schemas.microsoft.com/office/powerpoint/2010/main" val="23438542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C:\Users\foustb\Desktop\_387G.jpg"/>
          <p:cNvPicPr>
            <a:picLocks noChangeAspect="1" noChangeArrowheads="1"/>
          </p:cNvPicPr>
          <p:nvPr/>
        </p:nvPicPr>
        <p:blipFill rotWithShape="1">
          <a:blip r:embed="rId2" cstate="print"/>
          <a:srcRect l="17500" t="15537"/>
          <a:stretch/>
        </p:blipFill>
        <p:spPr bwMode="auto">
          <a:xfrm>
            <a:off x="5155350" y="931179"/>
            <a:ext cx="7036650" cy="4250421"/>
          </a:xfrm>
          <a:prstGeom prst="rect">
            <a:avLst/>
          </a:prstGeom>
          <a:noFill/>
        </p:spPr>
      </p:pic>
      <p:sp>
        <p:nvSpPr>
          <p:cNvPr id="9" name="Rectangle 8"/>
          <p:cNvSpPr/>
          <p:nvPr/>
        </p:nvSpPr>
        <p:spPr>
          <a:xfrm>
            <a:off x="533400" y="73369"/>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600" b="1" dirty="0"/>
              <a:t>Treat your spouse the way Christ treated you</a:t>
            </a:r>
            <a:endParaRPr lang="en-US" sz="4600" b="1" i="1" dirty="0"/>
          </a:p>
        </p:txBody>
      </p:sp>
      <p:sp>
        <p:nvSpPr>
          <p:cNvPr id="2" name="Rectangle 1"/>
          <p:cNvSpPr/>
          <p:nvPr/>
        </p:nvSpPr>
        <p:spPr>
          <a:xfrm>
            <a:off x="381000" y="2181458"/>
            <a:ext cx="4419600" cy="1569660"/>
          </a:xfrm>
          <a:prstGeom prst="rect">
            <a:avLst/>
          </a:prstGeom>
        </p:spPr>
        <p:txBody>
          <a:bodyPr wrap="square">
            <a:spAutoFit/>
          </a:bodyPr>
          <a:lstStyle/>
          <a:p>
            <a:pPr algn="ctr" fontAlgn="auto">
              <a:spcBef>
                <a:spcPts val="0"/>
              </a:spcBef>
              <a:spcAft>
                <a:spcPts val="0"/>
              </a:spcAft>
              <a:defRPr/>
            </a:pPr>
            <a:r>
              <a:rPr lang="en-US" sz="3200" b="1" dirty="0">
                <a:solidFill>
                  <a:schemeClr val="bg1"/>
                </a:solidFill>
                <a:latin typeface="+mn-lt"/>
              </a:rPr>
              <a:t>Does the way I treat my wife give full honor to her identity as a co-heir?</a:t>
            </a:r>
            <a:endParaRPr lang="en-US" sz="3200" b="1" i="1" dirty="0">
              <a:solidFill>
                <a:schemeClr val="bg1"/>
              </a:solidFill>
              <a:latin typeface="+mn-lt"/>
            </a:endParaRPr>
          </a:p>
        </p:txBody>
      </p:sp>
      <p:sp>
        <p:nvSpPr>
          <p:cNvPr id="6" name="Rectangle 5"/>
          <p:cNvSpPr/>
          <p:nvPr/>
        </p:nvSpPr>
        <p:spPr>
          <a:xfrm>
            <a:off x="0" y="4724400"/>
            <a:ext cx="12192000" cy="2142226"/>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Peter 3:7 </a:t>
            </a:r>
            <a:r>
              <a:rPr lang="en-US" sz="3200" dirty="0">
                <a:solidFill>
                  <a:schemeClr val="tx1"/>
                </a:solidFill>
              </a:rPr>
              <a:t>You husbands in the same way, live with your wives in an understanding way, as with someone weaker, since she is a woman; and show her honor </a:t>
            </a:r>
            <a:r>
              <a:rPr lang="en-US" sz="3200" b="1" u="sng" dirty="0">
                <a:solidFill>
                  <a:srgbClr val="002060"/>
                </a:solidFill>
              </a:rPr>
              <a:t>as a fellow heir of the grace of life</a:t>
            </a:r>
            <a:r>
              <a:rPr lang="en-US" sz="3200" dirty="0">
                <a:solidFill>
                  <a:schemeClr val="tx1"/>
                </a:solidFill>
              </a:rPr>
              <a:t>, so that your prayers will not be hindered.</a:t>
            </a:r>
          </a:p>
        </p:txBody>
      </p:sp>
    </p:spTree>
    <p:extLst>
      <p:ext uri="{BB962C8B-B14F-4D97-AF65-F5344CB8AC3E}">
        <p14:creationId xmlns:p14="http://schemas.microsoft.com/office/powerpoint/2010/main" val="3562708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C:\Users\foustb\Desktop\_387G.jpg"/>
          <p:cNvPicPr>
            <a:picLocks noChangeAspect="1" noChangeArrowheads="1"/>
          </p:cNvPicPr>
          <p:nvPr/>
        </p:nvPicPr>
        <p:blipFill rotWithShape="1">
          <a:blip r:embed="rId2" cstate="print"/>
          <a:srcRect l="17500" t="15537"/>
          <a:stretch/>
        </p:blipFill>
        <p:spPr bwMode="auto">
          <a:xfrm>
            <a:off x="5155350" y="931179"/>
            <a:ext cx="7036650" cy="4250421"/>
          </a:xfrm>
          <a:prstGeom prst="rect">
            <a:avLst/>
          </a:prstGeom>
          <a:noFill/>
        </p:spPr>
      </p:pic>
      <p:sp>
        <p:nvSpPr>
          <p:cNvPr id="9" name="Rectangle 8"/>
          <p:cNvSpPr/>
          <p:nvPr/>
        </p:nvSpPr>
        <p:spPr>
          <a:xfrm>
            <a:off x="533400" y="73369"/>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600" b="1" dirty="0"/>
              <a:t>Treat your spouse the way Christ treated you</a:t>
            </a:r>
            <a:endParaRPr lang="en-US" sz="4600" b="1" i="1" dirty="0"/>
          </a:p>
        </p:txBody>
      </p:sp>
      <p:sp>
        <p:nvSpPr>
          <p:cNvPr id="7" name="Rectangle 6"/>
          <p:cNvSpPr/>
          <p:nvPr/>
        </p:nvSpPr>
        <p:spPr>
          <a:xfrm>
            <a:off x="228600" y="1447800"/>
            <a:ext cx="4620491" cy="1569660"/>
          </a:xfrm>
          <a:prstGeom prst="rect">
            <a:avLst/>
          </a:prstGeom>
        </p:spPr>
        <p:txBody>
          <a:bodyPr wrap="square">
            <a:spAutoFit/>
          </a:bodyPr>
          <a:lstStyle/>
          <a:p>
            <a:pPr algn="ctr" fontAlgn="auto">
              <a:spcBef>
                <a:spcPts val="0"/>
              </a:spcBef>
              <a:spcAft>
                <a:spcPts val="0"/>
              </a:spcAft>
              <a:defRPr/>
            </a:pPr>
            <a:r>
              <a:rPr lang="en-US" sz="3200" b="1" dirty="0">
                <a:solidFill>
                  <a:schemeClr val="bg1"/>
                </a:solidFill>
                <a:latin typeface="+mn-lt"/>
              </a:rPr>
              <a:t>Husbands, do you realize that your wife is God’s daughter?</a:t>
            </a:r>
            <a:endParaRPr lang="en-US" sz="3200" b="1" i="1" dirty="0">
              <a:solidFill>
                <a:schemeClr val="bg1"/>
              </a:solidFill>
              <a:latin typeface="+mn-lt"/>
            </a:endParaRPr>
          </a:p>
        </p:txBody>
      </p:sp>
      <p:sp>
        <p:nvSpPr>
          <p:cNvPr id="6" name="Rectangle 5"/>
          <p:cNvSpPr/>
          <p:nvPr/>
        </p:nvSpPr>
        <p:spPr>
          <a:xfrm>
            <a:off x="267430" y="3434628"/>
            <a:ext cx="4620491" cy="584775"/>
          </a:xfrm>
          <a:prstGeom prst="rect">
            <a:avLst/>
          </a:prstGeom>
        </p:spPr>
        <p:txBody>
          <a:bodyPr wrap="square">
            <a:spAutoFit/>
          </a:bodyPr>
          <a:lstStyle/>
          <a:p>
            <a:pPr algn="ctr" fontAlgn="auto">
              <a:spcBef>
                <a:spcPts val="0"/>
              </a:spcBef>
              <a:spcAft>
                <a:spcPts val="0"/>
              </a:spcAft>
              <a:defRPr/>
            </a:pPr>
            <a:r>
              <a:rPr lang="en-US" sz="3200" b="1" dirty="0">
                <a:solidFill>
                  <a:schemeClr val="bg1"/>
                </a:solidFill>
                <a:latin typeface="+mn-lt"/>
              </a:rPr>
              <a:t>Let that sink in…</a:t>
            </a:r>
            <a:endParaRPr lang="en-US" sz="3200" b="1" i="1" dirty="0">
              <a:solidFill>
                <a:schemeClr val="bg1"/>
              </a:solidFill>
              <a:latin typeface="+mn-lt"/>
            </a:endParaRPr>
          </a:p>
        </p:txBody>
      </p:sp>
      <p:sp>
        <p:nvSpPr>
          <p:cNvPr id="8" name="Rectangle 7"/>
          <p:cNvSpPr/>
          <p:nvPr/>
        </p:nvSpPr>
        <p:spPr>
          <a:xfrm>
            <a:off x="0" y="4724400"/>
            <a:ext cx="12192000" cy="2142226"/>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Peter 3:7 </a:t>
            </a:r>
            <a:r>
              <a:rPr lang="en-US" sz="3200" dirty="0">
                <a:solidFill>
                  <a:schemeClr val="tx1"/>
                </a:solidFill>
              </a:rPr>
              <a:t>You husbands in the same way, live with your wives in an understanding way, as with someone weaker, since she is a woman; and show her honor </a:t>
            </a:r>
            <a:r>
              <a:rPr lang="en-US" sz="3200" b="1" u="sng" dirty="0">
                <a:solidFill>
                  <a:srgbClr val="002060"/>
                </a:solidFill>
              </a:rPr>
              <a:t>as a fellow heir of the grace of life</a:t>
            </a:r>
            <a:r>
              <a:rPr lang="en-US" sz="3200" dirty="0">
                <a:solidFill>
                  <a:schemeClr val="tx1"/>
                </a:solidFill>
              </a:rPr>
              <a:t>, so that your prayers will not be hindered.</a:t>
            </a:r>
          </a:p>
        </p:txBody>
      </p:sp>
    </p:spTree>
    <p:extLst>
      <p:ext uri="{BB962C8B-B14F-4D97-AF65-F5344CB8AC3E}">
        <p14:creationId xmlns:p14="http://schemas.microsoft.com/office/powerpoint/2010/main" val="4085635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6" grpId="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C:\Users\foustb\Desktop\_387G.jpg"/>
          <p:cNvPicPr>
            <a:picLocks noChangeAspect="1" noChangeArrowheads="1"/>
          </p:cNvPicPr>
          <p:nvPr/>
        </p:nvPicPr>
        <p:blipFill rotWithShape="1">
          <a:blip r:embed="rId2" cstate="print"/>
          <a:srcRect l="17500" t="15537"/>
          <a:stretch/>
        </p:blipFill>
        <p:spPr bwMode="auto">
          <a:xfrm>
            <a:off x="5155350" y="931179"/>
            <a:ext cx="7036650" cy="4250421"/>
          </a:xfrm>
          <a:prstGeom prst="rect">
            <a:avLst/>
          </a:prstGeom>
          <a:noFill/>
        </p:spPr>
      </p:pic>
      <p:sp>
        <p:nvSpPr>
          <p:cNvPr id="9" name="Rectangle 8"/>
          <p:cNvSpPr/>
          <p:nvPr/>
        </p:nvSpPr>
        <p:spPr>
          <a:xfrm>
            <a:off x="533400" y="73369"/>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600" b="1" dirty="0"/>
              <a:t>Treat your spouse the way Christ treated you</a:t>
            </a:r>
            <a:endParaRPr lang="en-US" sz="4600" b="1" i="1" dirty="0"/>
          </a:p>
        </p:txBody>
      </p:sp>
      <p:sp>
        <p:nvSpPr>
          <p:cNvPr id="7" name="Rectangle 6"/>
          <p:cNvSpPr/>
          <p:nvPr/>
        </p:nvSpPr>
        <p:spPr>
          <a:xfrm>
            <a:off x="228600" y="1447800"/>
            <a:ext cx="4620491" cy="1569660"/>
          </a:xfrm>
          <a:prstGeom prst="rect">
            <a:avLst/>
          </a:prstGeom>
        </p:spPr>
        <p:txBody>
          <a:bodyPr wrap="square">
            <a:spAutoFit/>
          </a:bodyPr>
          <a:lstStyle/>
          <a:p>
            <a:pPr algn="ctr" fontAlgn="auto">
              <a:spcBef>
                <a:spcPts val="0"/>
              </a:spcBef>
              <a:spcAft>
                <a:spcPts val="0"/>
              </a:spcAft>
              <a:defRPr/>
            </a:pPr>
            <a:r>
              <a:rPr lang="en-US" sz="3200" b="1" dirty="0">
                <a:solidFill>
                  <a:schemeClr val="bg1"/>
                </a:solidFill>
                <a:latin typeface="+mn-lt"/>
              </a:rPr>
              <a:t>Husbands, do you realize that your wife is God’s daughter?</a:t>
            </a:r>
            <a:endParaRPr lang="en-US" sz="3200" b="1" i="1" dirty="0">
              <a:solidFill>
                <a:schemeClr val="bg1"/>
              </a:solidFill>
              <a:latin typeface="+mn-lt"/>
            </a:endParaRPr>
          </a:p>
        </p:txBody>
      </p:sp>
      <p:sp>
        <p:nvSpPr>
          <p:cNvPr id="6" name="Rectangle 5"/>
          <p:cNvSpPr/>
          <p:nvPr/>
        </p:nvSpPr>
        <p:spPr>
          <a:xfrm>
            <a:off x="133715" y="3327772"/>
            <a:ext cx="4887920" cy="1077218"/>
          </a:xfrm>
          <a:prstGeom prst="rect">
            <a:avLst/>
          </a:prstGeom>
        </p:spPr>
        <p:txBody>
          <a:bodyPr wrap="square">
            <a:spAutoFit/>
          </a:bodyPr>
          <a:lstStyle/>
          <a:p>
            <a:pPr algn="ctr" fontAlgn="auto">
              <a:spcBef>
                <a:spcPts val="0"/>
              </a:spcBef>
              <a:spcAft>
                <a:spcPts val="0"/>
              </a:spcAft>
              <a:defRPr/>
            </a:pPr>
            <a:r>
              <a:rPr lang="en-US" sz="3200" b="1" dirty="0">
                <a:solidFill>
                  <a:schemeClr val="bg1"/>
                </a:solidFill>
                <a:latin typeface="+mn-lt"/>
              </a:rPr>
              <a:t>…which means that God is your spiritual father in law!</a:t>
            </a:r>
            <a:endParaRPr lang="en-US" sz="3200" b="1" i="1" dirty="0">
              <a:solidFill>
                <a:schemeClr val="bg1"/>
              </a:solidFill>
              <a:latin typeface="+mn-lt"/>
            </a:endParaRPr>
          </a:p>
        </p:txBody>
      </p:sp>
      <p:sp>
        <p:nvSpPr>
          <p:cNvPr id="8" name="Rectangle 7"/>
          <p:cNvSpPr/>
          <p:nvPr/>
        </p:nvSpPr>
        <p:spPr>
          <a:xfrm>
            <a:off x="0" y="4724400"/>
            <a:ext cx="12192000" cy="2142226"/>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Peter 3:7 </a:t>
            </a:r>
            <a:r>
              <a:rPr lang="en-US" sz="3200" dirty="0">
                <a:solidFill>
                  <a:schemeClr val="tx1"/>
                </a:solidFill>
              </a:rPr>
              <a:t>You husbands in the same way, live with your wives in an understanding way, as with someone weaker, since she is a woman; and show her honor </a:t>
            </a:r>
            <a:r>
              <a:rPr lang="en-US" sz="3200" b="1" u="sng" dirty="0">
                <a:solidFill>
                  <a:srgbClr val="002060"/>
                </a:solidFill>
              </a:rPr>
              <a:t>as a fellow heir of the grace of life</a:t>
            </a:r>
            <a:r>
              <a:rPr lang="en-US" sz="3200" dirty="0">
                <a:solidFill>
                  <a:schemeClr val="tx1"/>
                </a:solidFill>
              </a:rPr>
              <a:t>, so that your prayers will not be hindered.</a:t>
            </a:r>
          </a:p>
        </p:txBody>
      </p:sp>
    </p:spTree>
    <p:extLst>
      <p:ext uri="{BB962C8B-B14F-4D97-AF65-F5344CB8AC3E}">
        <p14:creationId xmlns:p14="http://schemas.microsoft.com/office/powerpoint/2010/main" val="4275145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C:\Users\foustb\Desktop\_387G.jpg"/>
          <p:cNvPicPr>
            <a:picLocks noChangeAspect="1" noChangeArrowheads="1"/>
          </p:cNvPicPr>
          <p:nvPr/>
        </p:nvPicPr>
        <p:blipFill rotWithShape="1">
          <a:blip r:embed="rId2" cstate="print"/>
          <a:srcRect l="17500" t="15537"/>
          <a:stretch/>
        </p:blipFill>
        <p:spPr bwMode="auto">
          <a:xfrm>
            <a:off x="5155350" y="931179"/>
            <a:ext cx="7036650" cy="4250421"/>
          </a:xfrm>
          <a:prstGeom prst="rect">
            <a:avLst/>
          </a:prstGeom>
          <a:noFill/>
        </p:spPr>
      </p:pic>
      <p:sp>
        <p:nvSpPr>
          <p:cNvPr id="9" name="Rectangle 8"/>
          <p:cNvSpPr/>
          <p:nvPr/>
        </p:nvSpPr>
        <p:spPr>
          <a:xfrm>
            <a:off x="533400" y="73369"/>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600" b="1" dirty="0"/>
              <a:t>Treat your spouse the way Christ treated you</a:t>
            </a:r>
            <a:endParaRPr lang="en-US" sz="4600" b="1" i="1" dirty="0"/>
          </a:p>
        </p:txBody>
      </p:sp>
      <p:sp>
        <p:nvSpPr>
          <p:cNvPr id="7" name="Rectangle 6"/>
          <p:cNvSpPr/>
          <p:nvPr/>
        </p:nvSpPr>
        <p:spPr>
          <a:xfrm>
            <a:off x="228600" y="1447800"/>
            <a:ext cx="4620491" cy="1569660"/>
          </a:xfrm>
          <a:prstGeom prst="rect">
            <a:avLst/>
          </a:prstGeom>
        </p:spPr>
        <p:txBody>
          <a:bodyPr wrap="square">
            <a:spAutoFit/>
          </a:bodyPr>
          <a:lstStyle/>
          <a:p>
            <a:pPr algn="ctr" fontAlgn="auto">
              <a:spcBef>
                <a:spcPts val="0"/>
              </a:spcBef>
              <a:spcAft>
                <a:spcPts val="0"/>
              </a:spcAft>
              <a:defRPr/>
            </a:pPr>
            <a:r>
              <a:rPr lang="en-US" sz="3200" b="1" dirty="0">
                <a:solidFill>
                  <a:schemeClr val="bg1"/>
                </a:solidFill>
                <a:latin typeface="+mn-lt"/>
              </a:rPr>
              <a:t>Husbands, do you realize that your wife is God’s daughter?</a:t>
            </a:r>
            <a:endParaRPr lang="en-US" sz="3200" b="1" i="1" dirty="0">
              <a:solidFill>
                <a:schemeClr val="bg1"/>
              </a:solidFill>
              <a:latin typeface="+mn-lt"/>
            </a:endParaRPr>
          </a:p>
        </p:txBody>
      </p:sp>
      <p:sp>
        <p:nvSpPr>
          <p:cNvPr id="6" name="Rectangle 5"/>
          <p:cNvSpPr/>
          <p:nvPr/>
        </p:nvSpPr>
        <p:spPr>
          <a:xfrm>
            <a:off x="133715" y="3327772"/>
            <a:ext cx="4887920" cy="1077218"/>
          </a:xfrm>
          <a:prstGeom prst="rect">
            <a:avLst/>
          </a:prstGeom>
        </p:spPr>
        <p:txBody>
          <a:bodyPr wrap="square">
            <a:spAutoFit/>
          </a:bodyPr>
          <a:lstStyle/>
          <a:p>
            <a:pPr algn="ctr" fontAlgn="auto">
              <a:spcBef>
                <a:spcPts val="0"/>
              </a:spcBef>
              <a:spcAft>
                <a:spcPts val="0"/>
              </a:spcAft>
              <a:defRPr/>
            </a:pPr>
            <a:r>
              <a:rPr lang="en-US" sz="3200" b="1" dirty="0">
                <a:solidFill>
                  <a:schemeClr val="bg1"/>
                </a:solidFill>
                <a:latin typeface="+mn-lt"/>
              </a:rPr>
              <a:t>…which means that God is your spiritual father in law!</a:t>
            </a:r>
            <a:endParaRPr lang="en-US" sz="3200" b="1" i="1" dirty="0">
              <a:solidFill>
                <a:schemeClr val="bg1"/>
              </a:solidFill>
              <a:latin typeface="+mn-lt"/>
            </a:endParaRPr>
          </a:p>
        </p:txBody>
      </p:sp>
      <p:sp>
        <p:nvSpPr>
          <p:cNvPr id="12" name="Rectangle 11"/>
          <p:cNvSpPr/>
          <p:nvPr/>
        </p:nvSpPr>
        <p:spPr>
          <a:xfrm>
            <a:off x="0" y="4724400"/>
            <a:ext cx="12192000" cy="2142226"/>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Peter 3:7 </a:t>
            </a:r>
            <a:r>
              <a:rPr lang="en-US" sz="3200" dirty="0">
                <a:solidFill>
                  <a:schemeClr val="tx1"/>
                </a:solidFill>
              </a:rPr>
              <a:t>You husbands in the same way, live with your wives in an understanding way, as with someone weaker, since she is a woman; and show her honor </a:t>
            </a:r>
            <a:r>
              <a:rPr lang="en-US" sz="3200" b="1" u="sng" dirty="0">
                <a:solidFill>
                  <a:srgbClr val="002060"/>
                </a:solidFill>
              </a:rPr>
              <a:t>as a fellow heir of the grace of life</a:t>
            </a:r>
            <a:r>
              <a:rPr lang="en-US" sz="3200" dirty="0">
                <a:solidFill>
                  <a:schemeClr val="tx1"/>
                </a:solidFill>
              </a:rPr>
              <a:t>, so that your prayers will not be hindered.</a:t>
            </a:r>
          </a:p>
        </p:txBody>
      </p:sp>
      <p:pic>
        <p:nvPicPr>
          <p:cNvPr id="8" name="Picture 2" descr="C:\Users\foustb\Desktop\shotgun.jpg"/>
          <p:cNvPicPr>
            <a:picLocks noChangeAspect="1" noChangeArrowheads="1"/>
          </p:cNvPicPr>
          <p:nvPr/>
        </p:nvPicPr>
        <p:blipFill rotWithShape="1">
          <a:blip r:embed="rId3" cstate="print"/>
          <a:srcRect l="6931" t="16049" r="-1"/>
          <a:stretch/>
        </p:blipFill>
        <p:spPr bwMode="auto">
          <a:xfrm>
            <a:off x="5029200" y="914399"/>
            <a:ext cx="7162800" cy="4845779"/>
          </a:xfrm>
          <a:prstGeom prst="rect">
            <a:avLst/>
          </a:prstGeom>
          <a:noFill/>
        </p:spPr>
      </p:pic>
    </p:spTree>
    <p:extLst>
      <p:ext uri="{BB962C8B-B14F-4D97-AF65-F5344CB8AC3E}">
        <p14:creationId xmlns:p14="http://schemas.microsoft.com/office/powerpoint/2010/main" val="367588395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C:\Users\foustb\Desktop\_387G.jpg"/>
          <p:cNvPicPr>
            <a:picLocks noChangeAspect="1" noChangeArrowheads="1"/>
          </p:cNvPicPr>
          <p:nvPr/>
        </p:nvPicPr>
        <p:blipFill rotWithShape="1">
          <a:blip r:embed="rId2" cstate="print"/>
          <a:srcRect l="17500" t="15537"/>
          <a:stretch/>
        </p:blipFill>
        <p:spPr bwMode="auto">
          <a:xfrm>
            <a:off x="5155350" y="931179"/>
            <a:ext cx="7036650" cy="4250421"/>
          </a:xfrm>
          <a:prstGeom prst="rect">
            <a:avLst/>
          </a:prstGeom>
          <a:noFill/>
        </p:spPr>
      </p:pic>
      <p:sp>
        <p:nvSpPr>
          <p:cNvPr id="9" name="Rectangle 8"/>
          <p:cNvSpPr/>
          <p:nvPr/>
        </p:nvSpPr>
        <p:spPr>
          <a:xfrm>
            <a:off x="533400" y="73369"/>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600" b="1" dirty="0"/>
              <a:t>Treat your spouse the way Christ treated you</a:t>
            </a:r>
            <a:endParaRPr lang="en-US" sz="4600" b="1" i="1" dirty="0"/>
          </a:p>
        </p:txBody>
      </p:sp>
      <p:sp>
        <p:nvSpPr>
          <p:cNvPr id="6" name="Rounded Rectangular Callout 5"/>
          <p:cNvSpPr/>
          <p:nvPr/>
        </p:nvSpPr>
        <p:spPr>
          <a:xfrm>
            <a:off x="194044" y="1828800"/>
            <a:ext cx="4767263" cy="18288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t>A strong warning to anyone who would domineer their wife</a:t>
            </a:r>
            <a:endParaRPr lang="en-US" sz="3600" b="1" i="1" dirty="0"/>
          </a:p>
        </p:txBody>
      </p:sp>
      <p:sp>
        <p:nvSpPr>
          <p:cNvPr id="7" name="Rectangle 6"/>
          <p:cNvSpPr/>
          <p:nvPr/>
        </p:nvSpPr>
        <p:spPr>
          <a:xfrm>
            <a:off x="0" y="4724400"/>
            <a:ext cx="12192000" cy="2142226"/>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Peter 3:7 </a:t>
            </a:r>
            <a:r>
              <a:rPr lang="en-US" sz="3200" dirty="0">
                <a:solidFill>
                  <a:schemeClr val="tx1"/>
                </a:solidFill>
              </a:rPr>
              <a:t>You husbands in the same way, live with your wives in an understanding way, as with someone weaker, since she is a woman; and show her honor as a fellow heir of the grace of life, </a:t>
            </a:r>
            <a:r>
              <a:rPr lang="en-US" sz="3200" b="1" u="sng" dirty="0">
                <a:solidFill>
                  <a:srgbClr val="002060"/>
                </a:solidFill>
              </a:rPr>
              <a:t>so that your prayers will not be hindered</a:t>
            </a:r>
            <a:r>
              <a:rPr lang="en-US" sz="3200" b="1" dirty="0">
                <a:solidFill>
                  <a:schemeClr val="tx1"/>
                </a:solidFill>
              </a:rPr>
              <a:t>.</a:t>
            </a:r>
          </a:p>
        </p:txBody>
      </p:sp>
    </p:spTree>
    <p:extLst>
      <p:ext uri="{BB962C8B-B14F-4D97-AF65-F5344CB8AC3E}">
        <p14:creationId xmlns:p14="http://schemas.microsoft.com/office/powerpoint/2010/main" val="438662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C:\Users\foustb\Desktop\_387G.jpg"/>
          <p:cNvPicPr>
            <a:picLocks noChangeAspect="1" noChangeArrowheads="1"/>
          </p:cNvPicPr>
          <p:nvPr/>
        </p:nvPicPr>
        <p:blipFill rotWithShape="1">
          <a:blip r:embed="rId2" cstate="print"/>
          <a:srcRect l="17500" t="15537"/>
          <a:stretch/>
        </p:blipFill>
        <p:spPr bwMode="auto">
          <a:xfrm>
            <a:off x="5155350" y="931179"/>
            <a:ext cx="7036650" cy="4250421"/>
          </a:xfrm>
          <a:prstGeom prst="rect">
            <a:avLst/>
          </a:prstGeom>
          <a:noFill/>
        </p:spPr>
      </p:pic>
      <p:sp>
        <p:nvSpPr>
          <p:cNvPr id="9" name="Rectangle 8"/>
          <p:cNvSpPr/>
          <p:nvPr/>
        </p:nvSpPr>
        <p:spPr>
          <a:xfrm>
            <a:off x="533400" y="73369"/>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600" b="1" dirty="0"/>
              <a:t>Treat your spouse the way Christ treated you</a:t>
            </a:r>
            <a:endParaRPr lang="en-US" sz="4600" b="1" i="1" dirty="0"/>
          </a:p>
        </p:txBody>
      </p:sp>
      <p:sp>
        <p:nvSpPr>
          <p:cNvPr id="6" name="Rounded Rectangular Callout 5"/>
          <p:cNvSpPr/>
          <p:nvPr/>
        </p:nvSpPr>
        <p:spPr>
          <a:xfrm>
            <a:off x="152400" y="1981200"/>
            <a:ext cx="4961306" cy="18288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t>Men, it’s on us to make sure women are never treated with anything less than the ‘honor due a fellow heir’ in our church</a:t>
            </a:r>
            <a:endParaRPr lang="en-US" sz="3600" b="1" i="1" dirty="0"/>
          </a:p>
        </p:txBody>
      </p:sp>
      <p:sp>
        <p:nvSpPr>
          <p:cNvPr id="7" name="Rectangle 6"/>
          <p:cNvSpPr/>
          <p:nvPr/>
        </p:nvSpPr>
        <p:spPr>
          <a:xfrm>
            <a:off x="0" y="4724400"/>
            <a:ext cx="12192000" cy="2142226"/>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Peter 3:7 </a:t>
            </a:r>
            <a:r>
              <a:rPr lang="en-US" sz="3200" dirty="0">
                <a:solidFill>
                  <a:schemeClr val="tx1"/>
                </a:solidFill>
              </a:rPr>
              <a:t>You husbands in the same way, live with your wives in an understanding way, as with someone weaker, since she is a woman; and show her honor as a fellow heir of the grace of life, </a:t>
            </a:r>
            <a:r>
              <a:rPr lang="en-US" sz="3200" b="1" u="sng" dirty="0">
                <a:solidFill>
                  <a:srgbClr val="002060"/>
                </a:solidFill>
              </a:rPr>
              <a:t>so that your prayers will not be hindered</a:t>
            </a:r>
            <a:r>
              <a:rPr lang="en-US" sz="3200" b="1" dirty="0">
                <a:solidFill>
                  <a:schemeClr val="tx1"/>
                </a:solidFill>
              </a:rPr>
              <a:t>.</a:t>
            </a:r>
          </a:p>
        </p:txBody>
      </p:sp>
    </p:spTree>
    <p:extLst>
      <p:ext uri="{BB962C8B-B14F-4D97-AF65-F5344CB8AC3E}">
        <p14:creationId xmlns:p14="http://schemas.microsoft.com/office/powerpoint/2010/main" val="4035514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C:\Users\foustb\Desktop\_387G.jpg"/>
          <p:cNvPicPr>
            <a:picLocks noChangeAspect="1" noChangeArrowheads="1"/>
          </p:cNvPicPr>
          <p:nvPr/>
        </p:nvPicPr>
        <p:blipFill rotWithShape="1">
          <a:blip r:embed="rId2" cstate="print"/>
          <a:srcRect l="17500" t="15537"/>
          <a:stretch/>
        </p:blipFill>
        <p:spPr bwMode="auto">
          <a:xfrm>
            <a:off x="5155350" y="931179"/>
            <a:ext cx="7036650" cy="4250421"/>
          </a:xfrm>
          <a:prstGeom prst="rect">
            <a:avLst/>
          </a:prstGeom>
          <a:noFill/>
        </p:spPr>
      </p:pic>
      <p:sp>
        <p:nvSpPr>
          <p:cNvPr id="9" name="Rectangle 8"/>
          <p:cNvSpPr/>
          <p:nvPr/>
        </p:nvSpPr>
        <p:spPr>
          <a:xfrm>
            <a:off x="533400" y="73369"/>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600" b="1" dirty="0"/>
              <a:t>Treat your spouse the way Christ treated you</a:t>
            </a:r>
            <a:endParaRPr lang="en-US" sz="4600" b="1" i="1" dirty="0"/>
          </a:p>
        </p:txBody>
      </p:sp>
      <p:sp>
        <p:nvSpPr>
          <p:cNvPr id="7" name="TextBox 6"/>
          <p:cNvSpPr txBox="1"/>
          <p:nvPr/>
        </p:nvSpPr>
        <p:spPr>
          <a:xfrm>
            <a:off x="0" y="1079480"/>
            <a:ext cx="12192000" cy="3416320"/>
          </a:xfrm>
          <a:prstGeom prst="rect">
            <a:avLst/>
          </a:prstGeom>
          <a:solidFill>
            <a:srgbClr val="4D2A1B"/>
          </a:solidFill>
          <a:ln>
            <a:solidFill>
              <a:schemeClr val="bg2"/>
            </a:solidFill>
          </a:ln>
        </p:spPr>
        <p:txBody>
          <a:bodyPr wrap="square">
            <a:spAutoFit/>
          </a:bodyPr>
          <a:lstStyle/>
          <a:p>
            <a:r>
              <a:rPr lang="en-US" sz="3600" b="1" baseline="30000" dirty="0">
                <a:solidFill>
                  <a:schemeClr val="bg1"/>
                </a:solidFill>
                <a:latin typeface="+mn-lt"/>
              </a:rPr>
              <a:t>Karen </a:t>
            </a:r>
            <a:r>
              <a:rPr lang="en-US" sz="3600" b="1" baseline="30000" dirty="0" err="1">
                <a:solidFill>
                  <a:schemeClr val="bg1"/>
                </a:solidFill>
                <a:latin typeface="+mn-lt"/>
              </a:rPr>
              <a:t>Jobes</a:t>
            </a:r>
            <a:r>
              <a:rPr lang="en-US" sz="3600" b="1" baseline="30000" dirty="0">
                <a:solidFill>
                  <a:schemeClr val="bg1"/>
                </a:solidFill>
                <a:latin typeface="+mn-lt"/>
              </a:rPr>
              <a:t>: PhD. </a:t>
            </a:r>
            <a:r>
              <a:rPr lang="en-US" sz="3600" b="1" dirty="0">
                <a:solidFill>
                  <a:schemeClr val="bg1"/>
                </a:solidFill>
                <a:latin typeface="+mn-lt"/>
              </a:rPr>
              <a:t>Peter teaches that men whose authority runs roughshod over their women, even with society’s full approval, will not be heard by God.</a:t>
            </a:r>
            <a:r>
              <a:rPr lang="en-US" sz="3600" dirty="0">
                <a:solidFill>
                  <a:schemeClr val="bg1"/>
                </a:solidFill>
                <a:latin typeface="+mn-lt"/>
              </a:rPr>
              <a:t>  </a:t>
            </a:r>
            <a:r>
              <a:rPr lang="en-US" sz="3600" b="1" dirty="0">
                <a:solidFill>
                  <a:schemeClr val="bg1"/>
                </a:solidFill>
                <a:latin typeface="+mn-lt"/>
              </a:rPr>
              <a:t>The well-being of the Christian household depends on the man recognizing the female as a coheir in Christ and living with her respectfully, even though he is the physically stronger and socially empowered male. </a:t>
            </a:r>
            <a:r>
              <a:rPr lang="en-US" sz="3600" dirty="0">
                <a:solidFill>
                  <a:schemeClr val="bg1"/>
                </a:solidFill>
                <a:latin typeface="+mn-lt"/>
              </a:rPr>
              <a:t> </a:t>
            </a:r>
          </a:p>
        </p:txBody>
      </p:sp>
      <p:sp>
        <p:nvSpPr>
          <p:cNvPr id="6" name="Rectangle 5"/>
          <p:cNvSpPr/>
          <p:nvPr/>
        </p:nvSpPr>
        <p:spPr>
          <a:xfrm>
            <a:off x="0" y="4724400"/>
            <a:ext cx="12192000" cy="2142226"/>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Peter 3:7 </a:t>
            </a:r>
            <a:r>
              <a:rPr lang="en-US" sz="3200" dirty="0">
                <a:solidFill>
                  <a:schemeClr val="tx1"/>
                </a:solidFill>
              </a:rPr>
              <a:t>You husbands in the same way, live with your wives in an understanding way, as with someone weaker, since she is a woman; and show her honor as a fellow heir of the grace of life, </a:t>
            </a:r>
            <a:r>
              <a:rPr lang="en-US" sz="3200" b="1" u="sng" dirty="0">
                <a:solidFill>
                  <a:srgbClr val="002060"/>
                </a:solidFill>
              </a:rPr>
              <a:t>so that your prayers will not be hindered</a:t>
            </a:r>
            <a:r>
              <a:rPr lang="en-US" sz="3200" b="1" dirty="0">
                <a:solidFill>
                  <a:schemeClr val="tx1"/>
                </a:solidFill>
              </a:rPr>
              <a:t>.</a:t>
            </a:r>
          </a:p>
        </p:txBody>
      </p:sp>
    </p:spTree>
    <p:extLst>
      <p:ext uri="{BB962C8B-B14F-4D97-AF65-F5344CB8AC3E}">
        <p14:creationId xmlns:p14="http://schemas.microsoft.com/office/powerpoint/2010/main" val="91372122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C:\Users\foustb\Desktop\_387G.jpg"/>
          <p:cNvPicPr>
            <a:picLocks noChangeAspect="1" noChangeArrowheads="1"/>
          </p:cNvPicPr>
          <p:nvPr/>
        </p:nvPicPr>
        <p:blipFill rotWithShape="1">
          <a:blip r:embed="rId2" cstate="print"/>
          <a:srcRect l="17500" t="15537"/>
          <a:stretch/>
        </p:blipFill>
        <p:spPr bwMode="auto">
          <a:xfrm>
            <a:off x="5155350" y="931179"/>
            <a:ext cx="7036650" cy="4250421"/>
          </a:xfrm>
          <a:prstGeom prst="rect">
            <a:avLst/>
          </a:prstGeom>
          <a:noFill/>
        </p:spPr>
      </p:pic>
      <p:sp>
        <p:nvSpPr>
          <p:cNvPr id="9" name="Rectangle 8"/>
          <p:cNvSpPr/>
          <p:nvPr/>
        </p:nvSpPr>
        <p:spPr>
          <a:xfrm>
            <a:off x="533400" y="73369"/>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600" b="1" dirty="0"/>
              <a:t>Treat your spouse the way Christ treated you</a:t>
            </a:r>
            <a:endParaRPr lang="en-US" sz="4600" b="1" i="1" dirty="0"/>
          </a:p>
        </p:txBody>
      </p:sp>
      <p:sp>
        <p:nvSpPr>
          <p:cNvPr id="6" name="TextBox 5"/>
          <p:cNvSpPr txBox="1"/>
          <p:nvPr/>
        </p:nvSpPr>
        <p:spPr>
          <a:xfrm>
            <a:off x="152400" y="1030632"/>
            <a:ext cx="5943600" cy="3416320"/>
          </a:xfrm>
          <a:prstGeom prst="rect">
            <a:avLst/>
          </a:prstGeom>
          <a:solidFill>
            <a:srgbClr val="4D2A1B"/>
          </a:solidFill>
          <a:ln>
            <a:solidFill>
              <a:schemeClr val="bg2"/>
            </a:solidFill>
          </a:ln>
        </p:spPr>
        <p:txBody>
          <a:bodyPr wrap="square">
            <a:spAutoFit/>
          </a:bodyPr>
          <a:lstStyle/>
          <a:p>
            <a:r>
              <a:rPr lang="en-US" sz="3600" b="1" dirty="0">
                <a:solidFill>
                  <a:schemeClr val="bg1"/>
                </a:solidFill>
                <a:latin typeface="+mn-lt"/>
              </a:rPr>
              <a:t>How ironic it is that the words that first-century slaves and wives would have read as affirming and empowering are criticized by some today as enslaving and oppressive.</a:t>
            </a:r>
            <a:endParaRPr lang="en-US" sz="3600" dirty="0">
              <a:solidFill>
                <a:schemeClr val="bg1"/>
              </a:solidFill>
              <a:latin typeface="+mn-lt"/>
            </a:endParaRPr>
          </a:p>
        </p:txBody>
      </p:sp>
      <p:sp>
        <p:nvSpPr>
          <p:cNvPr id="7" name="Rectangle 6"/>
          <p:cNvSpPr/>
          <p:nvPr/>
        </p:nvSpPr>
        <p:spPr>
          <a:xfrm>
            <a:off x="0" y="4724400"/>
            <a:ext cx="12192000" cy="2142226"/>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Peter 3:7 </a:t>
            </a:r>
            <a:r>
              <a:rPr lang="en-US" sz="3200" dirty="0">
                <a:solidFill>
                  <a:schemeClr val="tx1"/>
                </a:solidFill>
              </a:rPr>
              <a:t>You husbands in the same way, live with your wives in an understanding way, as with someone weaker, since she is a woman; and show her honor as a fellow heir of the grace of life, </a:t>
            </a:r>
            <a:r>
              <a:rPr lang="en-US" sz="3200" b="1" u="sng" dirty="0">
                <a:solidFill>
                  <a:srgbClr val="002060"/>
                </a:solidFill>
              </a:rPr>
              <a:t>so that your prayers will not be hindered</a:t>
            </a:r>
            <a:r>
              <a:rPr lang="en-US" sz="3200" b="1" dirty="0">
                <a:solidFill>
                  <a:schemeClr val="tx1"/>
                </a:solidFill>
              </a:rPr>
              <a:t>.</a:t>
            </a:r>
          </a:p>
        </p:txBody>
      </p:sp>
      <p:sp>
        <p:nvSpPr>
          <p:cNvPr id="8" name="Rounded Rectangular Callout 7"/>
          <p:cNvSpPr/>
          <p:nvPr/>
        </p:nvSpPr>
        <p:spPr>
          <a:xfrm>
            <a:off x="5700254" y="3644691"/>
            <a:ext cx="5406657" cy="1179162"/>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200" b="1" dirty="0"/>
              <a:t>This was not written to hold women down!</a:t>
            </a:r>
            <a:endParaRPr lang="en-US" sz="3200" b="1" i="1" dirty="0"/>
          </a:p>
        </p:txBody>
      </p:sp>
    </p:spTree>
    <p:extLst>
      <p:ext uri="{BB962C8B-B14F-4D97-AF65-F5344CB8AC3E}">
        <p14:creationId xmlns:p14="http://schemas.microsoft.com/office/powerpoint/2010/main" val="4187268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Image result for fire horizon"/>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p:cNvSpPr/>
          <p:nvPr/>
        </p:nvSpPr>
        <p:spPr>
          <a:xfrm>
            <a:off x="152400" y="185737"/>
            <a:ext cx="83820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t>Context really, really matters</a:t>
            </a:r>
            <a:endParaRPr lang="en-US" sz="5400" b="1" i="1" dirty="0"/>
          </a:p>
        </p:txBody>
      </p:sp>
      <p:sp>
        <p:nvSpPr>
          <p:cNvPr id="11" name="Rectangle 10"/>
          <p:cNvSpPr/>
          <p:nvPr/>
        </p:nvSpPr>
        <p:spPr>
          <a:xfrm>
            <a:off x="0" y="4495800"/>
            <a:ext cx="12192000" cy="2370826"/>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Peter 3:7  </a:t>
            </a:r>
            <a:r>
              <a:rPr lang="en-US" sz="3200" dirty="0">
                <a:solidFill>
                  <a:schemeClr val="tx1"/>
                </a:solidFill>
              </a:rPr>
              <a:t>You husbands in the same way, live with your wives in an understanding way, </a:t>
            </a:r>
            <a:r>
              <a:rPr lang="en-US" sz="3200" b="1" u="sng" dirty="0">
                <a:solidFill>
                  <a:srgbClr val="002060"/>
                </a:solidFill>
              </a:rPr>
              <a:t>as with someone weaker, since she is a woman</a:t>
            </a:r>
            <a:r>
              <a:rPr lang="en-US" sz="3200" b="1" dirty="0">
                <a:solidFill>
                  <a:schemeClr val="tx1"/>
                </a:solidFill>
              </a:rPr>
              <a:t>; </a:t>
            </a:r>
            <a:r>
              <a:rPr lang="en-US" sz="3200" dirty="0">
                <a:solidFill>
                  <a:schemeClr val="tx1"/>
                </a:solidFill>
              </a:rPr>
              <a:t>and show her honor as a fellow heir of the grace of life, so that your prayers will not be hindered.</a:t>
            </a:r>
          </a:p>
        </p:txBody>
      </p:sp>
    </p:spTree>
    <p:extLst>
      <p:ext uri="{BB962C8B-B14F-4D97-AF65-F5344CB8AC3E}">
        <p14:creationId xmlns:p14="http://schemas.microsoft.com/office/powerpoint/2010/main" val="122109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1" nodeType="clickEffect">
                                  <p:stCondLst>
                                    <p:cond delay="0"/>
                                  </p:stCondLst>
                                  <p:childTnLst>
                                    <p:set>
                                      <p:cBhvr>
                                        <p:cTn id="11"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9" grpId="1"/>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533400" y="73369"/>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600" b="1" dirty="0"/>
              <a:t>Treat your spouse the way Christ treated you</a:t>
            </a:r>
            <a:endParaRPr lang="en-US" sz="4600" b="1" i="1" dirty="0"/>
          </a:p>
        </p:txBody>
      </p:sp>
      <p:sp>
        <p:nvSpPr>
          <p:cNvPr id="7" name="Rounded Rectangular Callout 6"/>
          <p:cNvSpPr/>
          <p:nvPr/>
        </p:nvSpPr>
        <p:spPr>
          <a:xfrm>
            <a:off x="194044" y="1828800"/>
            <a:ext cx="4767263" cy="18288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t>The biblical picture of the husband’s role is </a:t>
            </a:r>
            <a:r>
              <a:rPr lang="en-US" sz="3600" b="1" i="1" dirty="0"/>
              <a:t>servant-leader</a:t>
            </a:r>
          </a:p>
        </p:txBody>
      </p:sp>
      <p:sp>
        <p:nvSpPr>
          <p:cNvPr id="6" name="TextBox 5"/>
          <p:cNvSpPr txBox="1"/>
          <p:nvPr/>
        </p:nvSpPr>
        <p:spPr>
          <a:xfrm>
            <a:off x="5715000" y="1030632"/>
            <a:ext cx="6277514" cy="3539430"/>
          </a:xfrm>
          <a:prstGeom prst="rect">
            <a:avLst/>
          </a:prstGeom>
          <a:solidFill>
            <a:schemeClr val="accent5">
              <a:lumMod val="75000"/>
            </a:schemeClr>
          </a:solidFill>
          <a:ln>
            <a:solidFill>
              <a:schemeClr val="bg2"/>
            </a:solidFill>
          </a:ln>
        </p:spPr>
        <p:txBody>
          <a:bodyPr wrap="square">
            <a:spAutoFit/>
          </a:bodyPr>
          <a:lstStyle/>
          <a:p>
            <a:r>
              <a:rPr lang="en-US" sz="3200" b="1" baseline="30000" dirty="0">
                <a:solidFill>
                  <a:schemeClr val="bg1"/>
                </a:solidFill>
                <a:latin typeface="+mn-lt"/>
              </a:rPr>
              <a:t>Eph 5:22</a:t>
            </a:r>
            <a:r>
              <a:rPr lang="en-US" sz="3200" b="1" dirty="0">
                <a:solidFill>
                  <a:schemeClr val="bg1"/>
                </a:solidFill>
                <a:latin typeface="+mn-lt"/>
              </a:rPr>
              <a:t> Wives, be subject to your own husbands, as to the Lord.  </a:t>
            </a:r>
            <a:r>
              <a:rPr lang="en-US" sz="3200" b="1" baseline="30000" dirty="0">
                <a:solidFill>
                  <a:schemeClr val="bg1"/>
                </a:solidFill>
                <a:latin typeface="+mn-lt"/>
              </a:rPr>
              <a:t>23</a:t>
            </a:r>
            <a:r>
              <a:rPr lang="en-US" sz="3200" b="1" dirty="0">
                <a:solidFill>
                  <a:schemeClr val="bg1"/>
                </a:solidFill>
                <a:latin typeface="+mn-lt"/>
              </a:rPr>
              <a:t> For the husband is the head of the wife, as Christ also is the head of the church … </a:t>
            </a:r>
            <a:r>
              <a:rPr lang="en-US" sz="3200" b="1" baseline="30000" dirty="0">
                <a:solidFill>
                  <a:schemeClr val="bg1"/>
                </a:solidFill>
                <a:latin typeface="+mn-lt"/>
              </a:rPr>
              <a:t>25</a:t>
            </a:r>
            <a:r>
              <a:rPr lang="en-US" sz="3200" b="1" dirty="0">
                <a:solidFill>
                  <a:schemeClr val="bg1"/>
                </a:solidFill>
                <a:latin typeface="+mn-lt"/>
              </a:rPr>
              <a:t> Husbands, love your wives, just as Christ also loved the church and gave Himself up for her</a:t>
            </a:r>
          </a:p>
        </p:txBody>
      </p:sp>
      <p:sp>
        <p:nvSpPr>
          <p:cNvPr id="8" name="Rectangle 7"/>
          <p:cNvSpPr/>
          <p:nvPr/>
        </p:nvSpPr>
        <p:spPr>
          <a:xfrm>
            <a:off x="0" y="4724400"/>
            <a:ext cx="12192000" cy="2142226"/>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Peter 3:7 </a:t>
            </a:r>
            <a:r>
              <a:rPr lang="en-US" sz="3200" dirty="0">
                <a:solidFill>
                  <a:schemeClr val="tx1"/>
                </a:solidFill>
              </a:rPr>
              <a:t>You husbands in the same way, live with your wives in an understanding way, as with someone weaker, since she is a woman; and show her honor as a fellow heir of the grace of life, so that your prayers will not be hindered.</a:t>
            </a:r>
          </a:p>
        </p:txBody>
      </p:sp>
    </p:spTree>
    <p:extLst>
      <p:ext uri="{BB962C8B-B14F-4D97-AF65-F5344CB8AC3E}">
        <p14:creationId xmlns:p14="http://schemas.microsoft.com/office/powerpoint/2010/main" val="126177151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533400" y="73369"/>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600" b="1" dirty="0"/>
              <a:t>Treat your spouse the way Christ treated you</a:t>
            </a:r>
            <a:endParaRPr lang="en-US" sz="4600" b="1" i="1" dirty="0"/>
          </a:p>
        </p:txBody>
      </p:sp>
      <p:sp>
        <p:nvSpPr>
          <p:cNvPr id="6" name="TextBox 5"/>
          <p:cNvSpPr txBox="1"/>
          <p:nvPr/>
        </p:nvSpPr>
        <p:spPr>
          <a:xfrm>
            <a:off x="5715000" y="1030632"/>
            <a:ext cx="6277514" cy="3539430"/>
          </a:xfrm>
          <a:prstGeom prst="rect">
            <a:avLst/>
          </a:prstGeom>
          <a:solidFill>
            <a:schemeClr val="accent5">
              <a:lumMod val="75000"/>
            </a:schemeClr>
          </a:solidFill>
          <a:ln>
            <a:solidFill>
              <a:schemeClr val="bg2"/>
            </a:solidFill>
          </a:ln>
        </p:spPr>
        <p:txBody>
          <a:bodyPr wrap="square">
            <a:spAutoFit/>
          </a:bodyPr>
          <a:lstStyle/>
          <a:p>
            <a:r>
              <a:rPr lang="en-US" sz="3200" b="1" baseline="30000" dirty="0">
                <a:solidFill>
                  <a:schemeClr val="bg1"/>
                </a:solidFill>
                <a:latin typeface="+mn-lt"/>
              </a:rPr>
              <a:t>Eph 5:22</a:t>
            </a:r>
            <a:r>
              <a:rPr lang="en-US" sz="3200" b="1" dirty="0">
                <a:solidFill>
                  <a:schemeClr val="bg1"/>
                </a:solidFill>
                <a:latin typeface="+mn-lt"/>
              </a:rPr>
              <a:t> Wives, be subject to your own husbands, as to the Lord.  </a:t>
            </a:r>
            <a:r>
              <a:rPr lang="en-US" sz="3200" b="1" baseline="30000" dirty="0">
                <a:solidFill>
                  <a:schemeClr val="bg1"/>
                </a:solidFill>
                <a:latin typeface="+mn-lt"/>
              </a:rPr>
              <a:t>23</a:t>
            </a:r>
            <a:r>
              <a:rPr lang="en-US" sz="3200" b="1" dirty="0">
                <a:solidFill>
                  <a:schemeClr val="bg1"/>
                </a:solidFill>
                <a:latin typeface="+mn-lt"/>
              </a:rPr>
              <a:t> For the husband is the head of the wife, as Christ also is the head of the church … </a:t>
            </a:r>
            <a:r>
              <a:rPr lang="en-US" sz="3200" b="1" baseline="30000" dirty="0">
                <a:solidFill>
                  <a:schemeClr val="bg1"/>
                </a:solidFill>
                <a:latin typeface="+mn-lt"/>
              </a:rPr>
              <a:t>25</a:t>
            </a:r>
            <a:r>
              <a:rPr lang="en-US" sz="3200" b="1" dirty="0">
                <a:solidFill>
                  <a:schemeClr val="bg1"/>
                </a:solidFill>
                <a:latin typeface="+mn-lt"/>
              </a:rPr>
              <a:t> Husbands, love your wives, just as Christ also loved the church and gave Himself up for her</a:t>
            </a:r>
          </a:p>
        </p:txBody>
      </p:sp>
      <p:sp>
        <p:nvSpPr>
          <p:cNvPr id="8" name="Rounded Rectangular Callout 7"/>
          <p:cNvSpPr/>
          <p:nvPr/>
        </p:nvSpPr>
        <p:spPr>
          <a:xfrm>
            <a:off x="199486" y="1219200"/>
            <a:ext cx="5364885" cy="16002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200" b="1" dirty="0"/>
              <a:t>Husband and Wives as co-heirs, mutually submissive to each other …</a:t>
            </a:r>
            <a:endParaRPr lang="en-US" sz="3200" b="1" i="1" dirty="0"/>
          </a:p>
        </p:txBody>
      </p:sp>
      <p:sp>
        <p:nvSpPr>
          <p:cNvPr id="10" name="Rounded Rectangular Callout 9"/>
          <p:cNvSpPr/>
          <p:nvPr/>
        </p:nvSpPr>
        <p:spPr>
          <a:xfrm>
            <a:off x="157714" y="3468069"/>
            <a:ext cx="5406657" cy="1179162"/>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200" b="1" dirty="0"/>
              <a:t>And husbands have the </a:t>
            </a:r>
            <a:r>
              <a:rPr lang="en-US" sz="3200" b="1" i="1" u="sng" dirty="0"/>
              <a:t>added responsibility</a:t>
            </a:r>
            <a:r>
              <a:rPr lang="en-US" sz="3200" b="1" dirty="0"/>
              <a:t> of leadership</a:t>
            </a:r>
            <a:endParaRPr lang="en-US" sz="3200" b="1" i="1" dirty="0"/>
          </a:p>
        </p:txBody>
      </p:sp>
      <p:sp>
        <p:nvSpPr>
          <p:cNvPr id="7" name="Rectangle 6"/>
          <p:cNvSpPr/>
          <p:nvPr/>
        </p:nvSpPr>
        <p:spPr>
          <a:xfrm>
            <a:off x="0" y="4724400"/>
            <a:ext cx="12192000" cy="2142226"/>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Peter 3:7 </a:t>
            </a:r>
            <a:r>
              <a:rPr lang="en-US" sz="3200" dirty="0">
                <a:solidFill>
                  <a:schemeClr val="tx1"/>
                </a:solidFill>
              </a:rPr>
              <a:t>You husbands in the same way, live with your wives in an understanding way, as with someone weaker, since she is a woman; and show her honor as a fellow heir of the grace of life, so that your prayers will not be hindered.</a:t>
            </a:r>
          </a:p>
        </p:txBody>
      </p:sp>
    </p:spTree>
    <p:extLst>
      <p:ext uri="{BB962C8B-B14F-4D97-AF65-F5344CB8AC3E}">
        <p14:creationId xmlns:p14="http://schemas.microsoft.com/office/powerpoint/2010/main" val="2329244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533400" y="73369"/>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600" b="1" dirty="0"/>
              <a:t>Treat your spouse the way Christ treated you</a:t>
            </a:r>
            <a:endParaRPr lang="en-US" sz="4600" b="1" i="1" dirty="0"/>
          </a:p>
        </p:txBody>
      </p:sp>
      <p:sp>
        <p:nvSpPr>
          <p:cNvPr id="6" name="TextBox 5"/>
          <p:cNvSpPr txBox="1"/>
          <p:nvPr/>
        </p:nvSpPr>
        <p:spPr>
          <a:xfrm>
            <a:off x="5715000" y="1030632"/>
            <a:ext cx="6277514" cy="3539430"/>
          </a:xfrm>
          <a:prstGeom prst="rect">
            <a:avLst/>
          </a:prstGeom>
          <a:solidFill>
            <a:schemeClr val="accent5">
              <a:lumMod val="75000"/>
            </a:schemeClr>
          </a:solidFill>
          <a:ln>
            <a:solidFill>
              <a:schemeClr val="bg2"/>
            </a:solidFill>
          </a:ln>
        </p:spPr>
        <p:txBody>
          <a:bodyPr wrap="square">
            <a:spAutoFit/>
          </a:bodyPr>
          <a:lstStyle/>
          <a:p>
            <a:r>
              <a:rPr lang="en-US" sz="3200" b="1" baseline="30000" dirty="0">
                <a:solidFill>
                  <a:schemeClr val="bg1"/>
                </a:solidFill>
                <a:latin typeface="+mn-lt"/>
              </a:rPr>
              <a:t>Eph 5:22</a:t>
            </a:r>
            <a:r>
              <a:rPr lang="en-US" sz="3200" b="1" dirty="0">
                <a:solidFill>
                  <a:schemeClr val="bg1"/>
                </a:solidFill>
                <a:latin typeface="+mn-lt"/>
              </a:rPr>
              <a:t> Wives, be subject to your own husbands, as to the Lord.  </a:t>
            </a:r>
            <a:r>
              <a:rPr lang="en-US" sz="3200" b="1" baseline="30000" dirty="0">
                <a:solidFill>
                  <a:schemeClr val="bg1"/>
                </a:solidFill>
                <a:latin typeface="+mn-lt"/>
              </a:rPr>
              <a:t>23</a:t>
            </a:r>
            <a:r>
              <a:rPr lang="en-US" sz="3200" b="1" dirty="0">
                <a:solidFill>
                  <a:schemeClr val="bg1"/>
                </a:solidFill>
                <a:latin typeface="+mn-lt"/>
              </a:rPr>
              <a:t> For the husband is the head of the wife, as Christ also is the head of the church … </a:t>
            </a:r>
            <a:r>
              <a:rPr lang="en-US" sz="3200" b="1" baseline="30000" dirty="0">
                <a:solidFill>
                  <a:schemeClr val="bg1"/>
                </a:solidFill>
                <a:latin typeface="+mn-lt"/>
              </a:rPr>
              <a:t>25</a:t>
            </a:r>
            <a:r>
              <a:rPr lang="en-US" sz="3200" b="1" dirty="0">
                <a:solidFill>
                  <a:schemeClr val="bg1"/>
                </a:solidFill>
                <a:latin typeface="+mn-lt"/>
              </a:rPr>
              <a:t> Husbands, love your wives, just as Christ also loved the church and gave Himself up for her</a:t>
            </a:r>
          </a:p>
        </p:txBody>
      </p:sp>
      <p:sp>
        <p:nvSpPr>
          <p:cNvPr id="10" name="Rounded Rectangular Callout 9"/>
          <p:cNvSpPr/>
          <p:nvPr/>
        </p:nvSpPr>
        <p:spPr>
          <a:xfrm>
            <a:off x="157714" y="3468069"/>
            <a:ext cx="5406657" cy="1179162"/>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200" b="1" dirty="0"/>
              <a:t>And husbands have the </a:t>
            </a:r>
            <a:r>
              <a:rPr lang="en-US" sz="3200" b="1" i="1" u="sng" dirty="0"/>
              <a:t>added responsibility</a:t>
            </a:r>
            <a:r>
              <a:rPr lang="en-US" sz="3200" b="1" dirty="0"/>
              <a:t> of leadership</a:t>
            </a:r>
            <a:endParaRPr lang="en-US" sz="3200" b="1" i="1" dirty="0"/>
          </a:p>
        </p:txBody>
      </p:sp>
      <p:pic>
        <p:nvPicPr>
          <p:cNvPr id="1026" name="Picture 2" descr="Image result for ballroom dancin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a:stretch/>
        </p:blipFill>
        <p:spPr bwMode="auto">
          <a:xfrm>
            <a:off x="1295400" y="73369"/>
            <a:ext cx="2704531" cy="3483804"/>
          </a:xfrm>
          <a:prstGeom prst="rect">
            <a:avLst/>
          </a:prstGeom>
          <a:noFill/>
          <a:extLst>
            <a:ext uri="{909E8E84-426E-40DD-AFC4-6F175D3DCCD1}">
              <a14:hiddenFill xmlns:a14="http://schemas.microsoft.com/office/drawing/2010/main">
                <a:solidFill>
                  <a:srgbClr val="FFFFFF"/>
                </a:solidFill>
              </a14:hiddenFill>
            </a:ext>
          </a:extLst>
        </p:spPr>
      </p:pic>
      <p:sp>
        <p:nvSpPr>
          <p:cNvPr id="12" name="Rectangle 11"/>
          <p:cNvSpPr/>
          <p:nvPr/>
        </p:nvSpPr>
        <p:spPr>
          <a:xfrm>
            <a:off x="0" y="4724400"/>
            <a:ext cx="12192000" cy="2142226"/>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Peter 3:7 </a:t>
            </a:r>
            <a:r>
              <a:rPr lang="en-US" sz="3200" dirty="0">
                <a:solidFill>
                  <a:schemeClr val="tx1"/>
                </a:solidFill>
              </a:rPr>
              <a:t>You husbands in the same way, live with your wives in an understanding way, as with someone weaker, since she is a woman; and show her honor as a fellow heir of the grace of life, so that your prayers will not be hindered.</a:t>
            </a:r>
          </a:p>
        </p:txBody>
      </p:sp>
    </p:spTree>
    <p:extLst>
      <p:ext uri="{BB962C8B-B14F-4D97-AF65-F5344CB8AC3E}">
        <p14:creationId xmlns:p14="http://schemas.microsoft.com/office/powerpoint/2010/main" val="350018998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533400" y="73369"/>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600" b="1" dirty="0"/>
              <a:t>Treat your spouse the way Christ treated you</a:t>
            </a:r>
            <a:endParaRPr lang="en-US" sz="4600" b="1" i="1" dirty="0"/>
          </a:p>
        </p:txBody>
      </p:sp>
      <p:sp>
        <p:nvSpPr>
          <p:cNvPr id="4" name="Rounded Rectangular Callout 3"/>
          <p:cNvSpPr/>
          <p:nvPr/>
        </p:nvSpPr>
        <p:spPr>
          <a:xfrm>
            <a:off x="0" y="2819400"/>
            <a:ext cx="5257800" cy="1483968"/>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t>Husbands, do you live with your wife in an “understanding way?” </a:t>
            </a:r>
            <a:endParaRPr lang="en-US" sz="4000" b="1" i="1" dirty="0"/>
          </a:p>
        </p:txBody>
      </p:sp>
      <p:pic>
        <p:nvPicPr>
          <p:cNvPr id="6" name="Picture 4" descr="Related image"/>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a:stretch/>
        </p:blipFill>
        <p:spPr bwMode="auto">
          <a:xfrm>
            <a:off x="5257800" y="1196730"/>
            <a:ext cx="7239000" cy="56612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36380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533400" y="73369"/>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600" b="1" dirty="0"/>
              <a:t>Treat your spouse the way Christ treated you</a:t>
            </a:r>
            <a:endParaRPr lang="en-US" sz="4600" b="1" i="1" dirty="0"/>
          </a:p>
        </p:txBody>
      </p:sp>
      <p:sp>
        <p:nvSpPr>
          <p:cNvPr id="4" name="Rounded Rectangular Callout 3"/>
          <p:cNvSpPr/>
          <p:nvPr/>
        </p:nvSpPr>
        <p:spPr>
          <a:xfrm>
            <a:off x="0" y="2819400"/>
            <a:ext cx="5257800" cy="1483968"/>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t>Husbands, how </a:t>
            </a:r>
            <a:r>
              <a:rPr lang="en-US" sz="4000" b="1" i="1" dirty="0"/>
              <a:t>specifically</a:t>
            </a:r>
            <a:r>
              <a:rPr lang="en-US" sz="4000" b="1" dirty="0"/>
              <a:t> do you show her the “honor” she is due?</a:t>
            </a:r>
            <a:endParaRPr lang="en-US" sz="4000" b="1" i="1" dirty="0"/>
          </a:p>
        </p:txBody>
      </p:sp>
      <p:pic>
        <p:nvPicPr>
          <p:cNvPr id="6" name="Picture 4" descr="Related image"/>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a:stretch/>
        </p:blipFill>
        <p:spPr bwMode="auto">
          <a:xfrm>
            <a:off x="5257800" y="1196730"/>
            <a:ext cx="7239000" cy="56612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21415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533400" y="73369"/>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600" b="1" dirty="0"/>
              <a:t>Treat your spouse the way Christ treated you</a:t>
            </a:r>
            <a:endParaRPr lang="en-US" sz="4600" b="1" i="1" dirty="0"/>
          </a:p>
        </p:txBody>
      </p:sp>
      <p:sp>
        <p:nvSpPr>
          <p:cNvPr id="4" name="Rounded Rectangular Callout 3"/>
          <p:cNvSpPr/>
          <p:nvPr/>
        </p:nvSpPr>
        <p:spPr>
          <a:xfrm>
            <a:off x="0" y="2819400"/>
            <a:ext cx="5257800" cy="1483968"/>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Husbands, are you taking the initiative in sacrificial love, or are you waiting for her to take the lead?</a:t>
            </a:r>
          </a:p>
        </p:txBody>
      </p:sp>
      <p:pic>
        <p:nvPicPr>
          <p:cNvPr id="6" name="Picture 4" descr="Related image"/>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a:stretch/>
        </p:blipFill>
        <p:spPr bwMode="auto">
          <a:xfrm>
            <a:off x="5257800" y="1196730"/>
            <a:ext cx="7239000" cy="56612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75753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533400" y="73369"/>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600" b="1" dirty="0"/>
              <a:t>Treat your spouse the way Christ treated you</a:t>
            </a:r>
            <a:endParaRPr lang="en-US" sz="4600" b="1" i="1" dirty="0"/>
          </a:p>
        </p:txBody>
      </p:sp>
      <p:sp>
        <p:nvSpPr>
          <p:cNvPr id="4" name="Rounded Rectangular Callout 3"/>
          <p:cNvSpPr/>
          <p:nvPr/>
        </p:nvSpPr>
        <p:spPr>
          <a:xfrm>
            <a:off x="0" y="2819400"/>
            <a:ext cx="5257800" cy="1483968"/>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Wives, does he feel like you’ve got his back?</a:t>
            </a:r>
          </a:p>
        </p:txBody>
      </p:sp>
      <p:pic>
        <p:nvPicPr>
          <p:cNvPr id="6" name="Picture 4" descr="Related image"/>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a:stretch/>
        </p:blipFill>
        <p:spPr bwMode="auto">
          <a:xfrm>
            <a:off x="5257800" y="1196730"/>
            <a:ext cx="7239000" cy="56612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69706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533400" y="73369"/>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600" b="1" dirty="0"/>
              <a:t>Treat your spouse the way Christ treated you</a:t>
            </a:r>
            <a:endParaRPr lang="en-US" sz="4600" b="1" i="1" dirty="0"/>
          </a:p>
        </p:txBody>
      </p:sp>
      <p:sp>
        <p:nvSpPr>
          <p:cNvPr id="4" name="Rounded Rectangular Callout 3"/>
          <p:cNvSpPr/>
          <p:nvPr/>
        </p:nvSpPr>
        <p:spPr>
          <a:xfrm>
            <a:off x="0" y="2362200"/>
            <a:ext cx="5257800" cy="1483968"/>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Wives, what are the things about your husband that you genuinely respect and appreciate? </a:t>
            </a:r>
          </a:p>
        </p:txBody>
      </p:sp>
      <p:pic>
        <p:nvPicPr>
          <p:cNvPr id="6" name="Picture 4" descr="Related image"/>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a:stretch/>
        </p:blipFill>
        <p:spPr bwMode="auto">
          <a:xfrm>
            <a:off x="5257800" y="1196730"/>
            <a:ext cx="7239000" cy="5661269"/>
          </a:xfrm>
          <a:prstGeom prst="rect">
            <a:avLst/>
          </a:prstGeom>
          <a:noFill/>
          <a:extLst>
            <a:ext uri="{909E8E84-426E-40DD-AFC4-6F175D3DCCD1}">
              <a14:hiddenFill xmlns:a14="http://schemas.microsoft.com/office/drawing/2010/main">
                <a:solidFill>
                  <a:srgbClr val="FFFFFF"/>
                </a:solidFill>
              </a14:hiddenFill>
            </a:ext>
          </a:extLst>
        </p:spPr>
      </p:pic>
      <p:sp>
        <p:nvSpPr>
          <p:cNvPr id="5" name="Rounded Rectangular Callout 4"/>
          <p:cNvSpPr/>
          <p:nvPr/>
        </p:nvSpPr>
        <p:spPr>
          <a:xfrm>
            <a:off x="5443" y="4973538"/>
            <a:ext cx="5257800" cy="1483968"/>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Has he heard them from you lately? </a:t>
            </a:r>
          </a:p>
        </p:txBody>
      </p:sp>
    </p:spTree>
    <p:extLst>
      <p:ext uri="{BB962C8B-B14F-4D97-AF65-F5344CB8AC3E}">
        <p14:creationId xmlns:p14="http://schemas.microsoft.com/office/powerpoint/2010/main" val="405231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533400" y="73369"/>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600" b="1" dirty="0"/>
              <a:t>Treat your spouse the way Christ treated you</a:t>
            </a:r>
            <a:endParaRPr lang="en-US" sz="4600" b="1" i="1" dirty="0"/>
          </a:p>
        </p:txBody>
      </p:sp>
      <p:sp>
        <p:nvSpPr>
          <p:cNvPr id="4" name="Rounded Rectangular Callout 3"/>
          <p:cNvSpPr/>
          <p:nvPr/>
        </p:nvSpPr>
        <p:spPr>
          <a:xfrm>
            <a:off x="5443" y="2971800"/>
            <a:ext cx="5257800" cy="1483968"/>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Wives, what are the specific ways your husband feels “respected” by you? </a:t>
            </a:r>
          </a:p>
        </p:txBody>
      </p:sp>
      <p:pic>
        <p:nvPicPr>
          <p:cNvPr id="6" name="Picture 4" descr="Related image"/>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a:stretch/>
        </p:blipFill>
        <p:spPr bwMode="auto">
          <a:xfrm>
            <a:off x="5257800" y="1196730"/>
            <a:ext cx="7239000" cy="56612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40188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533400" y="73369"/>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600" b="1" dirty="0"/>
              <a:t>Treat your spouse the way Christ treated you</a:t>
            </a:r>
            <a:endParaRPr lang="en-US" sz="4600" b="1" i="1" dirty="0"/>
          </a:p>
        </p:txBody>
      </p:sp>
      <p:sp>
        <p:nvSpPr>
          <p:cNvPr id="7" name="Cloud Callout 6"/>
          <p:cNvSpPr/>
          <p:nvPr/>
        </p:nvSpPr>
        <p:spPr>
          <a:xfrm>
            <a:off x="532263" y="701722"/>
            <a:ext cx="4572000" cy="2971800"/>
          </a:xfrm>
          <a:prstGeom prst="cloudCallout">
            <a:avLst>
              <a:gd name="adj1" fmla="val -61923"/>
              <a:gd name="adj2" fmla="val 56861"/>
            </a:avLst>
          </a:prstGeom>
          <a:solidFill>
            <a:schemeClr val="bg1">
              <a:alpha val="81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tx1"/>
                </a:solidFill>
              </a:rPr>
              <a:t>Man, I hope my </a:t>
            </a:r>
            <a:r>
              <a:rPr lang="en-US" sz="4000" b="1" u="sng" dirty="0">
                <a:solidFill>
                  <a:schemeClr val="tx1"/>
                </a:solidFill>
              </a:rPr>
              <a:t>wife</a:t>
            </a:r>
            <a:r>
              <a:rPr lang="en-US" sz="4000" b="1" dirty="0">
                <a:solidFill>
                  <a:schemeClr val="tx1"/>
                </a:solidFill>
              </a:rPr>
              <a:t> is listening ...  </a:t>
            </a:r>
          </a:p>
        </p:txBody>
      </p:sp>
      <p:sp>
        <p:nvSpPr>
          <p:cNvPr id="8" name="Cloud Callout 7"/>
          <p:cNvSpPr/>
          <p:nvPr/>
        </p:nvSpPr>
        <p:spPr>
          <a:xfrm>
            <a:off x="5791200" y="762000"/>
            <a:ext cx="4572000" cy="2971800"/>
          </a:xfrm>
          <a:prstGeom prst="cloudCallout">
            <a:avLst>
              <a:gd name="adj1" fmla="val 65690"/>
              <a:gd name="adj2" fmla="val 58654"/>
            </a:avLst>
          </a:prstGeom>
          <a:solidFill>
            <a:schemeClr val="bg1">
              <a:alpha val="81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tx1"/>
                </a:solidFill>
              </a:rPr>
              <a:t>Man, I hope my </a:t>
            </a:r>
            <a:r>
              <a:rPr lang="en-US" sz="4000" b="1" u="sng" dirty="0">
                <a:solidFill>
                  <a:schemeClr val="tx1"/>
                </a:solidFill>
              </a:rPr>
              <a:t>husband</a:t>
            </a:r>
            <a:r>
              <a:rPr lang="en-US" sz="4000" b="1" dirty="0">
                <a:solidFill>
                  <a:schemeClr val="tx1"/>
                </a:solidFill>
              </a:rPr>
              <a:t> is listening ...  </a:t>
            </a:r>
          </a:p>
        </p:txBody>
      </p:sp>
      <p:sp>
        <p:nvSpPr>
          <p:cNvPr id="10" name="Rounded Rectangular Callout 9"/>
          <p:cNvSpPr/>
          <p:nvPr/>
        </p:nvSpPr>
        <p:spPr>
          <a:xfrm>
            <a:off x="185951" y="4647617"/>
            <a:ext cx="5257800" cy="1483968"/>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200" b="1" dirty="0"/>
              <a:t>“Husbands, make sure your wife respects you.” </a:t>
            </a:r>
          </a:p>
        </p:txBody>
      </p:sp>
      <p:sp>
        <p:nvSpPr>
          <p:cNvPr id="11" name="Rounded Rectangular Callout 10"/>
          <p:cNvSpPr/>
          <p:nvPr/>
        </p:nvSpPr>
        <p:spPr>
          <a:xfrm>
            <a:off x="5638800" y="4647617"/>
            <a:ext cx="6211437" cy="1483968"/>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200" b="1" dirty="0"/>
              <a:t>“Wives, make sure your husband honors you.” </a:t>
            </a:r>
          </a:p>
        </p:txBody>
      </p:sp>
    </p:spTree>
    <p:extLst>
      <p:ext uri="{BB962C8B-B14F-4D97-AF65-F5344CB8AC3E}">
        <p14:creationId xmlns:p14="http://schemas.microsoft.com/office/powerpoint/2010/main" val="3117559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10"/>
                                        </p:tgtEl>
                                        <p:attrNameLst>
                                          <p:attrName>style.visibility</p:attrName>
                                        </p:attrNameLst>
                                      </p:cBhvr>
                                      <p:to>
                                        <p:strVal val="visible"/>
                                      </p:to>
                                    </p:set>
                                  </p:childTnLst>
                                </p:cTn>
                              </p:par>
                              <p:par>
                                <p:cTn id="16" presetID="10" presetClass="entr" presetSubtype="0" fill="hold" grpId="0" nodeType="with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fade">
                                      <p:cBhvr>
                                        <p:cTn id="18"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10" grpId="0"/>
      <p:bldP spid="1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Image result for fire horizon"/>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p:cNvSpPr/>
          <p:nvPr/>
        </p:nvSpPr>
        <p:spPr>
          <a:xfrm>
            <a:off x="152400" y="185737"/>
            <a:ext cx="83820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t>Context really, really matters</a:t>
            </a:r>
            <a:endParaRPr lang="en-US" sz="5400" b="1" i="1" dirty="0"/>
          </a:p>
        </p:txBody>
      </p:sp>
      <p:sp>
        <p:nvSpPr>
          <p:cNvPr id="5" name="Rectangle 4"/>
          <p:cNvSpPr/>
          <p:nvPr/>
        </p:nvSpPr>
        <p:spPr>
          <a:xfrm>
            <a:off x="0" y="4563374"/>
            <a:ext cx="12192000" cy="2294626"/>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Peter 3:1 </a:t>
            </a:r>
            <a:r>
              <a:rPr lang="en-US" sz="3200" b="1" u="sng" dirty="0">
                <a:solidFill>
                  <a:srgbClr val="002060"/>
                </a:solidFill>
              </a:rPr>
              <a:t>In the same way</a:t>
            </a:r>
            <a:r>
              <a:rPr lang="en-US" sz="3200" b="1" dirty="0">
                <a:solidFill>
                  <a:schemeClr val="tx1"/>
                </a:solidFill>
              </a:rPr>
              <a:t>, </a:t>
            </a:r>
            <a:r>
              <a:rPr lang="en-US" sz="3200" dirty="0">
                <a:solidFill>
                  <a:schemeClr val="tx1"/>
                </a:solidFill>
              </a:rPr>
              <a:t>you wives, be submissive to your own husbands so that even if any of them are disobedient to the word, they may be won without a word by the behavior of their wives,</a:t>
            </a:r>
            <a:r>
              <a:rPr lang="en-US" sz="3200" b="1" dirty="0">
                <a:solidFill>
                  <a:schemeClr val="tx1"/>
                </a:solidFill>
              </a:rPr>
              <a:t> </a:t>
            </a:r>
            <a:r>
              <a:rPr lang="en-US" sz="3200" b="1" baseline="30000" dirty="0">
                <a:solidFill>
                  <a:schemeClr val="tx1"/>
                </a:solidFill>
              </a:rPr>
              <a:t>2 </a:t>
            </a:r>
            <a:r>
              <a:rPr lang="en-US" sz="3200" dirty="0">
                <a:solidFill>
                  <a:schemeClr val="tx1"/>
                </a:solidFill>
              </a:rPr>
              <a:t>as they observe your chaste and respectful behavior. </a:t>
            </a:r>
            <a:endParaRPr lang="en-US" sz="3200" baseline="30000" dirty="0">
              <a:solidFill>
                <a:schemeClr val="tx1"/>
              </a:solidFill>
            </a:endParaRPr>
          </a:p>
        </p:txBody>
      </p:sp>
    </p:spTree>
    <p:extLst>
      <p:ext uri="{BB962C8B-B14F-4D97-AF65-F5344CB8AC3E}">
        <p14:creationId xmlns:p14="http://schemas.microsoft.com/office/powerpoint/2010/main" val="55235960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533400" y="73369"/>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600" b="1" dirty="0"/>
              <a:t>Treat your spouse the way Christ treated you</a:t>
            </a:r>
            <a:endParaRPr lang="en-US" sz="4600" b="1" i="1" dirty="0"/>
          </a:p>
        </p:txBody>
      </p:sp>
      <p:sp>
        <p:nvSpPr>
          <p:cNvPr id="11" name="Rectangle 10"/>
          <p:cNvSpPr/>
          <p:nvPr/>
        </p:nvSpPr>
        <p:spPr>
          <a:xfrm>
            <a:off x="0" y="4724400"/>
            <a:ext cx="12192000" cy="2142226"/>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Peter 3:8 </a:t>
            </a:r>
            <a:r>
              <a:rPr lang="en-US" sz="3200" b="1" u="sng" dirty="0">
                <a:solidFill>
                  <a:srgbClr val="002060"/>
                </a:solidFill>
              </a:rPr>
              <a:t>To sum up</a:t>
            </a:r>
            <a:r>
              <a:rPr lang="en-US" sz="3200" dirty="0">
                <a:solidFill>
                  <a:schemeClr val="tx1"/>
                </a:solidFill>
              </a:rPr>
              <a:t>,</a:t>
            </a:r>
            <a:r>
              <a:rPr lang="en-US" sz="3200" b="1" dirty="0">
                <a:solidFill>
                  <a:schemeClr val="tx1"/>
                </a:solidFill>
              </a:rPr>
              <a:t> </a:t>
            </a:r>
            <a:r>
              <a:rPr lang="en-US" sz="3200" dirty="0">
                <a:solidFill>
                  <a:schemeClr val="tx1"/>
                </a:solidFill>
              </a:rPr>
              <a:t>all of you be harmonious, sympathetic, brotherly, kindhearted, and humble in spirit; </a:t>
            </a:r>
            <a:r>
              <a:rPr lang="en-US" sz="3200" b="1" baseline="30000" dirty="0">
                <a:solidFill>
                  <a:schemeClr val="tx1"/>
                </a:solidFill>
              </a:rPr>
              <a:t>9 </a:t>
            </a:r>
            <a:r>
              <a:rPr lang="en-US" sz="3200" dirty="0">
                <a:solidFill>
                  <a:schemeClr val="tx1"/>
                </a:solidFill>
              </a:rPr>
              <a:t>not returning evil for evil or insult for insult, but giving a blessing instead; for you were called for the very purpose that you might inherit a blessing. </a:t>
            </a:r>
          </a:p>
        </p:txBody>
      </p:sp>
    </p:spTree>
    <p:extLst>
      <p:ext uri="{BB962C8B-B14F-4D97-AF65-F5344CB8AC3E}">
        <p14:creationId xmlns:p14="http://schemas.microsoft.com/office/powerpoint/2010/main" val="193847410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533400" y="73369"/>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600" b="1" dirty="0"/>
              <a:t>Treat your spouse the way Christ treated you</a:t>
            </a:r>
            <a:endParaRPr lang="en-US" sz="4600" b="1" i="1" dirty="0"/>
          </a:p>
        </p:txBody>
      </p:sp>
      <p:sp>
        <p:nvSpPr>
          <p:cNvPr id="11" name="Rectangle 10"/>
          <p:cNvSpPr/>
          <p:nvPr/>
        </p:nvSpPr>
        <p:spPr>
          <a:xfrm>
            <a:off x="0" y="4724400"/>
            <a:ext cx="12192000" cy="2142226"/>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Peter 3:8 </a:t>
            </a:r>
            <a:r>
              <a:rPr lang="en-US" sz="3200" dirty="0">
                <a:solidFill>
                  <a:schemeClr val="tx1"/>
                </a:solidFill>
              </a:rPr>
              <a:t>To sum up, all of you be harmonious, sympathetic, brotherly, kindhearted, and humble in spirit;</a:t>
            </a:r>
            <a:r>
              <a:rPr lang="en-US" sz="3200" b="1" dirty="0">
                <a:solidFill>
                  <a:schemeClr val="tx1"/>
                </a:solidFill>
              </a:rPr>
              <a:t> </a:t>
            </a:r>
            <a:r>
              <a:rPr lang="en-US" sz="3200" b="1" baseline="30000" dirty="0">
                <a:solidFill>
                  <a:schemeClr val="tx1"/>
                </a:solidFill>
              </a:rPr>
              <a:t>9 </a:t>
            </a:r>
            <a:r>
              <a:rPr lang="en-US" sz="3200" b="1" u="sng" dirty="0">
                <a:solidFill>
                  <a:srgbClr val="002060"/>
                </a:solidFill>
              </a:rPr>
              <a:t>not returning evil for evil or insult for insult</a:t>
            </a:r>
            <a:r>
              <a:rPr lang="en-US" sz="3200" dirty="0">
                <a:solidFill>
                  <a:schemeClr val="tx1"/>
                </a:solidFill>
              </a:rPr>
              <a:t>, but giving a blessing instead; for you were called for the very purpose that you might inherit a blessing. </a:t>
            </a:r>
          </a:p>
        </p:txBody>
      </p:sp>
    </p:spTree>
    <p:extLst>
      <p:ext uri="{BB962C8B-B14F-4D97-AF65-F5344CB8AC3E}">
        <p14:creationId xmlns:p14="http://schemas.microsoft.com/office/powerpoint/2010/main" val="310412017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533400" y="73369"/>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600" b="1" dirty="0"/>
              <a:t>Treat your spouse the way Christ treated you</a:t>
            </a:r>
            <a:endParaRPr lang="en-US" sz="4600" b="1" i="1" dirty="0"/>
          </a:p>
        </p:txBody>
      </p:sp>
      <p:pic>
        <p:nvPicPr>
          <p:cNvPr id="6" name="Picture 2" descr="Image result for ballroom dancin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a:stretch/>
        </p:blipFill>
        <p:spPr bwMode="auto">
          <a:xfrm>
            <a:off x="1752600" y="1135614"/>
            <a:ext cx="2704531" cy="3483804"/>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man-and-woman-arm-wrestlin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a:stretch/>
        </p:blipFill>
        <p:spPr bwMode="auto">
          <a:xfrm>
            <a:off x="5714999" y="1135614"/>
            <a:ext cx="5167953" cy="3483804"/>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p:cNvSpPr/>
          <p:nvPr/>
        </p:nvSpPr>
        <p:spPr>
          <a:xfrm>
            <a:off x="0" y="4724400"/>
            <a:ext cx="12192000" cy="2142226"/>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Peter 3:8 </a:t>
            </a:r>
            <a:r>
              <a:rPr lang="en-US" sz="3200" dirty="0">
                <a:solidFill>
                  <a:schemeClr val="tx1"/>
                </a:solidFill>
              </a:rPr>
              <a:t>To sum up, all of you be harmonious, sympathetic, brotherly, kindhearted, and humble in spirit;</a:t>
            </a:r>
            <a:r>
              <a:rPr lang="en-US" sz="3200" b="1" dirty="0">
                <a:solidFill>
                  <a:schemeClr val="tx1"/>
                </a:solidFill>
              </a:rPr>
              <a:t> </a:t>
            </a:r>
            <a:r>
              <a:rPr lang="en-US" sz="3200" b="1" baseline="30000" dirty="0">
                <a:solidFill>
                  <a:schemeClr val="tx1"/>
                </a:solidFill>
              </a:rPr>
              <a:t>9 </a:t>
            </a:r>
            <a:r>
              <a:rPr lang="en-US" sz="3200" b="1" u="sng" dirty="0">
                <a:solidFill>
                  <a:srgbClr val="002060"/>
                </a:solidFill>
              </a:rPr>
              <a:t>not returning evil for evil or insult for insult</a:t>
            </a:r>
            <a:r>
              <a:rPr lang="en-US" sz="3200" dirty="0">
                <a:solidFill>
                  <a:schemeClr val="tx1"/>
                </a:solidFill>
              </a:rPr>
              <a:t>, but giving a blessing instead; for you were called for the very purpose that you might inherit a blessing. </a:t>
            </a:r>
          </a:p>
        </p:txBody>
      </p:sp>
    </p:spTree>
    <p:extLst>
      <p:ext uri="{BB962C8B-B14F-4D97-AF65-F5344CB8AC3E}">
        <p14:creationId xmlns:p14="http://schemas.microsoft.com/office/powerpoint/2010/main" val="3473876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533400" y="73369"/>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600" b="1" dirty="0"/>
              <a:t>Treat your spouse the way Christ treated you</a:t>
            </a:r>
            <a:endParaRPr lang="en-US" sz="4600" b="1" i="1" dirty="0"/>
          </a:p>
        </p:txBody>
      </p:sp>
      <p:sp>
        <p:nvSpPr>
          <p:cNvPr id="8" name="Rectangle 7"/>
          <p:cNvSpPr/>
          <p:nvPr/>
        </p:nvSpPr>
        <p:spPr>
          <a:xfrm>
            <a:off x="0" y="4724400"/>
            <a:ext cx="12192000" cy="2142226"/>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Peter 3:8 </a:t>
            </a:r>
            <a:r>
              <a:rPr lang="en-US" sz="3200" dirty="0">
                <a:solidFill>
                  <a:schemeClr val="tx1"/>
                </a:solidFill>
              </a:rPr>
              <a:t>To sum up, all of you be harmonious, sympathetic, brotherly, kindhearted, and humble in spirit;</a:t>
            </a:r>
            <a:r>
              <a:rPr lang="en-US" sz="3200" b="1" dirty="0">
                <a:solidFill>
                  <a:schemeClr val="tx1"/>
                </a:solidFill>
              </a:rPr>
              <a:t> </a:t>
            </a:r>
            <a:r>
              <a:rPr lang="en-US" sz="3200" b="1" baseline="30000" dirty="0">
                <a:solidFill>
                  <a:schemeClr val="tx1"/>
                </a:solidFill>
              </a:rPr>
              <a:t>9 </a:t>
            </a:r>
            <a:r>
              <a:rPr lang="en-US" sz="3200" b="1" u="sng" dirty="0">
                <a:solidFill>
                  <a:srgbClr val="002060"/>
                </a:solidFill>
              </a:rPr>
              <a:t>not returning evil for evil or insult for insult</a:t>
            </a:r>
            <a:r>
              <a:rPr lang="en-US" sz="3200" dirty="0">
                <a:solidFill>
                  <a:schemeClr val="tx1"/>
                </a:solidFill>
              </a:rPr>
              <a:t>, but giving a blessing instead; for you were called for the very purpose that you might inherit a blessing. </a:t>
            </a:r>
          </a:p>
        </p:txBody>
      </p:sp>
      <p:sp>
        <p:nvSpPr>
          <p:cNvPr id="6" name="Rounded Rectangular Callout 5"/>
          <p:cNvSpPr/>
          <p:nvPr/>
        </p:nvSpPr>
        <p:spPr>
          <a:xfrm>
            <a:off x="196506" y="1347962"/>
            <a:ext cx="5289894" cy="1538153"/>
          </a:xfrm>
          <a:prstGeom prst="wedgeRoundRectCallout">
            <a:avLst>
              <a:gd name="adj1" fmla="val -21927"/>
              <a:gd name="adj2" fmla="val 49596"/>
              <a:gd name="adj3" fmla="val 16667"/>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400" b="1" dirty="0"/>
              <a:t>Breaking the </a:t>
            </a:r>
          </a:p>
          <a:p>
            <a:pPr algn="ctr" fontAlgn="auto">
              <a:spcBef>
                <a:spcPts val="0"/>
              </a:spcBef>
              <a:spcAft>
                <a:spcPts val="0"/>
              </a:spcAft>
              <a:defRPr/>
            </a:pPr>
            <a:r>
              <a:rPr lang="en-US" sz="4400" b="1" dirty="0"/>
              <a:t>“evil for evil” cycle …</a:t>
            </a:r>
            <a:endParaRPr lang="en-US" sz="4400" b="1" i="1" dirty="0"/>
          </a:p>
        </p:txBody>
      </p:sp>
      <p:pic>
        <p:nvPicPr>
          <p:cNvPr id="2" name="Picture 4" descr="man-and-woman-arm-wrestling">
            <a:extLst>
              <a:ext uri="{FF2B5EF4-FFF2-40B4-BE49-F238E27FC236}">
                <a16:creationId xmlns:a16="http://schemas.microsoft.com/office/drawing/2014/main" xmlns="" id="{93D109B3-AD27-27C5-F4B0-7FF1259D710F}"/>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a:stretch/>
        </p:blipFill>
        <p:spPr bwMode="auto">
          <a:xfrm>
            <a:off x="5714999" y="1135614"/>
            <a:ext cx="5167953" cy="34838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5250336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533400" y="73369"/>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600" b="1" dirty="0"/>
              <a:t>Treat your spouse the way Christ treated you</a:t>
            </a:r>
            <a:endParaRPr lang="en-US" sz="4600" b="1" i="1" dirty="0"/>
          </a:p>
        </p:txBody>
      </p:sp>
      <p:sp>
        <p:nvSpPr>
          <p:cNvPr id="8" name="Rectangle 7"/>
          <p:cNvSpPr/>
          <p:nvPr/>
        </p:nvSpPr>
        <p:spPr>
          <a:xfrm>
            <a:off x="0" y="4724400"/>
            <a:ext cx="12192000" cy="2142226"/>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Peter 3:8 </a:t>
            </a:r>
            <a:r>
              <a:rPr lang="en-US" sz="3200" dirty="0">
                <a:solidFill>
                  <a:schemeClr val="tx1"/>
                </a:solidFill>
              </a:rPr>
              <a:t>To sum up, all of you be harmonious, sympathetic, brotherly, kindhearted, and humble in spirit;</a:t>
            </a:r>
            <a:r>
              <a:rPr lang="en-US" sz="3200" b="1" dirty="0">
                <a:solidFill>
                  <a:schemeClr val="tx1"/>
                </a:solidFill>
              </a:rPr>
              <a:t> </a:t>
            </a:r>
            <a:r>
              <a:rPr lang="en-US" sz="3200" b="1" baseline="30000" dirty="0">
                <a:solidFill>
                  <a:schemeClr val="tx1"/>
                </a:solidFill>
              </a:rPr>
              <a:t>9 </a:t>
            </a:r>
            <a:r>
              <a:rPr lang="en-US" sz="3200" b="1" u="sng" dirty="0">
                <a:solidFill>
                  <a:srgbClr val="002060"/>
                </a:solidFill>
              </a:rPr>
              <a:t>not returning evil for evil or insult for insult</a:t>
            </a:r>
            <a:r>
              <a:rPr lang="en-US" sz="3200" dirty="0">
                <a:solidFill>
                  <a:schemeClr val="tx1"/>
                </a:solidFill>
              </a:rPr>
              <a:t>, but giving a blessing instead; for you were called for the very purpose that you might inherit a blessing. </a:t>
            </a:r>
          </a:p>
        </p:txBody>
      </p:sp>
      <p:sp>
        <p:nvSpPr>
          <p:cNvPr id="6" name="Rounded Rectangular Callout 5"/>
          <p:cNvSpPr/>
          <p:nvPr/>
        </p:nvSpPr>
        <p:spPr>
          <a:xfrm>
            <a:off x="196506" y="1347962"/>
            <a:ext cx="5289894" cy="1538153"/>
          </a:xfrm>
          <a:prstGeom prst="wedgeRoundRectCallout">
            <a:avLst>
              <a:gd name="adj1" fmla="val -21927"/>
              <a:gd name="adj2" fmla="val 49596"/>
              <a:gd name="adj3" fmla="val 16667"/>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400" b="1" dirty="0"/>
              <a:t>Breaking the </a:t>
            </a:r>
          </a:p>
          <a:p>
            <a:pPr algn="ctr" fontAlgn="auto">
              <a:spcBef>
                <a:spcPts val="0"/>
              </a:spcBef>
              <a:spcAft>
                <a:spcPts val="0"/>
              </a:spcAft>
              <a:defRPr/>
            </a:pPr>
            <a:r>
              <a:rPr lang="en-US" sz="4400" b="1" dirty="0"/>
              <a:t>“evil for evil” cycle …</a:t>
            </a:r>
            <a:endParaRPr lang="en-US" sz="4400" b="1" i="1" dirty="0"/>
          </a:p>
        </p:txBody>
      </p:sp>
      <p:sp>
        <p:nvSpPr>
          <p:cNvPr id="7" name="Rounded Rectangular Callout 6"/>
          <p:cNvSpPr/>
          <p:nvPr/>
        </p:nvSpPr>
        <p:spPr>
          <a:xfrm>
            <a:off x="5486400" y="1978436"/>
            <a:ext cx="6515101" cy="789197"/>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400" b="1" dirty="0">
                <a:solidFill>
                  <a:schemeClr val="bg1"/>
                </a:solidFill>
              </a:rPr>
              <a:t>“You go first…”</a:t>
            </a:r>
            <a:endParaRPr lang="en-US" sz="4400" b="1" i="1" dirty="0">
              <a:solidFill>
                <a:schemeClr val="bg1"/>
              </a:solidFill>
            </a:endParaRPr>
          </a:p>
        </p:txBody>
      </p:sp>
      <p:sp>
        <p:nvSpPr>
          <p:cNvPr id="10" name="Rounded Rectangular Callout 9"/>
          <p:cNvSpPr/>
          <p:nvPr/>
        </p:nvSpPr>
        <p:spPr>
          <a:xfrm>
            <a:off x="10886" y="3419510"/>
            <a:ext cx="12192000" cy="789197"/>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900" b="1" dirty="0">
                <a:solidFill>
                  <a:schemeClr val="bg1"/>
                </a:solidFill>
              </a:rPr>
              <a:t>“I’ll start honoring you when you are easier to honor”</a:t>
            </a:r>
          </a:p>
        </p:txBody>
      </p:sp>
    </p:spTree>
    <p:extLst>
      <p:ext uri="{BB962C8B-B14F-4D97-AF65-F5344CB8AC3E}">
        <p14:creationId xmlns:p14="http://schemas.microsoft.com/office/powerpoint/2010/main" val="701686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533400" y="73369"/>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600" b="1" dirty="0"/>
              <a:t>Treat your spouse the way Christ treated you</a:t>
            </a:r>
            <a:endParaRPr lang="en-US" sz="4600" b="1" i="1" dirty="0"/>
          </a:p>
        </p:txBody>
      </p:sp>
      <p:sp>
        <p:nvSpPr>
          <p:cNvPr id="8" name="Rectangle 7"/>
          <p:cNvSpPr/>
          <p:nvPr/>
        </p:nvSpPr>
        <p:spPr>
          <a:xfrm>
            <a:off x="0" y="4724400"/>
            <a:ext cx="12192000" cy="2142226"/>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Peter 3:8 </a:t>
            </a:r>
            <a:r>
              <a:rPr lang="en-US" sz="3200" dirty="0">
                <a:solidFill>
                  <a:schemeClr val="tx1"/>
                </a:solidFill>
              </a:rPr>
              <a:t>To sum up, all of you be harmonious, sympathetic, brotherly, kindhearted, and humble in spirit;</a:t>
            </a:r>
            <a:r>
              <a:rPr lang="en-US" sz="3200" b="1" dirty="0">
                <a:solidFill>
                  <a:schemeClr val="tx1"/>
                </a:solidFill>
              </a:rPr>
              <a:t> </a:t>
            </a:r>
            <a:r>
              <a:rPr lang="en-US" sz="3200" b="1" baseline="30000" dirty="0">
                <a:solidFill>
                  <a:schemeClr val="tx1"/>
                </a:solidFill>
              </a:rPr>
              <a:t>9 </a:t>
            </a:r>
            <a:r>
              <a:rPr lang="en-US" sz="3200" b="1" u="sng" dirty="0">
                <a:solidFill>
                  <a:srgbClr val="002060"/>
                </a:solidFill>
              </a:rPr>
              <a:t>not returning evil for evil or insult for insult</a:t>
            </a:r>
            <a:r>
              <a:rPr lang="en-US" sz="3200" dirty="0">
                <a:solidFill>
                  <a:schemeClr val="tx1"/>
                </a:solidFill>
              </a:rPr>
              <a:t>, but giving a blessing instead; for you were called for the very purpose that you might inherit a blessing. </a:t>
            </a:r>
          </a:p>
        </p:txBody>
      </p:sp>
      <p:sp>
        <p:nvSpPr>
          <p:cNvPr id="6" name="Rounded Rectangular Callout 5"/>
          <p:cNvSpPr/>
          <p:nvPr/>
        </p:nvSpPr>
        <p:spPr>
          <a:xfrm>
            <a:off x="196506" y="1347962"/>
            <a:ext cx="5289894" cy="1538153"/>
          </a:xfrm>
          <a:prstGeom prst="wedgeRoundRectCallout">
            <a:avLst>
              <a:gd name="adj1" fmla="val -21927"/>
              <a:gd name="adj2" fmla="val 49596"/>
              <a:gd name="adj3" fmla="val 16667"/>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400" b="1" dirty="0"/>
              <a:t>Breaking the </a:t>
            </a:r>
          </a:p>
          <a:p>
            <a:pPr algn="ctr" fontAlgn="auto">
              <a:spcBef>
                <a:spcPts val="0"/>
              </a:spcBef>
              <a:spcAft>
                <a:spcPts val="0"/>
              </a:spcAft>
              <a:defRPr/>
            </a:pPr>
            <a:r>
              <a:rPr lang="en-US" sz="4400" b="1" dirty="0"/>
              <a:t>“evil for evil” cycle …</a:t>
            </a:r>
            <a:endParaRPr lang="en-US" sz="4400" b="1" i="1" dirty="0"/>
          </a:p>
        </p:txBody>
      </p:sp>
      <p:sp>
        <p:nvSpPr>
          <p:cNvPr id="7" name="Rounded Rectangular Callout 6"/>
          <p:cNvSpPr/>
          <p:nvPr/>
        </p:nvSpPr>
        <p:spPr>
          <a:xfrm>
            <a:off x="5486400" y="1978436"/>
            <a:ext cx="6515101" cy="789197"/>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400" b="1" dirty="0">
                <a:solidFill>
                  <a:schemeClr val="bg1"/>
                </a:solidFill>
              </a:rPr>
              <a:t>“You go first…”</a:t>
            </a:r>
            <a:endParaRPr lang="en-US" sz="4400" b="1" i="1" dirty="0">
              <a:solidFill>
                <a:schemeClr val="bg1"/>
              </a:solidFill>
            </a:endParaRPr>
          </a:p>
        </p:txBody>
      </p:sp>
      <p:sp>
        <p:nvSpPr>
          <p:cNvPr id="10" name="Rounded Rectangular Callout 9"/>
          <p:cNvSpPr/>
          <p:nvPr/>
        </p:nvSpPr>
        <p:spPr>
          <a:xfrm>
            <a:off x="10886" y="3419510"/>
            <a:ext cx="12192000" cy="789197"/>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900" b="1" dirty="0">
                <a:solidFill>
                  <a:schemeClr val="bg1"/>
                </a:solidFill>
              </a:rPr>
              <a:t>“I’ll start respecting you when you are worthy of respect”</a:t>
            </a:r>
          </a:p>
        </p:txBody>
      </p:sp>
    </p:spTree>
    <p:extLst>
      <p:ext uri="{BB962C8B-B14F-4D97-AF65-F5344CB8AC3E}">
        <p14:creationId xmlns:p14="http://schemas.microsoft.com/office/powerpoint/2010/main" val="400555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533400" y="73369"/>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600" b="1" dirty="0"/>
              <a:t>Treat your spouse the way Christ treated you</a:t>
            </a:r>
            <a:endParaRPr lang="en-US" sz="4600" b="1" i="1" dirty="0"/>
          </a:p>
        </p:txBody>
      </p:sp>
      <p:sp>
        <p:nvSpPr>
          <p:cNvPr id="8" name="Rectangle 7"/>
          <p:cNvSpPr/>
          <p:nvPr/>
        </p:nvSpPr>
        <p:spPr>
          <a:xfrm>
            <a:off x="0" y="4724400"/>
            <a:ext cx="12192000" cy="2142226"/>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Peter 3:8 </a:t>
            </a:r>
            <a:r>
              <a:rPr lang="en-US" sz="3200" dirty="0">
                <a:solidFill>
                  <a:schemeClr val="tx1"/>
                </a:solidFill>
              </a:rPr>
              <a:t>To sum up, all of you be harmonious, sympathetic, brotherly, kindhearted, and humble in spirit;</a:t>
            </a:r>
            <a:r>
              <a:rPr lang="en-US" sz="3200" b="1" dirty="0">
                <a:solidFill>
                  <a:schemeClr val="tx1"/>
                </a:solidFill>
              </a:rPr>
              <a:t> </a:t>
            </a:r>
            <a:r>
              <a:rPr lang="en-US" sz="3200" b="1" baseline="30000" dirty="0">
                <a:solidFill>
                  <a:schemeClr val="tx1"/>
                </a:solidFill>
              </a:rPr>
              <a:t>9 </a:t>
            </a:r>
            <a:r>
              <a:rPr lang="en-US" sz="3200" b="1" u="sng" dirty="0">
                <a:solidFill>
                  <a:srgbClr val="002060"/>
                </a:solidFill>
              </a:rPr>
              <a:t>not returning evil for evil or insult for insult</a:t>
            </a:r>
            <a:r>
              <a:rPr lang="en-US" sz="3200" dirty="0">
                <a:solidFill>
                  <a:schemeClr val="tx1"/>
                </a:solidFill>
              </a:rPr>
              <a:t>, but giving a blessing instead; for you were called for the very purpose that you might inherit a blessing. </a:t>
            </a:r>
          </a:p>
        </p:txBody>
      </p:sp>
      <p:sp>
        <p:nvSpPr>
          <p:cNvPr id="6" name="Rounded Rectangular Callout 5"/>
          <p:cNvSpPr/>
          <p:nvPr/>
        </p:nvSpPr>
        <p:spPr>
          <a:xfrm>
            <a:off x="196506" y="1347962"/>
            <a:ext cx="5289894" cy="1538153"/>
          </a:xfrm>
          <a:prstGeom prst="wedgeRoundRectCallout">
            <a:avLst>
              <a:gd name="adj1" fmla="val -21927"/>
              <a:gd name="adj2" fmla="val 49596"/>
              <a:gd name="adj3" fmla="val 16667"/>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400" b="1" dirty="0"/>
              <a:t>Breaking the </a:t>
            </a:r>
          </a:p>
          <a:p>
            <a:pPr algn="ctr" fontAlgn="auto">
              <a:spcBef>
                <a:spcPts val="0"/>
              </a:spcBef>
              <a:spcAft>
                <a:spcPts val="0"/>
              </a:spcAft>
              <a:defRPr/>
            </a:pPr>
            <a:r>
              <a:rPr lang="en-US" sz="4400" b="1" dirty="0"/>
              <a:t>“evil for evil” cycle …</a:t>
            </a:r>
            <a:endParaRPr lang="en-US" sz="4400" b="1" i="1" dirty="0"/>
          </a:p>
        </p:txBody>
      </p:sp>
      <p:sp>
        <p:nvSpPr>
          <p:cNvPr id="7" name="Rounded Rectangular Callout 6"/>
          <p:cNvSpPr/>
          <p:nvPr/>
        </p:nvSpPr>
        <p:spPr>
          <a:xfrm>
            <a:off x="5486400" y="1978436"/>
            <a:ext cx="6515101" cy="789197"/>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400" b="1" dirty="0">
                <a:solidFill>
                  <a:schemeClr val="bg1"/>
                </a:solidFill>
              </a:rPr>
              <a:t>“You go first…”</a:t>
            </a:r>
            <a:endParaRPr lang="en-US" sz="4400" b="1" i="1" dirty="0">
              <a:solidFill>
                <a:schemeClr val="bg1"/>
              </a:solidFill>
            </a:endParaRPr>
          </a:p>
        </p:txBody>
      </p:sp>
      <p:sp>
        <p:nvSpPr>
          <p:cNvPr id="10" name="Rounded Rectangular Callout 9"/>
          <p:cNvSpPr/>
          <p:nvPr/>
        </p:nvSpPr>
        <p:spPr>
          <a:xfrm>
            <a:off x="10886" y="3478003"/>
            <a:ext cx="12192000" cy="789197"/>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900" b="1" dirty="0">
                <a:solidFill>
                  <a:schemeClr val="bg1"/>
                </a:solidFill>
              </a:rPr>
              <a:t>“I would be more understanding if you were </a:t>
            </a:r>
          </a:p>
          <a:p>
            <a:pPr algn="ctr"/>
            <a:r>
              <a:rPr lang="en-US" sz="3900" b="1" dirty="0">
                <a:solidFill>
                  <a:schemeClr val="bg1"/>
                </a:solidFill>
              </a:rPr>
              <a:t>easier to understand”</a:t>
            </a:r>
          </a:p>
        </p:txBody>
      </p:sp>
    </p:spTree>
    <p:extLst>
      <p:ext uri="{BB962C8B-B14F-4D97-AF65-F5344CB8AC3E}">
        <p14:creationId xmlns:p14="http://schemas.microsoft.com/office/powerpoint/2010/main" val="3508509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533400" y="73369"/>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600" b="1" dirty="0"/>
              <a:t>Treat your spouse the way Christ treated you</a:t>
            </a:r>
            <a:endParaRPr lang="en-US" sz="4600" b="1" i="1" dirty="0"/>
          </a:p>
        </p:txBody>
      </p:sp>
      <p:sp>
        <p:nvSpPr>
          <p:cNvPr id="8" name="Rectangle 7"/>
          <p:cNvSpPr/>
          <p:nvPr/>
        </p:nvSpPr>
        <p:spPr>
          <a:xfrm>
            <a:off x="0" y="4724400"/>
            <a:ext cx="12192000" cy="2142226"/>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Peter 3:8 </a:t>
            </a:r>
            <a:r>
              <a:rPr lang="en-US" sz="3200" dirty="0">
                <a:solidFill>
                  <a:schemeClr val="tx1"/>
                </a:solidFill>
              </a:rPr>
              <a:t>To sum up, all of you be harmonious, sympathetic, brotherly, kindhearted, and humble in spirit;</a:t>
            </a:r>
            <a:r>
              <a:rPr lang="en-US" sz="3200" b="1" dirty="0">
                <a:solidFill>
                  <a:schemeClr val="tx1"/>
                </a:solidFill>
              </a:rPr>
              <a:t> </a:t>
            </a:r>
            <a:r>
              <a:rPr lang="en-US" sz="3200" b="1" baseline="30000" dirty="0">
                <a:solidFill>
                  <a:schemeClr val="tx1"/>
                </a:solidFill>
              </a:rPr>
              <a:t>9 </a:t>
            </a:r>
            <a:r>
              <a:rPr lang="en-US" sz="3200" b="1" u="sng" dirty="0">
                <a:solidFill>
                  <a:srgbClr val="002060"/>
                </a:solidFill>
              </a:rPr>
              <a:t>not returning evil for evil or insult for insult</a:t>
            </a:r>
            <a:r>
              <a:rPr lang="en-US" sz="3200" dirty="0">
                <a:solidFill>
                  <a:schemeClr val="tx1"/>
                </a:solidFill>
              </a:rPr>
              <a:t>, but giving a blessing instead; for you were called for the very purpose that you might inherit a blessing. </a:t>
            </a:r>
          </a:p>
        </p:txBody>
      </p:sp>
      <p:sp>
        <p:nvSpPr>
          <p:cNvPr id="6" name="Rounded Rectangular Callout 5"/>
          <p:cNvSpPr/>
          <p:nvPr/>
        </p:nvSpPr>
        <p:spPr>
          <a:xfrm>
            <a:off x="196506" y="1347962"/>
            <a:ext cx="5289894" cy="1538153"/>
          </a:xfrm>
          <a:prstGeom prst="wedgeRoundRectCallout">
            <a:avLst>
              <a:gd name="adj1" fmla="val -21927"/>
              <a:gd name="adj2" fmla="val 49596"/>
              <a:gd name="adj3" fmla="val 16667"/>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400" b="1" dirty="0"/>
              <a:t>Breaking the </a:t>
            </a:r>
          </a:p>
          <a:p>
            <a:pPr algn="ctr" fontAlgn="auto">
              <a:spcBef>
                <a:spcPts val="0"/>
              </a:spcBef>
              <a:spcAft>
                <a:spcPts val="0"/>
              </a:spcAft>
              <a:defRPr/>
            </a:pPr>
            <a:r>
              <a:rPr lang="en-US" sz="4400" b="1" dirty="0"/>
              <a:t>“evil for evil” cycle …</a:t>
            </a:r>
            <a:endParaRPr lang="en-US" sz="4400" b="1" i="1" dirty="0"/>
          </a:p>
        </p:txBody>
      </p:sp>
      <p:sp>
        <p:nvSpPr>
          <p:cNvPr id="7" name="Rounded Rectangular Callout 6"/>
          <p:cNvSpPr/>
          <p:nvPr/>
        </p:nvSpPr>
        <p:spPr>
          <a:xfrm>
            <a:off x="5486400" y="1978436"/>
            <a:ext cx="6515101" cy="789197"/>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400" b="1" dirty="0">
                <a:solidFill>
                  <a:schemeClr val="bg1"/>
                </a:solidFill>
              </a:rPr>
              <a:t>“You go first…”</a:t>
            </a:r>
            <a:endParaRPr lang="en-US" sz="4400" b="1" i="1" dirty="0">
              <a:solidFill>
                <a:schemeClr val="bg1"/>
              </a:solidFill>
            </a:endParaRPr>
          </a:p>
        </p:txBody>
      </p:sp>
      <p:sp>
        <p:nvSpPr>
          <p:cNvPr id="10" name="Rounded Rectangular Callout 9"/>
          <p:cNvSpPr/>
          <p:nvPr/>
        </p:nvSpPr>
        <p:spPr>
          <a:xfrm>
            <a:off x="10886" y="3419510"/>
            <a:ext cx="12192000" cy="789197"/>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700" b="1" dirty="0">
                <a:solidFill>
                  <a:schemeClr val="bg1"/>
                </a:solidFill>
              </a:rPr>
              <a:t>“I’ll get behind your leadership when you start leading well” </a:t>
            </a:r>
          </a:p>
        </p:txBody>
      </p:sp>
    </p:spTree>
    <p:extLst>
      <p:ext uri="{BB962C8B-B14F-4D97-AF65-F5344CB8AC3E}">
        <p14:creationId xmlns:p14="http://schemas.microsoft.com/office/powerpoint/2010/main" val="2426659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533400" y="73369"/>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600" b="1" dirty="0"/>
              <a:t>Treat your spouse the way Christ treated you</a:t>
            </a:r>
            <a:endParaRPr lang="en-US" sz="4600" b="1" i="1" dirty="0"/>
          </a:p>
        </p:txBody>
      </p:sp>
      <p:sp>
        <p:nvSpPr>
          <p:cNvPr id="8" name="Rectangle 7"/>
          <p:cNvSpPr/>
          <p:nvPr/>
        </p:nvSpPr>
        <p:spPr>
          <a:xfrm>
            <a:off x="0" y="4724400"/>
            <a:ext cx="12192000" cy="2142226"/>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Peter 3:8 </a:t>
            </a:r>
            <a:r>
              <a:rPr lang="en-US" sz="3200" dirty="0">
                <a:solidFill>
                  <a:schemeClr val="tx1"/>
                </a:solidFill>
              </a:rPr>
              <a:t>To sum up, all of you be harmonious, sympathetic, brotherly, kindhearted, and humble in spirit;</a:t>
            </a:r>
            <a:r>
              <a:rPr lang="en-US" sz="3200" b="1" dirty="0">
                <a:solidFill>
                  <a:schemeClr val="tx1"/>
                </a:solidFill>
              </a:rPr>
              <a:t> </a:t>
            </a:r>
            <a:r>
              <a:rPr lang="en-US" sz="3200" b="1" baseline="30000" dirty="0">
                <a:solidFill>
                  <a:schemeClr val="tx1"/>
                </a:solidFill>
              </a:rPr>
              <a:t>9 </a:t>
            </a:r>
            <a:r>
              <a:rPr lang="en-US" sz="3200" b="1" u="sng" dirty="0">
                <a:solidFill>
                  <a:srgbClr val="002060"/>
                </a:solidFill>
              </a:rPr>
              <a:t>not returning evil for evil or insult for insult</a:t>
            </a:r>
            <a:r>
              <a:rPr lang="en-US" sz="3200" dirty="0">
                <a:solidFill>
                  <a:schemeClr val="tx1"/>
                </a:solidFill>
              </a:rPr>
              <a:t>, but giving a blessing instead; for you were called for the very purpose that you might inherit a blessing. </a:t>
            </a:r>
          </a:p>
        </p:txBody>
      </p:sp>
      <p:sp>
        <p:nvSpPr>
          <p:cNvPr id="6" name="Rounded Rectangular Callout 5"/>
          <p:cNvSpPr/>
          <p:nvPr/>
        </p:nvSpPr>
        <p:spPr>
          <a:xfrm>
            <a:off x="196506" y="1347962"/>
            <a:ext cx="5289894" cy="1538153"/>
          </a:xfrm>
          <a:prstGeom prst="wedgeRoundRectCallout">
            <a:avLst>
              <a:gd name="adj1" fmla="val -21927"/>
              <a:gd name="adj2" fmla="val 49596"/>
              <a:gd name="adj3" fmla="val 16667"/>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400" b="1" dirty="0"/>
              <a:t>Breaking the </a:t>
            </a:r>
          </a:p>
          <a:p>
            <a:pPr algn="ctr" fontAlgn="auto">
              <a:spcBef>
                <a:spcPts val="0"/>
              </a:spcBef>
              <a:spcAft>
                <a:spcPts val="0"/>
              </a:spcAft>
              <a:defRPr/>
            </a:pPr>
            <a:r>
              <a:rPr lang="en-US" sz="4400" b="1" dirty="0"/>
              <a:t>“evil for evil” cycle …</a:t>
            </a:r>
            <a:endParaRPr lang="en-US" sz="4400" b="1" i="1" dirty="0"/>
          </a:p>
        </p:txBody>
      </p:sp>
      <p:sp>
        <p:nvSpPr>
          <p:cNvPr id="7" name="Rounded Rectangular Callout 6"/>
          <p:cNvSpPr/>
          <p:nvPr/>
        </p:nvSpPr>
        <p:spPr>
          <a:xfrm>
            <a:off x="5486400" y="1978436"/>
            <a:ext cx="6515101" cy="789197"/>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400" b="1" dirty="0">
                <a:solidFill>
                  <a:schemeClr val="bg1"/>
                </a:solidFill>
              </a:rPr>
              <a:t>“You go first…”</a:t>
            </a:r>
            <a:endParaRPr lang="en-US" sz="4400" b="1" i="1" dirty="0">
              <a:solidFill>
                <a:schemeClr val="bg1"/>
              </a:solidFill>
            </a:endParaRPr>
          </a:p>
        </p:txBody>
      </p:sp>
      <p:sp>
        <p:nvSpPr>
          <p:cNvPr id="10" name="Rounded Rectangular Callout 9"/>
          <p:cNvSpPr/>
          <p:nvPr/>
        </p:nvSpPr>
        <p:spPr>
          <a:xfrm>
            <a:off x="10886" y="3419510"/>
            <a:ext cx="12192000" cy="789197"/>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900" b="1" dirty="0">
                <a:solidFill>
                  <a:schemeClr val="bg1"/>
                </a:solidFill>
              </a:rPr>
              <a:t>“Well maybe if you weren’t so hard to lead…” </a:t>
            </a:r>
          </a:p>
        </p:txBody>
      </p:sp>
    </p:spTree>
    <p:extLst>
      <p:ext uri="{BB962C8B-B14F-4D97-AF65-F5344CB8AC3E}">
        <p14:creationId xmlns:p14="http://schemas.microsoft.com/office/powerpoint/2010/main" val="3575347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533400" y="73369"/>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600" b="1" dirty="0"/>
              <a:t>Treat your spouse the way Christ treated you</a:t>
            </a:r>
            <a:endParaRPr lang="en-US" sz="4600" b="1" i="1" dirty="0"/>
          </a:p>
        </p:txBody>
      </p:sp>
      <p:sp>
        <p:nvSpPr>
          <p:cNvPr id="8" name="Rectangle 7"/>
          <p:cNvSpPr/>
          <p:nvPr/>
        </p:nvSpPr>
        <p:spPr>
          <a:xfrm>
            <a:off x="0" y="4724400"/>
            <a:ext cx="12192000" cy="2142226"/>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Peter 3:8 </a:t>
            </a:r>
            <a:r>
              <a:rPr lang="en-US" sz="3200" dirty="0">
                <a:solidFill>
                  <a:schemeClr val="tx1"/>
                </a:solidFill>
              </a:rPr>
              <a:t>To sum up, all of you be harmonious, sympathetic, brotherly, kindhearted, and humble in spirit;</a:t>
            </a:r>
            <a:r>
              <a:rPr lang="en-US" sz="3200" b="1" dirty="0">
                <a:solidFill>
                  <a:schemeClr val="tx1"/>
                </a:solidFill>
              </a:rPr>
              <a:t> </a:t>
            </a:r>
            <a:r>
              <a:rPr lang="en-US" sz="3200" b="1" baseline="30000" dirty="0">
                <a:solidFill>
                  <a:schemeClr val="tx1"/>
                </a:solidFill>
              </a:rPr>
              <a:t>9 </a:t>
            </a:r>
            <a:r>
              <a:rPr lang="en-US" sz="3200" b="1" u="sng" dirty="0">
                <a:solidFill>
                  <a:srgbClr val="002060"/>
                </a:solidFill>
              </a:rPr>
              <a:t>not returning evil for evil or insult for insult</a:t>
            </a:r>
            <a:r>
              <a:rPr lang="en-US" sz="3200" dirty="0">
                <a:solidFill>
                  <a:schemeClr val="tx1"/>
                </a:solidFill>
              </a:rPr>
              <a:t>, but giving a blessing instead; for you were called for the very purpose that you might inherit a blessing. </a:t>
            </a:r>
          </a:p>
        </p:txBody>
      </p:sp>
      <p:sp>
        <p:nvSpPr>
          <p:cNvPr id="6" name="Rounded Rectangular Callout 5"/>
          <p:cNvSpPr/>
          <p:nvPr/>
        </p:nvSpPr>
        <p:spPr>
          <a:xfrm>
            <a:off x="196506" y="1347962"/>
            <a:ext cx="5289894" cy="1538153"/>
          </a:xfrm>
          <a:prstGeom prst="wedgeRoundRectCallout">
            <a:avLst>
              <a:gd name="adj1" fmla="val -21927"/>
              <a:gd name="adj2" fmla="val 49596"/>
              <a:gd name="adj3" fmla="val 16667"/>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400" b="1" dirty="0"/>
              <a:t>Breaking the </a:t>
            </a:r>
          </a:p>
          <a:p>
            <a:pPr algn="ctr" fontAlgn="auto">
              <a:spcBef>
                <a:spcPts val="0"/>
              </a:spcBef>
              <a:spcAft>
                <a:spcPts val="0"/>
              </a:spcAft>
              <a:defRPr/>
            </a:pPr>
            <a:r>
              <a:rPr lang="en-US" sz="4400" b="1" dirty="0"/>
              <a:t>“evil for evil” cycle …</a:t>
            </a:r>
            <a:endParaRPr lang="en-US" sz="4400" b="1" i="1" dirty="0"/>
          </a:p>
        </p:txBody>
      </p:sp>
      <p:sp>
        <p:nvSpPr>
          <p:cNvPr id="7" name="Rounded Rectangular Callout 6"/>
          <p:cNvSpPr/>
          <p:nvPr/>
        </p:nvSpPr>
        <p:spPr>
          <a:xfrm>
            <a:off x="5486400" y="1978436"/>
            <a:ext cx="6515101" cy="789197"/>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400" b="1" dirty="0">
                <a:solidFill>
                  <a:schemeClr val="bg1"/>
                </a:solidFill>
              </a:rPr>
              <a:t>“You go first…”</a:t>
            </a:r>
            <a:endParaRPr lang="en-US" sz="4400" b="1" i="1" dirty="0">
              <a:solidFill>
                <a:schemeClr val="bg1"/>
              </a:solidFill>
            </a:endParaRPr>
          </a:p>
        </p:txBody>
      </p:sp>
      <p:sp>
        <p:nvSpPr>
          <p:cNvPr id="11" name="Rounded Rectangular Callout 10"/>
          <p:cNvSpPr/>
          <p:nvPr/>
        </p:nvSpPr>
        <p:spPr>
          <a:xfrm>
            <a:off x="196506" y="3241545"/>
            <a:ext cx="6838951" cy="789197"/>
          </a:xfrm>
          <a:prstGeom prst="wedgeRoundRectCallout">
            <a:avLst>
              <a:gd name="adj1" fmla="val -21927"/>
              <a:gd name="adj2" fmla="val 49596"/>
              <a:gd name="adj3" fmla="val 16667"/>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400" b="1" dirty="0">
                <a:solidFill>
                  <a:schemeClr val="bg1"/>
                </a:solidFill>
              </a:rPr>
              <a:t>How do we get un-stuck??</a:t>
            </a:r>
            <a:endParaRPr lang="en-US" sz="4400" b="1" i="1" dirty="0">
              <a:solidFill>
                <a:schemeClr val="bg1"/>
              </a:solidFill>
            </a:endParaRPr>
          </a:p>
        </p:txBody>
      </p:sp>
    </p:spTree>
    <p:extLst>
      <p:ext uri="{BB962C8B-B14F-4D97-AF65-F5344CB8AC3E}">
        <p14:creationId xmlns:p14="http://schemas.microsoft.com/office/powerpoint/2010/main" val="478318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Image result for fire horizon"/>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p:cNvSpPr/>
          <p:nvPr/>
        </p:nvSpPr>
        <p:spPr>
          <a:xfrm>
            <a:off x="152400" y="185737"/>
            <a:ext cx="83820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t>Context really, really matters</a:t>
            </a:r>
            <a:endParaRPr lang="en-US" sz="5400" b="1" i="1" dirty="0"/>
          </a:p>
        </p:txBody>
      </p:sp>
      <p:sp>
        <p:nvSpPr>
          <p:cNvPr id="7" name="Rectangle 6"/>
          <p:cNvSpPr/>
          <p:nvPr/>
        </p:nvSpPr>
        <p:spPr>
          <a:xfrm>
            <a:off x="533400" y="1600200"/>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dirty="0"/>
              <a:t>“Fiery Ordeal”</a:t>
            </a:r>
          </a:p>
          <a:p>
            <a:r>
              <a:rPr lang="en-US" sz="4000" b="1" dirty="0"/>
              <a:t>Responding to slander</a:t>
            </a:r>
          </a:p>
          <a:p>
            <a:r>
              <a:rPr lang="en-US" sz="4000" b="1" dirty="0"/>
              <a:t>Enduring injustice for the sake of Christ</a:t>
            </a:r>
          </a:p>
        </p:txBody>
      </p:sp>
      <p:sp>
        <p:nvSpPr>
          <p:cNvPr id="10" name="Rectangle 9"/>
          <p:cNvSpPr/>
          <p:nvPr/>
        </p:nvSpPr>
        <p:spPr>
          <a:xfrm>
            <a:off x="0" y="4572000"/>
            <a:ext cx="12192000" cy="2294626"/>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Peter 3:1 </a:t>
            </a:r>
            <a:r>
              <a:rPr lang="en-US" sz="3200" b="1" u="sng" dirty="0">
                <a:solidFill>
                  <a:srgbClr val="002060"/>
                </a:solidFill>
              </a:rPr>
              <a:t>In the same way</a:t>
            </a:r>
            <a:r>
              <a:rPr lang="en-US" sz="3200" b="1" dirty="0">
                <a:solidFill>
                  <a:schemeClr val="tx1"/>
                </a:solidFill>
              </a:rPr>
              <a:t>, </a:t>
            </a:r>
            <a:r>
              <a:rPr lang="en-US" sz="3200" dirty="0">
                <a:solidFill>
                  <a:schemeClr val="tx1"/>
                </a:solidFill>
              </a:rPr>
              <a:t>you wives, be submissive to your own husbands so that even if any of them are disobedient to the word, they may be won without a word by the behavior of their wives, </a:t>
            </a:r>
            <a:r>
              <a:rPr lang="en-US" sz="3200" b="1" baseline="30000" dirty="0">
                <a:solidFill>
                  <a:schemeClr val="tx1"/>
                </a:solidFill>
              </a:rPr>
              <a:t>2 </a:t>
            </a:r>
            <a:r>
              <a:rPr lang="en-US" sz="3200" dirty="0">
                <a:solidFill>
                  <a:schemeClr val="tx1"/>
                </a:solidFill>
              </a:rPr>
              <a:t>as they observe your chaste and respectful behavior. </a:t>
            </a:r>
            <a:endParaRPr lang="en-US" sz="3200" baseline="30000" dirty="0">
              <a:solidFill>
                <a:schemeClr val="tx1"/>
              </a:solidFill>
            </a:endParaRPr>
          </a:p>
        </p:txBody>
      </p:sp>
      <p:sp>
        <p:nvSpPr>
          <p:cNvPr id="11" name="Rounded Rectangular Callout 10"/>
          <p:cNvSpPr/>
          <p:nvPr/>
        </p:nvSpPr>
        <p:spPr>
          <a:xfrm>
            <a:off x="1371600" y="3048000"/>
            <a:ext cx="9067800" cy="1109663"/>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t>Doing right when others treat you wrong, </a:t>
            </a:r>
          </a:p>
          <a:p>
            <a:pPr algn="ctr" fontAlgn="auto">
              <a:spcBef>
                <a:spcPts val="0"/>
              </a:spcBef>
              <a:spcAft>
                <a:spcPts val="0"/>
              </a:spcAft>
              <a:defRPr/>
            </a:pPr>
            <a:r>
              <a:rPr lang="en-US" sz="3600" b="1" dirty="0"/>
              <a:t>for the sake of a greater good</a:t>
            </a:r>
            <a:endParaRPr lang="en-US" sz="3600" b="1" i="1" u="sng" dirty="0"/>
          </a:p>
        </p:txBody>
      </p:sp>
    </p:spTree>
    <p:extLst>
      <p:ext uri="{BB962C8B-B14F-4D97-AF65-F5344CB8AC3E}">
        <p14:creationId xmlns:p14="http://schemas.microsoft.com/office/powerpoint/2010/main" val="2963842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533400" y="73369"/>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600" b="1" dirty="0"/>
              <a:t>Treat your spouse the way Christ treated you</a:t>
            </a:r>
            <a:endParaRPr lang="en-US" sz="4600" b="1" i="1" dirty="0"/>
          </a:p>
        </p:txBody>
      </p:sp>
      <p:sp>
        <p:nvSpPr>
          <p:cNvPr id="8" name="Rectangle 7"/>
          <p:cNvSpPr/>
          <p:nvPr/>
        </p:nvSpPr>
        <p:spPr>
          <a:xfrm>
            <a:off x="0" y="4724400"/>
            <a:ext cx="12192000" cy="2142226"/>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Peter 3:8 </a:t>
            </a:r>
            <a:r>
              <a:rPr lang="en-US" sz="3200" dirty="0">
                <a:solidFill>
                  <a:schemeClr val="tx1"/>
                </a:solidFill>
              </a:rPr>
              <a:t>To sum up, all of you be harmonious, sympathetic, brotherly, kindhearted, and humble in spirit;</a:t>
            </a:r>
            <a:r>
              <a:rPr lang="en-US" sz="3200" b="1" dirty="0">
                <a:solidFill>
                  <a:schemeClr val="tx1"/>
                </a:solidFill>
              </a:rPr>
              <a:t> </a:t>
            </a:r>
            <a:r>
              <a:rPr lang="en-US" sz="3200" b="1" baseline="30000" dirty="0">
                <a:solidFill>
                  <a:schemeClr val="tx1"/>
                </a:solidFill>
              </a:rPr>
              <a:t>9 </a:t>
            </a:r>
            <a:r>
              <a:rPr lang="en-US" sz="3200" b="1" u="sng" dirty="0">
                <a:solidFill>
                  <a:srgbClr val="002060"/>
                </a:solidFill>
              </a:rPr>
              <a:t>not returning evil for evil or insult for insult</a:t>
            </a:r>
            <a:r>
              <a:rPr lang="en-US" sz="3200" dirty="0">
                <a:solidFill>
                  <a:schemeClr val="tx1"/>
                </a:solidFill>
              </a:rPr>
              <a:t>, but giving a blessing instead; for you were called for the very purpose that you might inherit a blessing. </a:t>
            </a:r>
          </a:p>
        </p:txBody>
      </p:sp>
      <p:sp>
        <p:nvSpPr>
          <p:cNvPr id="6" name="Rounded Rectangular Callout 5"/>
          <p:cNvSpPr/>
          <p:nvPr/>
        </p:nvSpPr>
        <p:spPr>
          <a:xfrm>
            <a:off x="196506" y="1347962"/>
            <a:ext cx="5289894" cy="1538153"/>
          </a:xfrm>
          <a:prstGeom prst="wedgeRoundRectCallout">
            <a:avLst>
              <a:gd name="adj1" fmla="val -21927"/>
              <a:gd name="adj2" fmla="val 49596"/>
              <a:gd name="adj3" fmla="val 16667"/>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400" b="1" dirty="0"/>
              <a:t>Breaking the </a:t>
            </a:r>
          </a:p>
          <a:p>
            <a:pPr algn="ctr" fontAlgn="auto">
              <a:spcBef>
                <a:spcPts val="0"/>
              </a:spcBef>
              <a:spcAft>
                <a:spcPts val="0"/>
              </a:spcAft>
              <a:defRPr/>
            </a:pPr>
            <a:r>
              <a:rPr lang="en-US" sz="4400" b="1" dirty="0"/>
              <a:t>“evil for evil” cycle …</a:t>
            </a:r>
            <a:endParaRPr lang="en-US" sz="4400" b="1" i="1" dirty="0"/>
          </a:p>
        </p:txBody>
      </p:sp>
      <p:sp>
        <p:nvSpPr>
          <p:cNvPr id="7" name="Rounded Rectangular Callout 6"/>
          <p:cNvSpPr/>
          <p:nvPr/>
        </p:nvSpPr>
        <p:spPr>
          <a:xfrm>
            <a:off x="5486400" y="1978436"/>
            <a:ext cx="6515101" cy="789197"/>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400" b="1" dirty="0">
                <a:solidFill>
                  <a:schemeClr val="bg1"/>
                </a:solidFill>
              </a:rPr>
              <a:t>“You go first…”</a:t>
            </a:r>
            <a:endParaRPr lang="en-US" sz="4400" b="1" i="1" dirty="0">
              <a:solidFill>
                <a:schemeClr val="bg1"/>
              </a:solidFill>
            </a:endParaRPr>
          </a:p>
        </p:txBody>
      </p:sp>
      <p:sp>
        <p:nvSpPr>
          <p:cNvPr id="11" name="Rounded Rectangular Callout 10"/>
          <p:cNvSpPr/>
          <p:nvPr/>
        </p:nvSpPr>
        <p:spPr>
          <a:xfrm>
            <a:off x="196506" y="3241545"/>
            <a:ext cx="6838951" cy="789197"/>
          </a:xfrm>
          <a:prstGeom prst="wedgeRoundRectCallout">
            <a:avLst>
              <a:gd name="adj1" fmla="val -21927"/>
              <a:gd name="adj2" fmla="val 49596"/>
              <a:gd name="adj3" fmla="val 16667"/>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400" b="1" dirty="0">
                <a:solidFill>
                  <a:schemeClr val="bg1"/>
                </a:solidFill>
              </a:rPr>
              <a:t>How do we get un-stuck??</a:t>
            </a:r>
            <a:endParaRPr lang="en-US" sz="4400" b="1" i="1" dirty="0">
              <a:solidFill>
                <a:schemeClr val="bg1"/>
              </a:solidFill>
            </a:endParaRPr>
          </a:p>
        </p:txBody>
      </p:sp>
      <p:sp>
        <p:nvSpPr>
          <p:cNvPr id="10" name="Rectangle 9"/>
          <p:cNvSpPr/>
          <p:nvPr/>
        </p:nvSpPr>
        <p:spPr>
          <a:xfrm>
            <a:off x="0" y="4724400"/>
            <a:ext cx="12192000" cy="2142226"/>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Peter 3:8 </a:t>
            </a:r>
            <a:r>
              <a:rPr lang="en-US" sz="3200" dirty="0">
                <a:solidFill>
                  <a:schemeClr val="tx1"/>
                </a:solidFill>
              </a:rPr>
              <a:t>To sum up, all of you be harmonious, sympathetic, brotherly, kindhearted, and humble in spirit;</a:t>
            </a:r>
            <a:r>
              <a:rPr lang="en-US" sz="3200" b="1" dirty="0">
                <a:solidFill>
                  <a:schemeClr val="tx1"/>
                </a:solidFill>
              </a:rPr>
              <a:t> </a:t>
            </a:r>
            <a:r>
              <a:rPr lang="en-US" sz="3200" b="1" baseline="30000" dirty="0">
                <a:solidFill>
                  <a:schemeClr val="tx1"/>
                </a:solidFill>
              </a:rPr>
              <a:t>9 </a:t>
            </a:r>
            <a:r>
              <a:rPr lang="en-US" sz="3200" dirty="0">
                <a:solidFill>
                  <a:schemeClr val="tx1"/>
                </a:solidFill>
              </a:rPr>
              <a:t>not returning evil for evil or insult for insult,</a:t>
            </a:r>
            <a:r>
              <a:rPr lang="en-US" sz="3200" b="1" dirty="0">
                <a:solidFill>
                  <a:srgbClr val="002060"/>
                </a:solidFill>
              </a:rPr>
              <a:t> </a:t>
            </a:r>
            <a:r>
              <a:rPr lang="en-US" sz="3200" b="1" u="sng" dirty="0">
                <a:solidFill>
                  <a:srgbClr val="002060"/>
                </a:solidFill>
              </a:rPr>
              <a:t>but giving a blessing instead</a:t>
            </a:r>
            <a:r>
              <a:rPr lang="en-US" sz="3200" dirty="0">
                <a:solidFill>
                  <a:schemeClr val="tx1"/>
                </a:solidFill>
              </a:rPr>
              <a:t>;</a:t>
            </a:r>
            <a:r>
              <a:rPr lang="en-US" sz="3200" b="1" dirty="0">
                <a:solidFill>
                  <a:schemeClr val="tx1"/>
                </a:solidFill>
              </a:rPr>
              <a:t> </a:t>
            </a:r>
            <a:r>
              <a:rPr lang="en-US" sz="3200" dirty="0">
                <a:solidFill>
                  <a:schemeClr val="tx1"/>
                </a:solidFill>
              </a:rPr>
              <a:t>for you were called for the very purpose that you might inherit a blessing. </a:t>
            </a:r>
          </a:p>
        </p:txBody>
      </p:sp>
    </p:spTree>
    <p:extLst>
      <p:ext uri="{BB962C8B-B14F-4D97-AF65-F5344CB8AC3E}">
        <p14:creationId xmlns:p14="http://schemas.microsoft.com/office/powerpoint/2010/main" val="1527222074"/>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533400" y="73369"/>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600" b="1" dirty="0"/>
              <a:t>Treat your spouse the way Christ treated you</a:t>
            </a:r>
            <a:endParaRPr lang="en-US" sz="4600" b="1" i="1" dirty="0"/>
          </a:p>
        </p:txBody>
      </p:sp>
      <p:sp>
        <p:nvSpPr>
          <p:cNvPr id="8" name="Rectangle 7"/>
          <p:cNvSpPr/>
          <p:nvPr/>
        </p:nvSpPr>
        <p:spPr>
          <a:xfrm>
            <a:off x="0" y="4724400"/>
            <a:ext cx="12192000" cy="2142226"/>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Peter 3:8 </a:t>
            </a:r>
            <a:r>
              <a:rPr lang="en-US" sz="3200" dirty="0">
                <a:solidFill>
                  <a:schemeClr val="tx1"/>
                </a:solidFill>
              </a:rPr>
              <a:t>To sum up, all of you be harmonious, sympathetic, brotherly, kindhearted, and humble in spirit;</a:t>
            </a:r>
            <a:r>
              <a:rPr lang="en-US" sz="3200" b="1" dirty="0">
                <a:solidFill>
                  <a:schemeClr val="tx1"/>
                </a:solidFill>
              </a:rPr>
              <a:t> </a:t>
            </a:r>
            <a:r>
              <a:rPr lang="en-US" sz="3200" b="1" baseline="30000" dirty="0">
                <a:solidFill>
                  <a:schemeClr val="tx1"/>
                </a:solidFill>
              </a:rPr>
              <a:t>9 </a:t>
            </a:r>
            <a:r>
              <a:rPr lang="en-US" sz="3200" b="1" u="sng" dirty="0">
                <a:solidFill>
                  <a:srgbClr val="002060"/>
                </a:solidFill>
              </a:rPr>
              <a:t>not returning evil for evil or insult for insult</a:t>
            </a:r>
            <a:r>
              <a:rPr lang="en-US" sz="3200" dirty="0">
                <a:solidFill>
                  <a:schemeClr val="tx1"/>
                </a:solidFill>
              </a:rPr>
              <a:t>, but giving a blessing instead; for you were called for the very purpose that you might inherit a blessing. </a:t>
            </a:r>
          </a:p>
        </p:txBody>
      </p:sp>
      <p:sp>
        <p:nvSpPr>
          <p:cNvPr id="6" name="Rounded Rectangular Callout 5"/>
          <p:cNvSpPr/>
          <p:nvPr/>
        </p:nvSpPr>
        <p:spPr>
          <a:xfrm>
            <a:off x="196506" y="1347962"/>
            <a:ext cx="5289894" cy="1538153"/>
          </a:xfrm>
          <a:prstGeom prst="wedgeRoundRectCallout">
            <a:avLst>
              <a:gd name="adj1" fmla="val -21927"/>
              <a:gd name="adj2" fmla="val 49596"/>
              <a:gd name="adj3" fmla="val 16667"/>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400" b="1" dirty="0"/>
              <a:t>Breaking the </a:t>
            </a:r>
          </a:p>
          <a:p>
            <a:pPr algn="ctr" fontAlgn="auto">
              <a:spcBef>
                <a:spcPts val="0"/>
              </a:spcBef>
              <a:spcAft>
                <a:spcPts val="0"/>
              </a:spcAft>
              <a:defRPr/>
            </a:pPr>
            <a:r>
              <a:rPr lang="en-US" sz="4400" b="1" dirty="0"/>
              <a:t>“evil for evil” cycle …</a:t>
            </a:r>
            <a:endParaRPr lang="en-US" sz="4400" b="1" i="1" dirty="0"/>
          </a:p>
        </p:txBody>
      </p:sp>
      <p:sp>
        <p:nvSpPr>
          <p:cNvPr id="7" name="Rounded Rectangular Callout 6"/>
          <p:cNvSpPr/>
          <p:nvPr/>
        </p:nvSpPr>
        <p:spPr>
          <a:xfrm>
            <a:off x="5486400" y="1978436"/>
            <a:ext cx="6515101" cy="789197"/>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400" b="1" dirty="0">
                <a:solidFill>
                  <a:schemeClr val="bg1"/>
                </a:solidFill>
              </a:rPr>
              <a:t>“You go first…”</a:t>
            </a:r>
            <a:endParaRPr lang="en-US" sz="4400" b="1" i="1" dirty="0">
              <a:solidFill>
                <a:schemeClr val="bg1"/>
              </a:solidFill>
            </a:endParaRPr>
          </a:p>
        </p:txBody>
      </p:sp>
      <p:sp>
        <p:nvSpPr>
          <p:cNvPr id="11" name="Rounded Rectangular Callout 10"/>
          <p:cNvSpPr/>
          <p:nvPr/>
        </p:nvSpPr>
        <p:spPr>
          <a:xfrm>
            <a:off x="196506" y="3241545"/>
            <a:ext cx="6838951" cy="789197"/>
          </a:xfrm>
          <a:prstGeom prst="wedgeRoundRectCallout">
            <a:avLst>
              <a:gd name="adj1" fmla="val -21927"/>
              <a:gd name="adj2" fmla="val 49596"/>
              <a:gd name="adj3" fmla="val 16667"/>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400" b="1" dirty="0">
                <a:solidFill>
                  <a:schemeClr val="bg1"/>
                </a:solidFill>
              </a:rPr>
              <a:t>How do we get un-stuck??</a:t>
            </a:r>
            <a:endParaRPr lang="en-US" sz="4400" b="1" i="1" dirty="0">
              <a:solidFill>
                <a:schemeClr val="bg1"/>
              </a:solidFill>
            </a:endParaRPr>
          </a:p>
        </p:txBody>
      </p:sp>
      <p:sp>
        <p:nvSpPr>
          <p:cNvPr id="10" name="Rectangle 9"/>
          <p:cNvSpPr/>
          <p:nvPr/>
        </p:nvSpPr>
        <p:spPr>
          <a:xfrm>
            <a:off x="0" y="4724400"/>
            <a:ext cx="12192000" cy="2142226"/>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Peter 3:8 </a:t>
            </a:r>
            <a:r>
              <a:rPr lang="en-US" sz="3200" dirty="0">
                <a:solidFill>
                  <a:schemeClr val="tx1"/>
                </a:solidFill>
              </a:rPr>
              <a:t>To sum up, all of you be harmonious, sympathetic, brotherly, kindhearted, and humble in spirit;</a:t>
            </a:r>
            <a:r>
              <a:rPr lang="en-US" sz="3200" b="1" dirty="0">
                <a:solidFill>
                  <a:schemeClr val="tx1"/>
                </a:solidFill>
              </a:rPr>
              <a:t> </a:t>
            </a:r>
            <a:r>
              <a:rPr lang="en-US" sz="3200" b="1" baseline="30000" dirty="0">
                <a:solidFill>
                  <a:schemeClr val="tx1"/>
                </a:solidFill>
              </a:rPr>
              <a:t>9 </a:t>
            </a:r>
            <a:r>
              <a:rPr lang="en-US" sz="3200" dirty="0">
                <a:solidFill>
                  <a:schemeClr val="tx1"/>
                </a:solidFill>
              </a:rPr>
              <a:t>not returning evil for evil or insult for insult,</a:t>
            </a:r>
            <a:r>
              <a:rPr lang="en-US" sz="3200" b="1" dirty="0">
                <a:solidFill>
                  <a:srgbClr val="002060"/>
                </a:solidFill>
              </a:rPr>
              <a:t> </a:t>
            </a:r>
            <a:r>
              <a:rPr lang="en-US" sz="3200" b="1" u="sng" dirty="0">
                <a:solidFill>
                  <a:srgbClr val="002060"/>
                </a:solidFill>
              </a:rPr>
              <a:t>but giving a blessing instead</a:t>
            </a:r>
            <a:r>
              <a:rPr lang="en-US" sz="3200" dirty="0">
                <a:solidFill>
                  <a:schemeClr val="tx1"/>
                </a:solidFill>
              </a:rPr>
              <a:t>;</a:t>
            </a:r>
            <a:r>
              <a:rPr lang="en-US" sz="3200" b="1" dirty="0">
                <a:solidFill>
                  <a:schemeClr val="tx1"/>
                </a:solidFill>
              </a:rPr>
              <a:t> </a:t>
            </a:r>
            <a:r>
              <a:rPr lang="en-US" sz="3200" dirty="0">
                <a:solidFill>
                  <a:schemeClr val="tx1"/>
                </a:solidFill>
              </a:rPr>
              <a:t>for you were called for the very purpose that you might inherit a blessing. </a:t>
            </a:r>
          </a:p>
        </p:txBody>
      </p:sp>
    </p:spTree>
    <p:extLst>
      <p:ext uri="{BB962C8B-B14F-4D97-AF65-F5344CB8AC3E}">
        <p14:creationId xmlns:p14="http://schemas.microsoft.com/office/powerpoint/2010/main" val="1566518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533400" y="73369"/>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600" b="1" dirty="0"/>
              <a:t>Treat your spouse the way Christ treated you</a:t>
            </a:r>
            <a:endParaRPr lang="en-US" sz="4600" b="1" i="1" dirty="0"/>
          </a:p>
        </p:txBody>
      </p:sp>
      <p:sp>
        <p:nvSpPr>
          <p:cNvPr id="8" name="Rectangle 7"/>
          <p:cNvSpPr/>
          <p:nvPr/>
        </p:nvSpPr>
        <p:spPr>
          <a:xfrm>
            <a:off x="0" y="4724400"/>
            <a:ext cx="12192000" cy="2142226"/>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Peter 3:8 </a:t>
            </a:r>
            <a:r>
              <a:rPr lang="en-US" sz="3200" dirty="0">
                <a:solidFill>
                  <a:schemeClr val="tx1"/>
                </a:solidFill>
              </a:rPr>
              <a:t>To sum up, all of you be harmonious, sympathetic, brotherly, kindhearted, and humble in spirit;</a:t>
            </a:r>
            <a:r>
              <a:rPr lang="en-US" sz="3200" b="1" dirty="0">
                <a:solidFill>
                  <a:schemeClr val="tx1"/>
                </a:solidFill>
              </a:rPr>
              <a:t> </a:t>
            </a:r>
            <a:r>
              <a:rPr lang="en-US" sz="3200" b="1" baseline="30000" dirty="0">
                <a:solidFill>
                  <a:schemeClr val="tx1"/>
                </a:solidFill>
              </a:rPr>
              <a:t>9 </a:t>
            </a:r>
            <a:r>
              <a:rPr lang="en-US" sz="3200" b="1" u="sng" dirty="0">
                <a:solidFill>
                  <a:srgbClr val="002060"/>
                </a:solidFill>
              </a:rPr>
              <a:t>not returning evil for evil or insult for insult</a:t>
            </a:r>
            <a:r>
              <a:rPr lang="en-US" sz="3200" dirty="0">
                <a:solidFill>
                  <a:schemeClr val="tx1"/>
                </a:solidFill>
              </a:rPr>
              <a:t>, but giving a blessing instead; for you were called for the very purpose that you might inherit a blessing. </a:t>
            </a:r>
          </a:p>
        </p:txBody>
      </p:sp>
      <p:sp>
        <p:nvSpPr>
          <p:cNvPr id="10" name="Rectangle 9"/>
          <p:cNvSpPr/>
          <p:nvPr/>
        </p:nvSpPr>
        <p:spPr>
          <a:xfrm>
            <a:off x="0" y="4724400"/>
            <a:ext cx="12192000" cy="2142226"/>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Peter 3:8 </a:t>
            </a:r>
            <a:r>
              <a:rPr lang="en-US" sz="3200" dirty="0">
                <a:solidFill>
                  <a:schemeClr val="tx1"/>
                </a:solidFill>
              </a:rPr>
              <a:t>To sum up, all of you be harmonious, sympathetic, brotherly, kindhearted, and humble in spirit;</a:t>
            </a:r>
            <a:r>
              <a:rPr lang="en-US" sz="3200" b="1" dirty="0">
                <a:solidFill>
                  <a:schemeClr val="tx1"/>
                </a:solidFill>
              </a:rPr>
              <a:t> </a:t>
            </a:r>
            <a:r>
              <a:rPr lang="en-US" sz="3200" b="1" baseline="30000" dirty="0">
                <a:solidFill>
                  <a:schemeClr val="tx1"/>
                </a:solidFill>
              </a:rPr>
              <a:t>9 </a:t>
            </a:r>
            <a:r>
              <a:rPr lang="en-US" sz="3200" dirty="0">
                <a:solidFill>
                  <a:schemeClr val="tx1"/>
                </a:solidFill>
              </a:rPr>
              <a:t>not returning evil for evil or insult for insult,</a:t>
            </a:r>
            <a:r>
              <a:rPr lang="en-US" sz="3200" b="1" dirty="0">
                <a:solidFill>
                  <a:srgbClr val="002060"/>
                </a:solidFill>
              </a:rPr>
              <a:t> </a:t>
            </a:r>
            <a:r>
              <a:rPr lang="en-US" sz="3200" b="1" u="sng" dirty="0">
                <a:solidFill>
                  <a:srgbClr val="002060"/>
                </a:solidFill>
              </a:rPr>
              <a:t>but giving a blessing instead</a:t>
            </a:r>
            <a:r>
              <a:rPr lang="en-US" sz="3200" dirty="0">
                <a:solidFill>
                  <a:schemeClr val="tx1"/>
                </a:solidFill>
              </a:rPr>
              <a:t>;</a:t>
            </a:r>
            <a:r>
              <a:rPr lang="en-US" sz="3200" b="1" dirty="0">
                <a:solidFill>
                  <a:schemeClr val="tx1"/>
                </a:solidFill>
              </a:rPr>
              <a:t> </a:t>
            </a:r>
            <a:r>
              <a:rPr lang="en-US" sz="3200" dirty="0">
                <a:solidFill>
                  <a:schemeClr val="tx1"/>
                </a:solidFill>
              </a:rPr>
              <a:t>for you were called for the very purpose that you might inherit a blessing. </a:t>
            </a:r>
          </a:p>
        </p:txBody>
      </p:sp>
      <p:sp>
        <p:nvSpPr>
          <p:cNvPr id="12" name="Rounded Rectangular Callout 11"/>
          <p:cNvSpPr/>
          <p:nvPr/>
        </p:nvSpPr>
        <p:spPr>
          <a:xfrm>
            <a:off x="3590924" y="1496803"/>
            <a:ext cx="5314951" cy="789197"/>
          </a:xfrm>
          <a:prstGeom prst="wedgeRoundRectCallout">
            <a:avLst>
              <a:gd name="adj1" fmla="val -21927"/>
              <a:gd name="adj2" fmla="val 49596"/>
              <a:gd name="adj3" fmla="val 16667"/>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solidFill>
                  <a:schemeClr val="bg1"/>
                </a:solidFill>
              </a:rPr>
              <a:t>He will settle every score</a:t>
            </a:r>
            <a:endParaRPr lang="en-US" sz="3600" b="1" i="1" dirty="0">
              <a:solidFill>
                <a:schemeClr val="bg1"/>
              </a:solidFill>
            </a:endParaRPr>
          </a:p>
        </p:txBody>
      </p:sp>
      <p:sp>
        <p:nvSpPr>
          <p:cNvPr id="13" name="Rounded Rectangular Callout 12"/>
          <p:cNvSpPr/>
          <p:nvPr/>
        </p:nvSpPr>
        <p:spPr>
          <a:xfrm>
            <a:off x="2125434" y="2639803"/>
            <a:ext cx="8245929" cy="789197"/>
          </a:xfrm>
          <a:prstGeom prst="wedgeRoundRectCallout">
            <a:avLst>
              <a:gd name="adj1" fmla="val -21927"/>
              <a:gd name="adj2" fmla="val 49596"/>
              <a:gd name="adj3" fmla="val 16667"/>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solidFill>
                  <a:schemeClr val="bg1"/>
                </a:solidFill>
              </a:rPr>
              <a:t>He will generously supply all of my needs</a:t>
            </a:r>
            <a:endParaRPr lang="en-US" sz="3600" b="1" i="1" dirty="0">
              <a:solidFill>
                <a:schemeClr val="bg1"/>
              </a:solidFill>
            </a:endParaRPr>
          </a:p>
        </p:txBody>
      </p:sp>
    </p:spTree>
    <p:extLst>
      <p:ext uri="{BB962C8B-B14F-4D97-AF65-F5344CB8AC3E}">
        <p14:creationId xmlns:p14="http://schemas.microsoft.com/office/powerpoint/2010/main" val="4067888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533400" y="73369"/>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600" b="1" dirty="0"/>
              <a:t>Treat your spouse the way Christ treated you</a:t>
            </a:r>
            <a:endParaRPr lang="en-US" sz="4600" b="1" i="1" dirty="0"/>
          </a:p>
        </p:txBody>
      </p:sp>
      <p:sp>
        <p:nvSpPr>
          <p:cNvPr id="8" name="Rectangle 7"/>
          <p:cNvSpPr/>
          <p:nvPr/>
        </p:nvSpPr>
        <p:spPr>
          <a:xfrm>
            <a:off x="0" y="4724400"/>
            <a:ext cx="12192000" cy="2142226"/>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Peter 3:8 </a:t>
            </a:r>
            <a:r>
              <a:rPr lang="en-US" sz="3200" dirty="0">
                <a:solidFill>
                  <a:schemeClr val="tx1"/>
                </a:solidFill>
              </a:rPr>
              <a:t>To sum up, all of you be harmonious, sympathetic, brotherly, kindhearted, and humble in spirit;</a:t>
            </a:r>
            <a:r>
              <a:rPr lang="en-US" sz="3200" b="1" dirty="0">
                <a:solidFill>
                  <a:schemeClr val="tx1"/>
                </a:solidFill>
              </a:rPr>
              <a:t> </a:t>
            </a:r>
            <a:r>
              <a:rPr lang="en-US" sz="3200" b="1" baseline="30000" dirty="0">
                <a:solidFill>
                  <a:schemeClr val="tx1"/>
                </a:solidFill>
              </a:rPr>
              <a:t>9 </a:t>
            </a:r>
            <a:r>
              <a:rPr lang="en-US" sz="3200" b="1" u="sng" dirty="0">
                <a:solidFill>
                  <a:srgbClr val="002060"/>
                </a:solidFill>
              </a:rPr>
              <a:t>not returning evil for evil or insult for insult</a:t>
            </a:r>
            <a:r>
              <a:rPr lang="en-US" sz="3200" dirty="0">
                <a:solidFill>
                  <a:schemeClr val="tx1"/>
                </a:solidFill>
              </a:rPr>
              <a:t>, but giving a blessing instead; for you were called for the very purpose that you might inherit a blessing. </a:t>
            </a:r>
          </a:p>
        </p:txBody>
      </p:sp>
      <p:sp>
        <p:nvSpPr>
          <p:cNvPr id="10" name="Rectangle 9"/>
          <p:cNvSpPr/>
          <p:nvPr/>
        </p:nvSpPr>
        <p:spPr>
          <a:xfrm>
            <a:off x="0" y="4724400"/>
            <a:ext cx="12192000" cy="2142226"/>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Peter 3:8 </a:t>
            </a:r>
            <a:r>
              <a:rPr lang="en-US" sz="3200" dirty="0">
                <a:solidFill>
                  <a:schemeClr val="tx1"/>
                </a:solidFill>
              </a:rPr>
              <a:t>To sum up, all of you be harmonious, sympathetic, brotherly, kindhearted, and humble in spirit;</a:t>
            </a:r>
            <a:r>
              <a:rPr lang="en-US" sz="3200" b="1" dirty="0">
                <a:solidFill>
                  <a:schemeClr val="tx1"/>
                </a:solidFill>
              </a:rPr>
              <a:t> </a:t>
            </a:r>
            <a:r>
              <a:rPr lang="en-US" sz="3200" b="1" baseline="30000" dirty="0">
                <a:solidFill>
                  <a:schemeClr val="tx1"/>
                </a:solidFill>
              </a:rPr>
              <a:t>9 </a:t>
            </a:r>
            <a:r>
              <a:rPr lang="en-US" sz="3200" dirty="0">
                <a:solidFill>
                  <a:schemeClr val="tx1"/>
                </a:solidFill>
              </a:rPr>
              <a:t>not returning evil for evil or insult for insult,</a:t>
            </a:r>
            <a:r>
              <a:rPr lang="en-US" sz="3200" b="1" dirty="0">
                <a:solidFill>
                  <a:srgbClr val="002060"/>
                </a:solidFill>
              </a:rPr>
              <a:t> </a:t>
            </a:r>
            <a:r>
              <a:rPr lang="en-US" sz="3200" b="1" u="sng" dirty="0">
                <a:solidFill>
                  <a:srgbClr val="002060"/>
                </a:solidFill>
              </a:rPr>
              <a:t>but giving a blessing instead</a:t>
            </a:r>
            <a:r>
              <a:rPr lang="en-US" sz="3200" dirty="0">
                <a:solidFill>
                  <a:schemeClr val="tx1"/>
                </a:solidFill>
              </a:rPr>
              <a:t>;</a:t>
            </a:r>
            <a:r>
              <a:rPr lang="en-US" sz="3200" b="1" dirty="0">
                <a:solidFill>
                  <a:schemeClr val="tx1"/>
                </a:solidFill>
              </a:rPr>
              <a:t> </a:t>
            </a:r>
            <a:r>
              <a:rPr lang="en-US" sz="3200" dirty="0">
                <a:solidFill>
                  <a:schemeClr val="tx1"/>
                </a:solidFill>
              </a:rPr>
              <a:t>for you were called for the very purpose that you might inherit a blessing. </a:t>
            </a:r>
          </a:p>
        </p:txBody>
      </p:sp>
      <p:sp>
        <p:nvSpPr>
          <p:cNvPr id="14" name="Rounded Rectangular Callout 13"/>
          <p:cNvSpPr/>
          <p:nvPr/>
        </p:nvSpPr>
        <p:spPr>
          <a:xfrm>
            <a:off x="838200" y="1389590"/>
            <a:ext cx="10515600" cy="1487926"/>
          </a:xfrm>
          <a:prstGeom prst="wedgeRoundRectCallout">
            <a:avLst>
              <a:gd name="adj1" fmla="val -21927"/>
              <a:gd name="adj2" fmla="val 49596"/>
              <a:gd name="adj3" fmla="val 16667"/>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solidFill>
                  <a:schemeClr val="bg1"/>
                </a:solidFill>
              </a:rPr>
              <a:t> He has unjustly taken what I deserve and given me what I never deserved, including a wonderful spouse</a:t>
            </a:r>
            <a:endParaRPr lang="en-US" sz="3600" b="1" i="1" dirty="0">
              <a:solidFill>
                <a:schemeClr val="bg1"/>
              </a:solidFill>
            </a:endParaRPr>
          </a:p>
        </p:txBody>
      </p:sp>
      <p:sp>
        <p:nvSpPr>
          <p:cNvPr id="11" name="Rounded Rectangular Callout 10"/>
          <p:cNvSpPr/>
          <p:nvPr/>
        </p:nvSpPr>
        <p:spPr>
          <a:xfrm>
            <a:off x="838200" y="3124200"/>
            <a:ext cx="10515600" cy="1371600"/>
          </a:xfrm>
          <a:prstGeom prst="wedgeRoundRectCallout">
            <a:avLst>
              <a:gd name="adj1" fmla="val -21927"/>
              <a:gd name="adj2" fmla="val 49596"/>
              <a:gd name="adj3" fmla="val 16667"/>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solidFill>
                  <a:schemeClr val="bg1"/>
                </a:solidFill>
              </a:rPr>
              <a:t>Which gives me the freedom to look away from what’s “fair” and focus on giving a blessing</a:t>
            </a:r>
            <a:endParaRPr lang="en-US" sz="3600" b="1" i="1" dirty="0">
              <a:solidFill>
                <a:schemeClr val="bg1"/>
              </a:solidFill>
            </a:endParaRPr>
          </a:p>
        </p:txBody>
      </p:sp>
      <p:sp>
        <p:nvSpPr>
          <p:cNvPr id="2" name="Rounded Rectangular Callout 11">
            <a:extLst>
              <a:ext uri="{FF2B5EF4-FFF2-40B4-BE49-F238E27FC236}">
                <a16:creationId xmlns:a16="http://schemas.microsoft.com/office/drawing/2014/main" xmlns="" id="{17710539-1FC2-798F-09ED-BE99C0555D72}"/>
              </a:ext>
            </a:extLst>
          </p:cNvPr>
          <p:cNvSpPr/>
          <p:nvPr/>
        </p:nvSpPr>
        <p:spPr>
          <a:xfrm>
            <a:off x="8229600" y="4367214"/>
            <a:ext cx="3810000" cy="714372"/>
          </a:xfrm>
          <a:prstGeom prst="wedgeRoundRectCallout">
            <a:avLst>
              <a:gd name="adj1" fmla="val -21927"/>
              <a:gd name="adj2" fmla="val 49596"/>
              <a:gd name="adj3" fmla="val 16667"/>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t>… and trust God …</a:t>
            </a:r>
            <a:endParaRPr lang="en-US" sz="3600" b="1" i="1" dirty="0"/>
          </a:p>
        </p:txBody>
      </p:sp>
    </p:spTree>
    <p:extLst>
      <p:ext uri="{BB962C8B-B14F-4D97-AF65-F5344CB8AC3E}">
        <p14:creationId xmlns:p14="http://schemas.microsoft.com/office/powerpoint/2010/main" val="73867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1" grpId="0" animBg="1"/>
      <p:bldP spid="2" grpId="0" animBg="1"/>
    </p:bldLst>
  </p:timing>
</p:sld>
</file>

<file path=ppt/slides/slide9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ounded Rectangular Callout 3"/>
          <p:cNvSpPr/>
          <p:nvPr/>
        </p:nvSpPr>
        <p:spPr>
          <a:xfrm>
            <a:off x="5443" y="3009900"/>
            <a:ext cx="5257800" cy="1445868"/>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solidFill>
                  <a:schemeClr val="bg1"/>
                </a:solidFill>
              </a:rPr>
              <a:t>Is God calling you to break the pattern a relationship by returning a blessing for a curse?</a:t>
            </a:r>
            <a:endParaRPr lang="en-US" sz="4000" dirty="0">
              <a:solidFill>
                <a:schemeClr val="bg1"/>
              </a:solidFill>
            </a:endParaRPr>
          </a:p>
        </p:txBody>
      </p:sp>
      <p:pic>
        <p:nvPicPr>
          <p:cNvPr id="6" name="Picture 4" descr="Related image"/>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a:stretch/>
        </p:blipFill>
        <p:spPr bwMode="auto">
          <a:xfrm>
            <a:off x="5257800" y="1196730"/>
            <a:ext cx="7239000" cy="5661269"/>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p:nvPr/>
        </p:nvSpPr>
        <p:spPr>
          <a:xfrm>
            <a:off x="533400" y="73369"/>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600" b="1" dirty="0"/>
              <a:t>Treat your spouse the way Christ treated you</a:t>
            </a:r>
            <a:endParaRPr lang="en-US" sz="4600" b="1" i="1" dirty="0"/>
          </a:p>
        </p:txBody>
      </p:sp>
    </p:spTree>
    <p:extLst>
      <p:ext uri="{BB962C8B-B14F-4D97-AF65-F5344CB8AC3E}">
        <p14:creationId xmlns:p14="http://schemas.microsoft.com/office/powerpoint/2010/main" val="1202678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Image result for fire horizon"/>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a:stretch/>
        </p:blipFill>
        <p:spPr bwMode="auto">
          <a:xfrm>
            <a:off x="0" y="1"/>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762000" y="701675"/>
            <a:ext cx="57150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800" b="1" dirty="0"/>
              <a:t>1 Peter</a:t>
            </a:r>
          </a:p>
        </p:txBody>
      </p:sp>
      <p:sp>
        <p:nvSpPr>
          <p:cNvPr id="4" name="Rectangle 3"/>
          <p:cNvSpPr/>
          <p:nvPr/>
        </p:nvSpPr>
        <p:spPr>
          <a:xfrm>
            <a:off x="5715000" y="4876800"/>
            <a:ext cx="6553200" cy="1600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b="1" i="1" dirty="0"/>
              <a:t>Next Time…</a:t>
            </a:r>
          </a:p>
        </p:txBody>
      </p:sp>
    </p:spTree>
    <p:extLst>
      <p:ext uri="{BB962C8B-B14F-4D97-AF65-F5344CB8AC3E}">
        <p14:creationId xmlns:p14="http://schemas.microsoft.com/office/powerpoint/2010/main" val="35095992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3452</Words>
  <Application>Microsoft Office PowerPoint</Application>
  <PresentationFormat>Widescreen</PresentationFormat>
  <Paragraphs>409</Paragraphs>
  <Slides>95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95</vt:i4>
      </vt:variant>
    </vt:vector>
  </HeadingPairs>
  <TitlesOfParts>
    <vt:vector size="98"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2023-05-21T19:56:27Z</dcterms:created>
  <dcterms:modified xsi:type="dcterms:W3CDTF">2023-05-21T19:56:43Z</dcterms:modified>
</cp:coreProperties>
</file>