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4"/>
  </p:notesMasterIdLst>
  <p:sldIdLst>
    <p:sldId id="8541" r:id="rId2"/>
    <p:sldId id="8660" r:id="rId3"/>
    <p:sldId id="8916" r:id="rId4"/>
    <p:sldId id="8886" r:id="rId5"/>
    <p:sldId id="8889" r:id="rId6"/>
    <p:sldId id="8890" r:id="rId7"/>
    <p:sldId id="8891" r:id="rId8"/>
    <p:sldId id="8892" r:id="rId9"/>
    <p:sldId id="8893" r:id="rId10"/>
    <p:sldId id="8894" r:id="rId11"/>
    <p:sldId id="8895" r:id="rId12"/>
    <p:sldId id="8897" r:id="rId13"/>
    <p:sldId id="8917" r:id="rId14"/>
    <p:sldId id="8887" r:id="rId15"/>
    <p:sldId id="8899" r:id="rId16"/>
    <p:sldId id="8902" r:id="rId17"/>
    <p:sldId id="8903" r:id="rId18"/>
    <p:sldId id="8904" r:id="rId19"/>
    <p:sldId id="8905" r:id="rId20"/>
    <p:sldId id="8906" r:id="rId21"/>
    <p:sldId id="8907" r:id="rId22"/>
    <p:sldId id="8898" r:id="rId23"/>
    <p:sldId id="8908" r:id="rId24"/>
    <p:sldId id="8909" r:id="rId25"/>
    <p:sldId id="8910" r:id="rId26"/>
    <p:sldId id="8915" r:id="rId27"/>
    <p:sldId id="8911" r:id="rId28"/>
    <p:sldId id="8912" r:id="rId29"/>
    <p:sldId id="8913" r:id="rId30"/>
    <p:sldId id="8914" r:id="rId31"/>
    <p:sldId id="8866" r:id="rId32"/>
    <p:sldId id="8825" r:id="rId3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E2573F-64D6-C04F-8F36-722C6CEAD405}" v="699" dt="2022-08-22T23:23:52.41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990" autoAdjust="0"/>
    <p:restoredTop sz="94641"/>
  </p:normalViewPr>
  <p:slideViewPr>
    <p:cSldViewPr snapToGrid="0">
      <p:cViewPr varScale="1">
        <p:scale>
          <a:sx n="67" d="100"/>
          <a:sy n="67" d="100"/>
        </p:scale>
        <p:origin x="104" y="320"/>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9888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32828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39253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33353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10876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738498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304114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325723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739938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30437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14524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994373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309663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285493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740756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626614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001631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674907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406622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947673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405309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96388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554548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90462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58448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46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55215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90819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97869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60794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9/13/2022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9/13/2022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9/13/2022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9/13/2022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9/13/2022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9/13/2022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9/13/2022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9/13/2022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9/13/2022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9/13/2022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9/13/2022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9/13/2022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a:solidFill>
                  <a:schemeClr val="bg1"/>
                </a:solidFill>
                <a:latin typeface="Century Gothic" panose="020B0502020202020204" pitchFamily="34" charset="0"/>
              </a:rPr>
              <a:t>EPHESIANS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5DB72A54-2BCD-00BF-7C50-BB10C2D144D9}"/>
              </a:ext>
            </a:extLst>
          </p:cNvPr>
          <p:cNvSpPr>
            <a:spLocks noChangeArrowheads="1"/>
          </p:cNvSpPr>
          <p:nvPr/>
        </p:nvSpPr>
        <p:spPr bwMode="auto">
          <a:xfrm>
            <a:off x="304800" y="3049727"/>
            <a:ext cx="11582400" cy="3668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 Box 8">
            <a:extLst>
              <a:ext uri="{FF2B5EF4-FFF2-40B4-BE49-F238E27FC236}">
                <a16:creationId xmlns:a16="http://schemas.microsoft.com/office/drawing/2014/main" xmlns="" id="{8C95E17C-C17E-91BE-88B9-672AF1CCE14B}"/>
              </a:ext>
            </a:extLst>
          </p:cNvPr>
          <p:cNvSpPr txBox="1">
            <a:spLocks noChangeArrowheads="1"/>
          </p:cNvSpPr>
          <p:nvPr/>
        </p:nvSpPr>
        <p:spPr bwMode="auto">
          <a:xfrm>
            <a:off x="305336" y="3049727"/>
            <a:ext cx="11566110" cy="279666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Our union with other believers in Christ </a:t>
            </a:r>
          </a:p>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The Apostle Paul sometimes uses the image of a human body to illustrate this unity.</a:t>
            </a:r>
          </a:p>
          <a:p>
            <a:pPr marL="571500" indent="7938">
              <a:lnSpc>
                <a:spcPct val="90000"/>
              </a:lnSpc>
              <a:spcBef>
                <a:spcPts val="0"/>
              </a:spcBef>
              <a:spcAft>
                <a:spcPts val="600"/>
              </a:spcAft>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Romans 12:4-5: “So we, who are many, are one body in Christ, and individually members one of another.” </a:t>
            </a:r>
          </a:p>
        </p:txBody>
      </p:sp>
      <p:sp>
        <p:nvSpPr>
          <p:cNvPr id="2" name="Text Box 8">
            <a:extLst>
              <a:ext uri="{FF2B5EF4-FFF2-40B4-BE49-F238E27FC236}">
                <a16:creationId xmlns:a16="http://schemas.microsoft.com/office/drawing/2014/main" xmlns="" id="{DB9A36E5-3579-6B5B-DA70-C3E0A594A1F9}"/>
              </a:ext>
            </a:extLst>
          </p:cNvPr>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As a prisoner for the Lord, then, I urge you to live a life worthy of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calling</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you have received.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173752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5DB72A54-2BCD-00BF-7C50-BB10C2D144D9}"/>
              </a:ext>
            </a:extLst>
          </p:cNvPr>
          <p:cNvSpPr>
            <a:spLocks noChangeArrowheads="1"/>
          </p:cNvSpPr>
          <p:nvPr/>
        </p:nvSpPr>
        <p:spPr bwMode="auto">
          <a:xfrm>
            <a:off x="304800" y="3049727"/>
            <a:ext cx="11582400" cy="3668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 Box 8">
            <a:extLst>
              <a:ext uri="{FF2B5EF4-FFF2-40B4-BE49-F238E27FC236}">
                <a16:creationId xmlns:a16="http://schemas.microsoft.com/office/drawing/2014/main" xmlns="" id="{8C95E17C-C17E-91BE-88B9-672AF1CCE14B}"/>
              </a:ext>
            </a:extLst>
          </p:cNvPr>
          <p:cNvSpPr txBox="1">
            <a:spLocks noChangeArrowheads="1"/>
          </p:cNvSpPr>
          <p:nvPr/>
        </p:nvSpPr>
        <p:spPr bwMode="auto">
          <a:xfrm>
            <a:off x="305336" y="3049727"/>
            <a:ext cx="11566110" cy="279666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Our union with other believers in Christ </a:t>
            </a:r>
          </a:p>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The Apostle Paul sometimes uses the image of a human body to illustrate this unity.</a:t>
            </a:r>
          </a:p>
          <a:p>
            <a:pPr marL="1039813" indent="-468313">
              <a:lnSpc>
                <a:spcPct val="90000"/>
              </a:lnSpc>
              <a:spcBef>
                <a:spcPts val="0"/>
              </a:spcBef>
              <a:spcAft>
                <a:spcPts val="600"/>
              </a:spcAft>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Like a real body, there is unity and diversity in the Body of Christ. </a:t>
            </a:r>
          </a:p>
        </p:txBody>
      </p:sp>
      <p:sp>
        <p:nvSpPr>
          <p:cNvPr id="6" name="Text Box 8">
            <a:extLst>
              <a:ext uri="{FF2B5EF4-FFF2-40B4-BE49-F238E27FC236}">
                <a16:creationId xmlns:a16="http://schemas.microsoft.com/office/drawing/2014/main" xmlns="" id="{1F3AFCC6-29FB-9348-F528-4BDF20F244FE}"/>
              </a:ext>
            </a:extLst>
          </p:cNvPr>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As a prisoner for the Lord, then, I urge you to live a life worthy of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calling</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you have received.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443921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5DB72A54-2BCD-00BF-7C50-BB10C2D144D9}"/>
              </a:ext>
            </a:extLst>
          </p:cNvPr>
          <p:cNvSpPr>
            <a:spLocks noChangeArrowheads="1"/>
          </p:cNvSpPr>
          <p:nvPr/>
        </p:nvSpPr>
        <p:spPr bwMode="auto">
          <a:xfrm>
            <a:off x="304800" y="3049727"/>
            <a:ext cx="11582400" cy="3668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 Box 8">
            <a:extLst>
              <a:ext uri="{FF2B5EF4-FFF2-40B4-BE49-F238E27FC236}">
                <a16:creationId xmlns:a16="http://schemas.microsoft.com/office/drawing/2014/main" xmlns="" id="{8C95E17C-C17E-91BE-88B9-672AF1CCE14B}"/>
              </a:ext>
            </a:extLst>
          </p:cNvPr>
          <p:cNvSpPr txBox="1">
            <a:spLocks noChangeArrowheads="1"/>
          </p:cNvSpPr>
          <p:nvPr/>
        </p:nvSpPr>
        <p:spPr bwMode="auto">
          <a:xfrm>
            <a:off x="305336" y="3049727"/>
            <a:ext cx="11566110" cy="3250121"/>
          </a:xfrm>
          <a:prstGeom prst="rect">
            <a:avLst/>
          </a:prstGeom>
          <a:noFill/>
          <a:ln w="9525">
            <a:noFill/>
            <a:miter lim="800000"/>
            <a:headEnd/>
            <a:tailEnd/>
          </a:ln>
        </p:spPr>
        <p:txBody>
          <a:bodyPr wrap="square">
            <a:spAutoFit/>
          </a:bodyPr>
          <a:lstStyle/>
          <a:p>
            <a:pPr marL="11113" indent="-11113">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“walk in a manner worthy of the calling which you have been called” (NASB)</a:t>
            </a:r>
          </a:p>
          <a:p>
            <a:pPr marL="579438" indent="-579438">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	This is the first time Paul calls on us to do something in this book.</a:t>
            </a:r>
          </a:p>
          <a:p>
            <a:pPr marL="579438" indent="-579438">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	It’s odd that Paul uses such an indirect way of telling his readers to “walk.”</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6" name="Text Box 8">
            <a:extLst>
              <a:ext uri="{FF2B5EF4-FFF2-40B4-BE49-F238E27FC236}">
                <a16:creationId xmlns:a16="http://schemas.microsoft.com/office/drawing/2014/main" xmlns="" id="{1F3AFCC6-29FB-9348-F528-4BDF20F244FE}"/>
              </a:ext>
            </a:extLst>
          </p:cNvPr>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As a prisoner for the Lord, then,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urge you to live a life worthy of the calling you have received</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34202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5DB72A54-2BCD-00BF-7C50-BB10C2D144D9}"/>
              </a:ext>
            </a:extLst>
          </p:cNvPr>
          <p:cNvSpPr>
            <a:spLocks noChangeArrowheads="1"/>
          </p:cNvSpPr>
          <p:nvPr/>
        </p:nvSpPr>
        <p:spPr bwMode="auto">
          <a:xfrm>
            <a:off x="304800" y="3049727"/>
            <a:ext cx="11582400" cy="3668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 Box 8">
            <a:extLst>
              <a:ext uri="{FF2B5EF4-FFF2-40B4-BE49-F238E27FC236}">
                <a16:creationId xmlns:a16="http://schemas.microsoft.com/office/drawing/2014/main" xmlns="" id="{8C95E17C-C17E-91BE-88B9-672AF1CCE14B}"/>
              </a:ext>
            </a:extLst>
          </p:cNvPr>
          <p:cNvSpPr txBox="1">
            <a:spLocks noChangeArrowheads="1"/>
          </p:cNvSpPr>
          <p:nvPr/>
        </p:nvSpPr>
        <p:spPr bwMode="auto">
          <a:xfrm>
            <a:off x="305336" y="3049727"/>
            <a:ext cx="11566110" cy="1643527"/>
          </a:xfrm>
          <a:prstGeom prst="rect">
            <a:avLst/>
          </a:prstGeom>
          <a:noFill/>
          <a:ln w="9525">
            <a:noFill/>
            <a:miter lim="800000"/>
            <a:headEnd/>
            <a:tailEnd/>
          </a:ln>
        </p:spPr>
        <p:txBody>
          <a:bodyPr wrap="square">
            <a:spAutoFit/>
          </a:bodyPr>
          <a:lstStyle/>
          <a:p>
            <a:pPr marL="11113" indent="-11113">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“walk in a manner worthy of the calling which you have been called” (NASB)</a:t>
            </a:r>
          </a:p>
          <a:p>
            <a:pPr marL="579438" indent="-579438">
              <a:lnSpc>
                <a:spcPct val="90000"/>
              </a:lnSpc>
              <a:spcBef>
                <a:spcPts val="0"/>
              </a:spcBef>
              <a:spcAft>
                <a:spcPts val="0"/>
              </a:spcAft>
            </a:pPr>
            <a:r>
              <a:rPr lang="en-US" sz="3600">
                <a:solidFill>
                  <a:prstClr val="white"/>
                </a:solidFill>
                <a:latin typeface="Calibri Light" panose="020F0302020204030204" pitchFamily="34" charset="0"/>
                <a:cs typeface="Calibri Light" panose="020F0302020204030204" pitchFamily="34" charset="0"/>
              </a:rPr>
              <a:t>»</a:t>
            </a: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we do is based on what God has done. </a:t>
            </a:r>
          </a:p>
        </p:txBody>
      </p:sp>
      <p:sp>
        <p:nvSpPr>
          <p:cNvPr id="6" name="Text Box 8">
            <a:extLst>
              <a:ext uri="{FF2B5EF4-FFF2-40B4-BE49-F238E27FC236}">
                <a16:creationId xmlns:a16="http://schemas.microsoft.com/office/drawing/2014/main" xmlns="" id="{1F3AFCC6-29FB-9348-F528-4BDF20F244FE}"/>
              </a:ext>
            </a:extLst>
          </p:cNvPr>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As a prisoner for the Lord, then,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urge you to live a life worthy of the calling you have received</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923048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Be completely humble and gentle; be patient, bearing with one another in love. </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72095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Be completely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humble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and gentle; be patient, bearing with one another in love.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DEF4C50-3765-27E5-66CC-1E4D91886320}"/>
              </a:ext>
            </a:extLst>
          </p:cNvPr>
          <p:cNvSpPr>
            <a:spLocks noChangeArrowheads="1"/>
          </p:cNvSpPr>
          <p:nvPr/>
        </p:nvSpPr>
        <p:spPr bwMode="auto">
          <a:xfrm>
            <a:off x="304800" y="1958864"/>
            <a:ext cx="11582400" cy="476277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 Box 8">
            <a:extLst>
              <a:ext uri="{FF2B5EF4-FFF2-40B4-BE49-F238E27FC236}">
                <a16:creationId xmlns:a16="http://schemas.microsoft.com/office/drawing/2014/main" xmlns="" id="{38F4437C-E480-3B68-6CDC-BF1CE17BDD1B}"/>
              </a:ext>
            </a:extLst>
          </p:cNvPr>
          <p:cNvSpPr txBox="1">
            <a:spLocks noChangeArrowheads="1"/>
          </p:cNvSpPr>
          <p:nvPr/>
        </p:nvSpPr>
        <p:spPr bwMode="auto">
          <a:xfrm>
            <a:off x="305336" y="1958864"/>
            <a:ext cx="11566110" cy="116852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400"/>
              </a:spcAft>
            </a:pPr>
            <a:r>
              <a:rPr lang="en-US" sz="3800" dirty="0">
                <a:solidFill>
                  <a:prstClr val="white"/>
                </a:solidFill>
                <a:latin typeface="Calibri Light" panose="020F0302020204030204" pitchFamily="34" charset="0"/>
                <a:cs typeface="Calibri Light" panose="020F0302020204030204" pitchFamily="34" charset="0"/>
              </a:rPr>
              <a:t>»	Not the same as being self-deprecating.</a:t>
            </a:r>
          </a:p>
          <a:p>
            <a:pPr marL="571500" indent="-571500">
              <a:lnSpc>
                <a:spcPct val="90000"/>
              </a:lnSpc>
              <a:spcBef>
                <a:spcPts val="0"/>
              </a:spcBef>
              <a:spcAft>
                <a:spcPts val="400"/>
              </a:spcAft>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Not the same as false humility. </a:t>
            </a:r>
          </a:p>
        </p:txBody>
      </p:sp>
    </p:spTree>
    <p:extLst>
      <p:ext uri="{BB962C8B-B14F-4D97-AF65-F5344CB8AC3E}">
        <p14:creationId xmlns:p14="http://schemas.microsoft.com/office/powerpoint/2010/main" val="135928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Be completely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humble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and gentle; be patient, bearing with one another in love.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DEF4C50-3765-27E5-66CC-1E4D91886320}"/>
              </a:ext>
            </a:extLst>
          </p:cNvPr>
          <p:cNvSpPr>
            <a:spLocks noChangeArrowheads="1"/>
          </p:cNvSpPr>
          <p:nvPr/>
        </p:nvSpPr>
        <p:spPr bwMode="auto">
          <a:xfrm>
            <a:off x="304800" y="1958864"/>
            <a:ext cx="11582400" cy="47306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 Box 8">
            <a:extLst>
              <a:ext uri="{FF2B5EF4-FFF2-40B4-BE49-F238E27FC236}">
                <a16:creationId xmlns:a16="http://schemas.microsoft.com/office/drawing/2014/main" xmlns="" id="{38F4437C-E480-3B68-6CDC-BF1CE17BDD1B}"/>
              </a:ext>
            </a:extLst>
          </p:cNvPr>
          <p:cNvSpPr txBox="1">
            <a:spLocks noChangeArrowheads="1"/>
          </p:cNvSpPr>
          <p:nvPr/>
        </p:nvSpPr>
        <p:spPr bwMode="auto">
          <a:xfrm>
            <a:off x="305336" y="1958864"/>
            <a:ext cx="11566110" cy="4339650"/>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400"/>
              </a:spcAft>
            </a:pPr>
            <a:r>
              <a:rPr lang="en-US" sz="3800" dirty="0">
                <a:solidFill>
                  <a:prstClr val="white"/>
                </a:solidFill>
                <a:latin typeface="Calibri Light" panose="020F0302020204030204" pitchFamily="34" charset="0"/>
                <a:cs typeface="Calibri Light" panose="020F0302020204030204" pitchFamily="34" charset="0"/>
              </a:rPr>
              <a:t>»	Not the same as being self-deprecating.</a:t>
            </a:r>
          </a:p>
          <a:p>
            <a:pPr marL="571500" indent="-571500">
              <a:lnSpc>
                <a:spcPct val="90000"/>
              </a:lnSpc>
              <a:spcBef>
                <a:spcPts val="0"/>
              </a:spcBef>
              <a:spcAft>
                <a:spcPts val="400"/>
              </a:spcAft>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Not the same as false humility.</a:t>
            </a:r>
          </a:p>
          <a:p>
            <a:pPr marL="571500" indent="-571500">
              <a:lnSpc>
                <a:spcPct val="90000"/>
              </a:lnSpc>
              <a:spcBef>
                <a:spcPts val="0"/>
              </a:spcBef>
              <a:spcAft>
                <a:spcPts val="1000"/>
              </a:spcAft>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If we met a truly humble person, we would never come away thinking they were humble.</a:t>
            </a:r>
          </a:p>
          <a:p>
            <a:pPr marL="587375">
              <a:lnSpc>
                <a:spcPct val="90000"/>
              </a:lnSpc>
              <a:spcBef>
                <a:spcPts val="0"/>
              </a:spcBef>
              <a:spcAft>
                <a:spcPts val="400"/>
              </a:spcAft>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Rick Warren: “Humility is not thinking less of yourself; it is thinking of yourself less. Humility is thinking more of others. Humble people are so focused on serving others, they don’t think of themselves.” </a:t>
            </a:r>
          </a:p>
        </p:txBody>
      </p:sp>
    </p:spTree>
    <p:extLst>
      <p:ext uri="{BB962C8B-B14F-4D97-AF65-F5344CB8AC3E}">
        <p14:creationId xmlns:p14="http://schemas.microsoft.com/office/powerpoint/2010/main" val="202284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Be completely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humble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and gentle; be patient, bearing with one another in love.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DEF4C50-3765-27E5-66CC-1E4D91886320}"/>
              </a:ext>
            </a:extLst>
          </p:cNvPr>
          <p:cNvSpPr>
            <a:spLocks noChangeArrowheads="1"/>
          </p:cNvSpPr>
          <p:nvPr/>
        </p:nvSpPr>
        <p:spPr bwMode="auto">
          <a:xfrm>
            <a:off x="304800" y="1958864"/>
            <a:ext cx="11582400" cy="47306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 Box 8">
            <a:extLst>
              <a:ext uri="{FF2B5EF4-FFF2-40B4-BE49-F238E27FC236}">
                <a16:creationId xmlns:a16="http://schemas.microsoft.com/office/drawing/2014/main" xmlns="" id="{38F4437C-E480-3B68-6CDC-BF1CE17BDD1B}"/>
              </a:ext>
            </a:extLst>
          </p:cNvPr>
          <p:cNvSpPr txBox="1">
            <a:spLocks noChangeArrowheads="1"/>
          </p:cNvSpPr>
          <p:nvPr/>
        </p:nvSpPr>
        <p:spPr bwMode="auto">
          <a:xfrm>
            <a:off x="305336" y="1958864"/>
            <a:ext cx="11566110" cy="376615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That’s why Jesus’ greatest expression of humility was also his greatest act of love.</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587375">
              <a:lnSpc>
                <a:spcPct val="90000"/>
              </a:lnSpc>
              <a:spcBef>
                <a:spcPts val="0"/>
              </a:spcBef>
              <a:spcAft>
                <a:spcPts val="400"/>
              </a:spcAft>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Philippians 2:5-7: “You must have the same attitude that Christ Jesus had. Though he was God, he did not think of equality with God as something to cling to. Instead, he [set aside] his divine privileges; he took the humble position of a slave and was born as a human being…</a:t>
            </a:r>
          </a:p>
        </p:txBody>
      </p:sp>
    </p:spTree>
    <p:extLst>
      <p:ext uri="{BB962C8B-B14F-4D97-AF65-F5344CB8AC3E}">
        <p14:creationId xmlns:p14="http://schemas.microsoft.com/office/powerpoint/2010/main" val="115887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Be completely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humble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and gentle; be patient, bearing with one another in love.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DEF4C50-3765-27E5-66CC-1E4D91886320}"/>
              </a:ext>
            </a:extLst>
          </p:cNvPr>
          <p:cNvSpPr>
            <a:spLocks noChangeArrowheads="1"/>
          </p:cNvSpPr>
          <p:nvPr/>
        </p:nvSpPr>
        <p:spPr bwMode="auto">
          <a:xfrm>
            <a:off x="304800" y="1958864"/>
            <a:ext cx="11582400" cy="47306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 Box 8">
            <a:extLst>
              <a:ext uri="{FF2B5EF4-FFF2-40B4-BE49-F238E27FC236}">
                <a16:creationId xmlns:a16="http://schemas.microsoft.com/office/drawing/2014/main" xmlns="" id="{38F4437C-E480-3B68-6CDC-BF1CE17BDD1B}"/>
              </a:ext>
            </a:extLst>
          </p:cNvPr>
          <p:cNvSpPr txBox="1">
            <a:spLocks noChangeArrowheads="1"/>
          </p:cNvSpPr>
          <p:nvPr/>
        </p:nvSpPr>
        <p:spPr bwMode="auto">
          <a:xfrm>
            <a:off x="305336" y="1958864"/>
            <a:ext cx="11566110" cy="276896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That’s why Jesus’ greatest expression of humility was also his greatest act of love.</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587375">
              <a:lnSpc>
                <a:spcPct val="90000"/>
              </a:lnSpc>
              <a:spcBef>
                <a:spcPts val="0"/>
              </a:spcBef>
              <a:spcAft>
                <a:spcPts val="400"/>
              </a:spcAft>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Philippians 2:5-7: “When he appeared in human form, he humbled himself in obedience to God and died a criminal’s death on a cross.”</a:t>
            </a:r>
          </a:p>
        </p:txBody>
      </p:sp>
    </p:spTree>
    <p:extLst>
      <p:ext uri="{BB962C8B-B14F-4D97-AF65-F5344CB8AC3E}">
        <p14:creationId xmlns:p14="http://schemas.microsoft.com/office/powerpoint/2010/main" val="2948426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Be completely humble</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and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gentle</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be patient, bearing with one another in love.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DEF4C50-3765-27E5-66CC-1E4D91886320}"/>
              </a:ext>
            </a:extLst>
          </p:cNvPr>
          <p:cNvSpPr>
            <a:spLocks noChangeArrowheads="1"/>
          </p:cNvSpPr>
          <p:nvPr/>
        </p:nvSpPr>
        <p:spPr bwMode="auto">
          <a:xfrm>
            <a:off x="304800" y="1958864"/>
            <a:ext cx="11582400" cy="47306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 Box 8">
            <a:extLst>
              <a:ext uri="{FF2B5EF4-FFF2-40B4-BE49-F238E27FC236}">
                <a16:creationId xmlns:a16="http://schemas.microsoft.com/office/drawing/2014/main" xmlns="" id="{38F4437C-E480-3B68-6CDC-BF1CE17BDD1B}"/>
              </a:ext>
            </a:extLst>
          </p:cNvPr>
          <p:cNvSpPr txBox="1">
            <a:spLocks noChangeArrowheads="1"/>
          </p:cNvSpPr>
          <p:nvPr/>
        </p:nvSpPr>
        <p:spPr bwMode="auto">
          <a:xfrm>
            <a:off x="305336" y="1958864"/>
            <a:ext cx="11566110" cy="27433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400"/>
              </a:spcAft>
            </a:pPr>
            <a:r>
              <a:rPr lang="en-US" sz="3800" dirty="0">
                <a:solidFill>
                  <a:prstClr val="white"/>
                </a:solidFill>
                <a:latin typeface="Calibri Light" panose="020F0302020204030204" pitchFamily="34" charset="0"/>
                <a:cs typeface="Calibri Light" panose="020F0302020204030204" pitchFamily="34" charset="0"/>
              </a:rPr>
              <a:t>»	You cannot equate Jesus’ gentleness and humility with weakness.</a:t>
            </a:r>
          </a:p>
          <a:p>
            <a:pPr marL="571500" indent="-571500">
              <a:lnSpc>
                <a:spcPct val="90000"/>
              </a:lnSpc>
              <a:spcBef>
                <a:spcPts val="0"/>
              </a:spcBef>
              <a:spcAft>
                <a:spcPts val="400"/>
              </a:spcAft>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Ancient authors sometimes used the Greek word for gentle to describe the taming of a wild animal.</a:t>
            </a:r>
          </a:p>
          <a:p>
            <a:pPr marL="571500" indent="-571500">
              <a:lnSpc>
                <a:spcPct val="90000"/>
              </a:lnSpc>
              <a:spcBef>
                <a:spcPts val="0"/>
              </a:spcBef>
              <a:spcAft>
                <a:spcPts val="400"/>
              </a:spcAft>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Gentleness is not the same as weakness. </a:t>
            </a:r>
          </a:p>
        </p:txBody>
      </p:sp>
    </p:spTree>
    <p:extLst>
      <p:ext uri="{BB962C8B-B14F-4D97-AF65-F5344CB8AC3E}">
        <p14:creationId xmlns:p14="http://schemas.microsoft.com/office/powerpoint/2010/main" val="3630172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5078313"/>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As a prisoner for the Lord, then, I urge you to live a life worthy of the calling you have received. </a:t>
            </a:r>
          </a:p>
          <a:p>
            <a:pPr marL="587375" marR="0" indent="-587375">
              <a:lnSpc>
                <a:spcPct val="90000"/>
              </a:lnSpc>
              <a:spcBef>
                <a:spcPts val="0"/>
              </a:spcBef>
              <a:spcAft>
                <a:spcPts val="0"/>
              </a:spcAft>
            </a:pPr>
            <a:r>
              <a:rPr lang="en-US" sz="4000" baseline="30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rPr>
              <a:t>2 	</a:t>
            </a:r>
            <a:r>
              <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rPr>
              <a:t>Be completely humble and gentle; be patient, bearing with one another in love. </a:t>
            </a:r>
          </a:p>
          <a:p>
            <a:pPr marL="587375" marR="0" indent="-587375">
              <a:lnSpc>
                <a:spcPct val="90000"/>
              </a:lnSpc>
              <a:spcBef>
                <a:spcPts val="0"/>
              </a:spcBef>
              <a:spcAft>
                <a:spcPts val="0"/>
              </a:spcAft>
            </a:pPr>
            <a:r>
              <a:rPr lang="en-US" sz="4000" baseline="30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rPr>
              <a:t>3 	</a:t>
            </a:r>
            <a:r>
              <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rPr>
              <a:t>Make every effort to keep the unity of the Spirit through the bond of peace. </a:t>
            </a:r>
          </a:p>
          <a:p>
            <a:pPr marL="587375" marR="0" indent="-587375">
              <a:lnSpc>
                <a:spcPct val="90000"/>
              </a:lnSpc>
              <a:spcBef>
                <a:spcPts val="0"/>
              </a:spcBef>
              <a:spcAft>
                <a:spcPts val="0"/>
              </a:spcAft>
            </a:pPr>
            <a:r>
              <a:rPr lang="en-US" sz="4000" baseline="30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rPr>
              <a:t>4 	</a:t>
            </a:r>
            <a:r>
              <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rPr>
              <a:t>There is one body and one Spirit, just as you were called to one hope when you were called.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45273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Be completely humble and gentle; be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patient</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bearing with one another in love.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891800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Be completely humble and gentle; be patient,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bearing with one another in love</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492546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3 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Make every effort to keep the unity of the Spirit through the bond of peace. </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17533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3 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Make every effort to keep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unity of the Spirit</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through the bond of peace.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02513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3 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Make every effort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to keep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the unity of the Spirit through the bond of peace.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DB5F3025-3B1E-8217-9ECE-916215BD79DE}"/>
              </a:ext>
            </a:extLst>
          </p:cNvPr>
          <p:cNvSpPr>
            <a:spLocks noChangeArrowheads="1"/>
          </p:cNvSpPr>
          <p:nvPr/>
        </p:nvSpPr>
        <p:spPr bwMode="auto">
          <a:xfrm>
            <a:off x="4652211" y="2495730"/>
            <a:ext cx="5229726" cy="10815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EFB8CFB-0411-63DF-CC3C-B4B255BCDCCF}"/>
              </a:ext>
            </a:extLst>
          </p:cNvPr>
          <p:cNvSpPr txBox="1">
            <a:spLocks noChangeArrowheads="1"/>
          </p:cNvSpPr>
          <p:nvPr/>
        </p:nvSpPr>
        <p:spPr bwMode="auto">
          <a:xfrm>
            <a:off x="4672586" y="2625698"/>
            <a:ext cx="5197471" cy="784830"/>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5000" i="1" dirty="0">
                <a:solidFill>
                  <a:prstClr val="white"/>
                </a:solidFill>
                <a:latin typeface="Calibri Light" panose="020F0302020204030204" pitchFamily="34" charset="0"/>
                <a:cs typeface="Calibri Light" panose="020F0302020204030204" pitchFamily="34" charset="0"/>
              </a:rPr>
              <a:t>or</a:t>
            </a:r>
            <a:r>
              <a:rPr lang="en-US" sz="5000" dirty="0">
                <a:solidFill>
                  <a:prstClr val="white"/>
                </a:solidFill>
                <a:latin typeface="Calibri Light" panose="020F0302020204030204" pitchFamily="34" charset="0"/>
                <a:cs typeface="Calibri Light" panose="020F0302020204030204" pitchFamily="34" charset="0"/>
              </a:rPr>
              <a:t> “to preserve”</a:t>
            </a:r>
          </a:p>
        </p:txBody>
      </p:sp>
    </p:spTree>
    <p:extLst>
      <p:ext uri="{BB962C8B-B14F-4D97-AF65-F5344CB8AC3E}">
        <p14:creationId xmlns:p14="http://schemas.microsoft.com/office/powerpoint/2010/main" val="3582079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3 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Make every effort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to keep the unity of the Spirit through the bond of peace.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5F0E3B6A-6834-8D90-63E5-EDE878505591}"/>
              </a:ext>
            </a:extLst>
          </p:cNvPr>
          <p:cNvSpPr>
            <a:spLocks noChangeArrowheads="1"/>
          </p:cNvSpPr>
          <p:nvPr/>
        </p:nvSpPr>
        <p:spPr bwMode="auto">
          <a:xfrm>
            <a:off x="721895" y="1954942"/>
            <a:ext cx="10591800" cy="164576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19C75E5B-C99C-CB26-8623-5416E16C3270}"/>
              </a:ext>
            </a:extLst>
          </p:cNvPr>
          <p:cNvSpPr txBox="1">
            <a:spLocks noChangeArrowheads="1"/>
          </p:cNvSpPr>
          <p:nvPr/>
        </p:nvSpPr>
        <p:spPr bwMode="auto">
          <a:xfrm>
            <a:off x="742270" y="2036784"/>
            <a:ext cx="10526474" cy="1515800"/>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5000" dirty="0">
                <a:solidFill>
                  <a:prstClr val="white"/>
                </a:solidFill>
                <a:latin typeface="Calibri Light" panose="020F0302020204030204" pitchFamily="34" charset="0"/>
                <a:cs typeface="Calibri Light" panose="020F0302020204030204" pitchFamily="34" charset="0"/>
              </a:rPr>
              <a:t>This implies that it is a struggle to preserve this unity. </a:t>
            </a:r>
          </a:p>
        </p:txBody>
      </p:sp>
    </p:spTree>
    <p:extLst>
      <p:ext uri="{BB962C8B-B14F-4D97-AF65-F5344CB8AC3E}">
        <p14:creationId xmlns:p14="http://schemas.microsoft.com/office/powerpoint/2010/main" val="1716263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3 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Make every effort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to keep the unity of the Spirit through the bond of peace.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A493C84E-3A74-4ABF-D12E-DFF3D048FB06}"/>
              </a:ext>
            </a:extLst>
          </p:cNvPr>
          <p:cNvSpPr>
            <a:spLocks noChangeArrowheads="1"/>
          </p:cNvSpPr>
          <p:nvPr/>
        </p:nvSpPr>
        <p:spPr bwMode="auto">
          <a:xfrm>
            <a:off x="304800" y="1926780"/>
            <a:ext cx="11582400" cy="481090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 Box 8">
            <a:extLst>
              <a:ext uri="{FF2B5EF4-FFF2-40B4-BE49-F238E27FC236}">
                <a16:creationId xmlns:a16="http://schemas.microsoft.com/office/drawing/2014/main" xmlns="" id="{1846B4CE-9154-19A5-5952-6211DEBB6E1B}"/>
              </a:ext>
            </a:extLst>
          </p:cNvPr>
          <p:cNvSpPr txBox="1">
            <a:spLocks noChangeArrowheads="1"/>
          </p:cNvSpPr>
          <p:nvPr/>
        </p:nvSpPr>
        <p:spPr bwMode="auto">
          <a:xfrm>
            <a:off x="305336" y="1926780"/>
            <a:ext cx="11566110" cy="114492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Making every effort </a:t>
            </a:r>
          </a:p>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It’s going to require some effort.</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04238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CE44201D-DE11-7A4B-90DA-6B1BC568E0A6}"/>
              </a:ext>
            </a:extLst>
          </p:cNvPr>
          <p:cNvSpPr txBox="1"/>
          <p:nvPr/>
        </p:nvSpPr>
        <p:spPr>
          <a:xfrm>
            <a:off x="152400" y="195604"/>
            <a:ext cx="10018294" cy="2262158"/>
          </a:xfrm>
          <a:prstGeom prst="rect">
            <a:avLst/>
          </a:prstGeom>
          <a:noFill/>
        </p:spPr>
        <p:txBody>
          <a:bodyPr wrap="square" rtlCol="0">
            <a:spAutoFit/>
          </a:bodyPr>
          <a:lstStyle/>
          <a:p>
            <a:pPr>
              <a:spcAft>
                <a:spcPts val="600"/>
              </a:spcAft>
            </a:pPr>
            <a:r>
              <a:rPr lang="en-US" sz="3800" dirty="0">
                <a:latin typeface="Century Gothic" panose="020B0502020202020204" pitchFamily="34" charset="0"/>
              </a:rPr>
              <a:t>Loneliness in America: How the Pandemic Has Deepened an Epidemic of Loneliness and What We Can Do About It</a:t>
            </a:r>
          </a:p>
          <a:p>
            <a:r>
              <a:rPr lang="en-US" sz="2200" dirty="0">
                <a:latin typeface="Century Gothic" panose="020B0502020202020204" pitchFamily="34" charset="0"/>
              </a:rPr>
              <a:t>February 2021</a:t>
            </a:r>
          </a:p>
        </p:txBody>
      </p:sp>
      <p:sp>
        <p:nvSpPr>
          <p:cNvPr id="7" name="TextBox 6">
            <a:extLst>
              <a:ext uri="{FF2B5EF4-FFF2-40B4-BE49-F238E27FC236}">
                <a16:creationId xmlns:a16="http://schemas.microsoft.com/office/drawing/2014/main" xmlns="" id="{31847A23-100D-5535-EF49-CBA4BF68DEFA}"/>
              </a:ext>
            </a:extLst>
          </p:cNvPr>
          <p:cNvSpPr txBox="1"/>
          <p:nvPr/>
        </p:nvSpPr>
        <p:spPr>
          <a:xfrm>
            <a:off x="609600" y="2692195"/>
            <a:ext cx="10972800" cy="1754326"/>
          </a:xfrm>
          <a:prstGeom prst="rect">
            <a:avLst/>
          </a:prstGeom>
          <a:noFill/>
        </p:spPr>
        <p:txBody>
          <a:bodyPr wrap="square" rtlCol="0">
            <a:spAutoFit/>
          </a:bodyPr>
          <a:lstStyle/>
          <a:p>
            <a:r>
              <a:rPr lang="en-US" sz="3600" dirty="0">
                <a:latin typeface="Calibri Light" panose="020F0302020204030204" pitchFamily="34" charset="0"/>
                <a:cs typeface="Calibri Light" panose="020F0302020204030204" pitchFamily="34" charset="0"/>
              </a:rPr>
              <a:t>61% of people ages 18-25 reported serious loneliness—feeling lonely “frequently” or “almost all the time or all the time” in the four weeks prior to the survey. </a:t>
            </a:r>
          </a:p>
        </p:txBody>
      </p:sp>
    </p:spTree>
    <p:extLst>
      <p:ext uri="{BB962C8B-B14F-4D97-AF65-F5344CB8AC3E}">
        <p14:creationId xmlns:p14="http://schemas.microsoft.com/office/powerpoint/2010/main" val="135121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CE44201D-DE11-7A4B-90DA-6B1BC568E0A6}"/>
              </a:ext>
            </a:extLst>
          </p:cNvPr>
          <p:cNvSpPr txBox="1"/>
          <p:nvPr/>
        </p:nvSpPr>
        <p:spPr>
          <a:xfrm>
            <a:off x="152400" y="195604"/>
            <a:ext cx="10018294" cy="2262158"/>
          </a:xfrm>
          <a:prstGeom prst="rect">
            <a:avLst/>
          </a:prstGeom>
          <a:noFill/>
        </p:spPr>
        <p:txBody>
          <a:bodyPr wrap="square" rtlCol="0">
            <a:spAutoFit/>
          </a:bodyPr>
          <a:lstStyle/>
          <a:p>
            <a:pPr>
              <a:spcAft>
                <a:spcPts val="600"/>
              </a:spcAft>
            </a:pPr>
            <a:r>
              <a:rPr lang="en-US" sz="3800" dirty="0">
                <a:latin typeface="Century Gothic" panose="020B0502020202020204" pitchFamily="34" charset="0"/>
              </a:rPr>
              <a:t>Loneliness in America: How the Pandemic Has Deepened an Epidemic of Loneliness and What We Can Do About It</a:t>
            </a:r>
          </a:p>
          <a:p>
            <a:r>
              <a:rPr lang="en-US" sz="2200" dirty="0">
                <a:latin typeface="Century Gothic" panose="020B0502020202020204" pitchFamily="34" charset="0"/>
              </a:rPr>
              <a:t>February 2021</a:t>
            </a:r>
          </a:p>
        </p:txBody>
      </p:sp>
      <p:sp>
        <p:nvSpPr>
          <p:cNvPr id="7" name="TextBox 6">
            <a:extLst>
              <a:ext uri="{FF2B5EF4-FFF2-40B4-BE49-F238E27FC236}">
                <a16:creationId xmlns:a16="http://schemas.microsoft.com/office/drawing/2014/main" xmlns="" id="{31847A23-100D-5535-EF49-CBA4BF68DEFA}"/>
              </a:ext>
            </a:extLst>
          </p:cNvPr>
          <p:cNvSpPr txBox="1"/>
          <p:nvPr/>
        </p:nvSpPr>
        <p:spPr>
          <a:xfrm>
            <a:off x="609600" y="2692195"/>
            <a:ext cx="10972800" cy="3416320"/>
          </a:xfrm>
          <a:prstGeom prst="rect">
            <a:avLst/>
          </a:prstGeom>
          <a:noFill/>
        </p:spPr>
        <p:txBody>
          <a:bodyPr wrap="square" rtlCol="0">
            <a:spAutoFit/>
          </a:bodyPr>
          <a:lstStyle/>
          <a:p>
            <a:r>
              <a:rPr lang="en-US" sz="3600" dirty="0">
                <a:latin typeface="Calibri Light" panose="020F0302020204030204" pitchFamily="34" charset="0"/>
                <a:cs typeface="Calibri Light" panose="020F0302020204030204" pitchFamily="34" charset="0"/>
              </a:rPr>
              <a:t>43% of young adults reported increases in loneliness since the outbreak of the pandemic. About half of these young adults reported that no one in the past few weeks had “taken more than just a few minutes” to ask how they are doing in a way that made them feel like the person “genuinely cared.” </a:t>
            </a:r>
          </a:p>
        </p:txBody>
      </p:sp>
    </p:spTree>
    <p:extLst>
      <p:ext uri="{BB962C8B-B14F-4D97-AF65-F5344CB8AC3E}">
        <p14:creationId xmlns:p14="http://schemas.microsoft.com/office/powerpoint/2010/main" val="42112445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3 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Make every effort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to keep the unity of the Spirit through the bond of peace.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A493C84E-3A74-4ABF-D12E-DFF3D048FB06}"/>
              </a:ext>
            </a:extLst>
          </p:cNvPr>
          <p:cNvSpPr>
            <a:spLocks noChangeArrowheads="1"/>
          </p:cNvSpPr>
          <p:nvPr/>
        </p:nvSpPr>
        <p:spPr bwMode="auto">
          <a:xfrm>
            <a:off x="304800" y="1926780"/>
            <a:ext cx="11582400" cy="481090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 Box 8">
            <a:extLst>
              <a:ext uri="{FF2B5EF4-FFF2-40B4-BE49-F238E27FC236}">
                <a16:creationId xmlns:a16="http://schemas.microsoft.com/office/drawing/2014/main" xmlns="" id="{1846B4CE-9154-19A5-5952-6211DEBB6E1B}"/>
              </a:ext>
            </a:extLst>
          </p:cNvPr>
          <p:cNvSpPr txBox="1">
            <a:spLocks noChangeArrowheads="1"/>
          </p:cNvSpPr>
          <p:nvPr/>
        </p:nvSpPr>
        <p:spPr bwMode="auto">
          <a:xfrm>
            <a:off x="305336" y="1926780"/>
            <a:ext cx="11566110" cy="389439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Making every effort </a:t>
            </a:r>
          </a:p>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It’s going to require some effort.</a:t>
            </a:r>
          </a:p>
          <a:p>
            <a:pPr marL="571500" indent="-571500">
              <a:lnSpc>
                <a:spcPct val="90000"/>
              </a:lnSpc>
              <a:spcBef>
                <a:spcPts val="0"/>
              </a:spcBef>
              <a:spcAft>
                <a:spcPts val="1000"/>
              </a:spcAft>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May require saying “no” to other things.</a:t>
            </a:r>
          </a:p>
          <a:p>
            <a:pPr marL="571500" indent="-571500">
              <a:lnSpc>
                <a:spcPct val="90000"/>
              </a:lnSpc>
              <a:spcBef>
                <a:spcPts val="0"/>
              </a:spcBef>
              <a:spcAft>
                <a:spcPts val="1000"/>
              </a:spcAft>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Luke 14:26: “If anyone comes to me and does not hate father and mother, wife and children, brothers and sisters—yes, even their own life—such a person cannot be my disciple.”  </a:t>
            </a:r>
          </a:p>
        </p:txBody>
      </p:sp>
    </p:spTree>
    <p:extLst>
      <p:ext uri="{BB962C8B-B14F-4D97-AF65-F5344CB8AC3E}">
        <p14:creationId xmlns:p14="http://schemas.microsoft.com/office/powerpoint/2010/main" val="896823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As a prisoner for the Lord, then, I urge you to live a life worthy of the calling you have received. </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0411048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3 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Make every effort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to keep the unity of the Spirit through the bond of peace.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A493C84E-3A74-4ABF-D12E-DFF3D048FB06}"/>
              </a:ext>
            </a:extLst>
          </p:cNvPr>
          <p:cNvSpPr>
            <a:spLocks noChangeArrowheads="1"/>
          </p:cNvSpPr>
          <p:nvPr/>
        </p:nvSpPr>
        <p:spPr bwMode="auto">
          <a:xfrm>
            <a:off x="304800" y="1926780"/>
            <a:ext cx="11582400" cy="481090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 Box 8">
            <a:extLst>
              <a:ext uri="{FF2B5EF4-FFF2-40B4-BE49-F238E27FC236}">
                <a16:creationId xmlns:a16="http://schemas.microsoft.com/office/drawing/2014/main" xmlns="" id="{1846B4CE-9154-19A5-5952-6211DEBB6E1B}"/>
              </a:ext>
            </a:extLst>
          </p:cNvPr>
          <p:cNvSpPr txBox="1">
            <a:spLocks noChangeArrowheads="1"/>
          </p:cNvSpPr>
          <p:nvPr/>
        </p:nvSpPr>
        <p:spPr bwMode="auto">
          <a:xfrm>
            <a:off x="305336" y="1926780"/>
            <a:ext cx="11566110" cy="3524042"/>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Making every effort </a:t>
            </a:r>
          </a:p>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It’s going to require some effort.</a:t>
            </a:r>
          </a:p>
          <a:p>
            <a:pPr marL="571500" indent="-571500">
              <a:lnSpc>
                <a:spcPct val="90000"/>
              </a:lnSpc>
              <a:spcBef>
                <a:spcPts val="0"/>
              </a:spcBef>
              <a:spcAft>
                <a:spcPts val="1000"/>
              </a:spcAft>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May require saying “no” to other things.</a:t>
            </a:r>
          </a:p>
          <a:p>
            <a:pPr marL="571500" indent="-571500">
              <a:lnSpc>
                <a:spcPct val="90000"/>
              </a:lnSpc>
              <a:spcBef>
                <a:spcPts val="0"/>
              </a:spcBef>
              <a:spcAft>
                <a:spcPts val="1000"/>
              </a:spcAft>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Means fighting passive division.</a:t>
            </a:r>
          </a:p>
          <a:p>
            <a:pPr marL="571500" indent="-571500">
              <a:lnSpc>
                <a:spcPct val="90000"/>
              </a:lnSpc>
              <a:spcBef>
                <a:spcPts val="0"/>
              </a:spcBef>
              <a:spcAft>
                <a:spcPts val="1000"/>
              </a:spcAft>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Being united in our mission of showing and sharing God’s love with others. </a:t>
            </a:r>
          </a:p>
        </p:txBody>
      </p:sp>
    </p:spTree>
    <p:extLst>
      <p:ext uri="{BB962C8B-B14F-4D97-AF65-F5344CB8AC3E}">
        <p14:creationId xmlns:p14="http://schemas.microsoft.com/office/powerpoint/2010/main" val="57332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2385268"/>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You can experience a type of unity that only God can offer.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What can you do right now to play your part in preserving the unity of the Spirit?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Conclusion</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51427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a:solidFill>
                  <a:schemeClr val="bg1"/>
                </a:solidFill>
                <a:latin typeface="Century Gothic" panose="020B0502020202020204" pitchFamily="34" charset="0"/>
              </a:rPr>
              <a:t>EPHESIANS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2535152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As a prisoner for the Lord, then, I urge you to live a life worthy of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calling</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you have received.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5DB72A54-2BCD-00BF-7C50-BB10C2D144D9}"/>
              </a:ext>
            </a:extLst>
          </p:cNvPr>
          <p:cNvSpPr>
            <a:spLocks noChangeArrowheads="1"/>
          </p:cNvSpPr>
          <p:nvPr/>
        </p:nvSpPr>
        <p:spPr bwMode="auto">
          <a:xfrm>
            <a:off x="304800" y="3049727"/>
            <a:ext cx="11582400" cy="3668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 Box 8">
            <a:extLst>
              <a:ext uri="{FF2B5EF4-FFF2-40B4-BE49-F238E27FC236}">
                <a16:creationId xmlns:a16="http://schemas.microsoft.com/office/drawing/2014/main" xmlns="" id="{8C95E17C-C17E-91BE-88B9-672AF1CCE14B}"/>
              </a:ext>
            </a:extLst>
          </p:cNvPr>
          <p:cNvSpPr txBox="1">
            <a:spLocks noChangeArrowheads="1"/>
          </p:cNvSpPr>
          <p:nvPr/>
        </p:nvSpPr>
        <p:spPr bwMode="auto">
          <a:xfrm>
            <a:off x="305336" y="3049727"/>
            <a:ext cx="11566110" cy="332706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Our union with other believers in Christ </a:t>
            </a:r>
          </a:p>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We have been formed into “one” people through through Jesus.</a:t>
            </a:r>
          </a:p>
          <a:p>
            <a:pPr marL="571500" indent="7938">
              <a:lnSpc>
                <a:spcPct val="90000"/>
              </a:lnSpc>
              <a:spcBef>
                <a:spcPts val="0"/>
              </a:spcBef>
              <a:spcAft>
                <a:spcPts val="600"/>
              </a:spcAft>
            </a:pPr>
            <a:r>
              <a:rPr lang="en-US" sz="36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Galatians 3:28: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There is neither Jew nor Greek, there is neither slave nor free man, there is neither male nor female; for you are all one in Christ Jesus.”</a:t>
            </a:r>
          </a:p>
        </p:txBody>
      </p:sp>
    </p:spTree>
    <p:extLst>
      <p:ext uri="{BB962C8B-B14F-4D97-AF65-F5344CB8AC3E}">
        <p14:creationId xmlns:p14="http://schemas.microsoft.com/office/powerpoint/2010/main" val="98371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5DB72A54-2BCD-00BF-7C50-BB10C2D144D9}"/>
              </a:ext>
            </a:extLst>
          </p:cNvPr>
          <p:cNvSpPr>
            <a:spLocks noChangeArrowheads="1"/>
          </p:cNvSpPr>
          <p:nvPr/>
        </p:nvSpPr>
        <p:spPr bwMode="auto">
          <a:xfrm>
            <a:off x="304800" y="3049727"/>
            <a:ext cx="11582400" cy="3668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 Box 8">
            <a:extLst>
              <a:ext uri="{FF2B5EF4-FFF2-40B4-BE49-F238E27FC236}">
                <a16:creationId xmlns:a16="http://schemas.microsoft.com/office/drawing/2014/main" xmlns="" id="{8C95E17C-C17E-91BE-88B9-672AF1CCE14B}"/>
              </a:ext>
            </a:extLst>
          </p:cNvPr>
          <p:cNvSpPr txBox="1">
            <a:spLocks noChangeArrowheads="1"/>
          </p:cNvSpPr>
          <p:nvPr/>
        </p:nvSpPr>
        <p:spPr bwMode="auto">
          <a:xfrm>
            <a:off x="305336" y="3049727"/>
            <a:ext cx="11566110" cy="329526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Our union with other believers in Christ </a:t>
            </a:r>
          </a:p>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The Apostle Paul sometimes uses the image of a human body to illustrate this unity.</a:t>
            </a:r>
          </a:p>
          <a:p>
            <a:pPr marL="571500" indent="7938">
              <a:lnSpc>
                <a:spcPct val="90000"/>
              </a:lnSpc>
              <a:spcBef>
                <a:spcPts val="0"/>
              </a:spcBef>
              <a:spcAft>
                <a:spcPts val="600"/>
              </a:spcAft>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Ephesians 3:6: “This is God’s plan: Both Gentiles and Jews who believe the Good News share equally in the riches inherited by God’s children…</a:t>
            </a:r>
          </a:p>
        </p:txBody>
      </p:sp>
      <p:sp>
        <p:nvSpPr>
          <p:cNvPr id="2" name="Text Box 8">
            <a:extLst>
              <a:ext uri="{FF2B5EF4-FFF2-40B4-BE49-F238E27FC236}">
                <a16:creationId xmlns:a16="http://schemas.microsoft.com/office/drawing/2014/main" xmlns="" id="{A6937B32-79F9-723F-7405-492BDB97AD67}"/>
              </a:ext>
            </a:extLst>
          </p:cNvPr>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As a prisoner for the Lord, then, I urge you to live a life worthy of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calling</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you have received.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96559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5DB72A54-2BCD-00BF-7C50-BB10C2D144D9}"/>
              </a:ext>
            </a:extLst>
          </p:cNvPr>
          <p:cNvSpPr>
            <a:spLocks noChangeArrowheads="1"/>
          </p:cNvSpPr>
          <p:nvPr/>
        </p:nvSpPr>
        <p:spPr bwMode="auto">
          <a:xfrm>
            <a:off x="304800" y="3049727"/>
            <a:ext cx="11582400" cy="3668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 Box 8">
            <a:extLst>
              <a:ext uri="{FF2B5EF4-FFF2-40B4-BE49-F238E27FC236}">
                <a16:creationId xmlns:a16="http://schemas.microsoft.com/office/drawing/2014/main" xmlns="" id="{8C95E17C-C17E-91BE-88B9-672AF1CCE14B}"/>
              </a:ext>
            </a:extLst>
          </p:cNvPr>
          <p:cNvSpPr txBox="1">
            <a:spLocks noChangeArrowheads="1"/>
          </p:cNvSpPr>
          <p:nvPr/>
        </p:nvSpPr>
        <p:spPr bwMode="auto">
          <a:xfrm>
            <a:off x="305336" y="3049727"/>
            <a:ext cx="11566110" cy="329526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Our union with other believers in Christ </a:t>
            </a:r>
          </a:p>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The Apostle Paul sometimes uses the image of a human body to illustrate this unity.</a:t>
            </a:r>
          </a:p>
          <a:p>
            <a:pPr marL="571500" indent="7938">
              <a:lnSpc>
                <a:spcPct val="90000"/>
              </a:lnSpc>
              <a:spcBef>
                <a:spcPts val="0"/>
              </a:spcBef>
              <a:spcAft>
                <a:spcPts val="600"/>
              </a:spcAft>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Ephesians 3:6: “Both are part of the same body, and both enjoy the promise of blessings because they belong to Christ Jesus.” </a:t>
            </a:r>
          </a:p>
        </p:txBody>
      </p:sp>
      <p:sp>
        <p:nvSpPr>
          <p:cNvPr id="2" name="Text Box 8">
            <a:extLst>
              <a:ext uri="{FF2B5EF4-FFF2-40B4-BE49-F238E27FC236}">
                <a16:creationId xmlns:a16="http://schemas.microsoft.com/office/drawing/2014/main" xmlns="" id="{84B806C3-837F-CE70-8EFC-BF03D2FF06D5}"/>
              </a:ext>
            </a:extLst>
          </p:cNvPr>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As a prisoner for the Lord, then, I urge you to live a life worthy of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calling</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you have received.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6363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5DB72A54-2BCD-00BF-7C50-BB10C2D144D9}"/>
              </a:ext>
            </a:extLst>
          </p:cNvPr>
          <p:cNvSpPr>
            <a:spLocks noChangeArrowheads="1"/>
          </p:cNvSpPr>
          <p:nvPr/>
        </p:nvSpPr>
        <p:spPr bwMode="auto">
          <a:xfrm>
            <a:off x="304800" y="3049727"/>
            <a:ext cx="11582400" cy="3668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 Box 8">
            <a:extLst>
              <a:ext uri="{FF2B5EF4-FFF2-40B4-BE49-F238E27FC236}">
                <a16:creationId xmlns:a16="http://schemas.microsoft.com/office/drawing/2014/main" xmlns="" id="{8C95E17C-C17E-91BE-88B9-672AF1CCE14B}"/>
              </a:ext>
            </a:extLst>
          </p:cNvPr>
          <p:cNvSpPr txBox="1">
            <a:spLocks noChangeArrowheads="1"/>
          </p:cNvSpPr>
          <p:nvPr/>
        </p:nvSpPr>
        <p:spPr bwMode="auto">
          <a:xfrm>
            <a:off x="305336" y="3049727"/>
            <a:ext cx="11566110" cy="279666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Our union with other believers in Christ </a:t>
            </a:r>
          </a:p>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The Apostle Paul sometimes uses the image of a human body to illustrate this unity.</a:t>
            </a:r>
          </a:p>
          <a:p>
            <a:pPr marL="571500" indent="7938">
              <a:lnSpc>
                <a:spcPct val="90000"/>
              </a:lnSpc>
              <a:spcBef>
                <a:spcPts val="0"/>
              </a:spcBef>
              <a:spcAft>
                <a:spcPts val="600"/>
              </a:spcAft>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“There is one body and one Spirit, just as you were called to one hope when you were called” (4:4). </a:t>
            </a:r>
          </a:p>
        </p:txBody>
      </p:sp>
      <p:sp>
        <p:nvSpPr>
          <p:cNvPr id="2" name="Text Box 8">
            <a:extLst>
              <a:ext uri="{FF2B5EF4-FFF2-40B4-BE49-F238E27FC236}">
                <a16:creationId xmlns:a16="http://schemas.microsoft.com/office/drawing/2014/main" xmlns="" id="{619C6F01-DF90-254C-8FDD-AA0318143404}"/>
              </a:ext>
            </a:extLst>
          </p:cNvPr>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As a prisoner for the Lord, then, I urge you to live a life worthy of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calling</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you have received.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707100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5DB72A54-2BCD-00BF-7C50-BB10C2D144D9}"/>
              </a:ext>
            </a:extLst>
          </p:cNvPr>
          <p:cNvSpPr>
            <a:spLocks noChangeArrowheads="1"/>
          </p:cNvSpPr>
          <p:nvPr/>
        </p:nvSpPr>
        <p:spPr bwMode="auto">
          <a:xfrm>
            <a:off x="304800" y="3049727"/>
            <a:ext cx="11582400" cy="3668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 Box 8">
            <a:extLst>
              <a:ext uri="{FF2B5EF4-FFF2-40B4-BE49-F238E27FC236}">
                <a16:creationId xmlns:a16="http://schemas.microsoft.com/office/drawing/2014/main" xmlns="" id="{8C95E17C-C17E-91BE-88B9-672AF1CCE14B}"/>
              </a:ext>
            </a:extLst>
          </p:cNvPr>
          <p:cNvSpPr txBox="1">
            <a:spLocks noChangeArrowheads="1"/>
          </p:cNvSpPr>
          <p:nvPr/>
        </p:nvSpPr>
        <p:spPr bwMode="auto">
          <a:xfrm>
            <a:off x="305336" y="3049727"/>
            <a:ext cx="11566110" cy="279666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Our union with other believers in Christ </a:t>
            </a:r>
          </a:p>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The Apostle Paul sometimes uses the image of a human body to illustrate this unity.</a:t>
            </a:r>
          </a:p>
          <a:p>
            <a:pPr marL="1039813" indent="-468313">
              <a:lnSpc>
                <a:spcPct val="90000"/>
              </a:lnSpc>
              <a:spcBef>
                <a:spcPts val="0"/>
              </a:spcBef>
              <a:spcAft>
                <a:spcPts val="600"/>
              </a:spcAft>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Scripture teaches that God unites with the Christ, the moment we place our faith in him. </a:t>
            </a:r>
          </a:p>
        </p:txBody>
      </p:sp>
      <p:sp>
        <p:nvSpPr>
          <p:cNvPr id="2" name="Text Box 8">
            <a:extLst>
              <a:ext uri="{FF2B5EF4-FFF2-40B4-BE49-F238E27FC236}">
                <a16:creationId xmlns:a16="http://schemas.microsoft.com/office/drawing/2014/main" xmlns="" id="{E52C3F6F-6394-6D7B-4264-4810E6220973}"/>
              </a:ext>
            </a:extLst>
          </p:cNvPr>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As a prisoner for the Lord, then, I urge you to live a life worthy of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calling</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you have received.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602899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5DB72A54-2BCD-00BF-7C50-BB10C2D144D9}"/>
              </a:ext>
            </a:extLst>
          </p:cNvPr>
          <p:cNvSpPr>
            <a:spLocks noChangeArrowheads="1"/>
          </p:cNvSpPr>
          <p:nvPr/>
        </p:nvSpPr>
        <p:spPr bwMode="auto">
          <a:xfrm>
            <a:off x="304800" y="3049727"/>
            <a:ext cx="11582400" cy="3668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 Box 8">
            <a:extLst>
              <a:ext uri="{FF2B5EF4-FFF2-40B4-BE49-F238E27FC236}">
                <a16:creationId xmlns:a16="http://schemas.microsoft.com/office/drawing/2014/main" xmlns="" id="{8C95E17C-C17E-91BE-88B9-672AF1CCE14B}"/>
              </a:ext>
            </a:extLst>
          </p:cNvPr>
          <p:cNvSpPr txBox="1">
            <a:spLocks noChangeArrowheads="1"/>
          </p:cNvSpPr>
          <p:nvPr/>
        </p:nvSpPr>
        <p:spPr bwMode="auto">
          <a:xfrm>
            <a:off x="305336" y="3049727"/>
            <a:ext cx="11566110" cy="329526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Our union with other believers in Christ </a:t>
            </a:r>
          </a:p>
          <a:p>
            <a:pPr marL="571500" indent="-571500">
              <a:lnSpc>
                <a:spcPct val="90000"/>
              </a:lnSpc>
              <a:spcBef>
                <a:spcPts val="0"/>
              </a:spcBef>
              <a:spcAft>
                <a:spcPts val="1000"/>
              </a:spcAft>
            </a:pPr>
            <a:r>
              <a:rPr lang="en-US" sz="3800" dirty="0">
                <a:solidFill>
                  <a:prstClr val="white"/>
                </a:solidFill>
                <a:latin typeface="Calibri Light" panose="020F0302020204030204" pitchFamily="34" charset="0"/>
                <a:cs typeface="Calibri Light" panose="020F0302020204030204" pitchFamily="34" charset="0"/>
              </a:rPr>
              <a:t>»	The Apostle Paul sometimes uses the image of a human body to illustrate this unity.</a:t>
            </a:r>
          </a:p>
          <a:p>
            <a:pPr marL="571500" indent="7938">
              <a:lnSpc>
                <a:spcPct val="90000"/>
              </a:lnSpc>
              <a:spcBef>
                <a:spcPts val="0"/>
              </a:spcBef>
              <a:spcAft>
                <a:spcPts val="600"/>
              </a:spcAft>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Romans 12:4-5: “For just as we have many members in one body and all the members do not have the same function…</a:t>
            </a:r>
          </a:p>
        </p:txBody>
      </p:sp>
      <p:sp>
        <p:nvSpPr>
          <p:cNvPr id="2" name="Text Box 8">
            <a:extLst>
              <a:ext uri="{FF2B5EF4-FFF2-40B4-BE49-F238E27FC236}">
                <a16:creationId xmlns:a16="http://schemas.microsoft.com/office/drawing/2014/main" xmlns="" id="{1A70D1A1-1CFA-D12C-234F-76C6B53FB53E}"/>
              </a:ext>
            </a:extLst>
          </p:cNvPr>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As a prisoner for the Lord, then, I urge you to live a life worthy of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calling</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you have received. </a:t>
            </a:r>
            <a:endPar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870183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395</Words>
  <Application>Microsoft Office PowerPoint</Application>
  <PresentationFormat>Widescreen</PresentationFormat>
  <Paragraphs>155</Paragraphs>
  <Slides>32</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ＭＳ Ｐゴシック</vt:lpstr>
      <vt:lpstr>Arial</vt:lpstr>
      <vt:lpstr>Calibri</vt:lpstr>
      <vt:lpstr>Calibri Light</vt:lpstr>
      <vt:lpstr>Cambria</vt:lpstr>
      <vt:lpstr>Century Gothic</vt:lpstr>
      <vt:lpstr>Times New Roman</vt:lpstr>
      <vt:lpstr>Office Theme</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2022-09-14T00:51:42Z</dcterms:created>
  <dcterms:modified xsi:type="dcterms:W3CDTF">2022-09-14T00:51:47Z</dcterms:modified>
</cp:coreProperties>
</file>