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Proxima Nova" panose="020B0604020202020204"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73a04f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5a598dd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c5a598dd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c5a598dd8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c5a598dd8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6f73a04f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c6f73a0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c5a598dd8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c5a598dd8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c5a598dd8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c5a598dd8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c5a598dd8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c5a598dd8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c5a598dd8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c5a598dd8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6f73a04f_0_2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c6f73a04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73a04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c5a57d991b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c5a57d991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6f73a04f_0_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c5a57d991b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c5a57d991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5a57d991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5a57d991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c5a57d991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c5a57d991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c5a57d991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c5a57d991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link.springer.com/article/10.1007/s10902-020-00242-8"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Raising Spiritual Servants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lt1"/>
                </a:solidFill>
                <a:latin typeface="Arial"/>
                <a:ea typeface="Arial"/>
                <a:cs typeface="Arial"/>
                <a:sym typeface="Arial"/>
              </a:rPr>
              <a:t>Barriers:</a:t>
            </a:r>
            <a:endParaRPr sz="3000">
              <a:solidFill>
                <a:schemeClr val="lt1"/>
              </a:solidFill>
              <a:latin typeface="Arial"/>
              <a:ea typeface="Arial"/>
              <a:cs typeface="Arial"/>
              <a:sym typeface="Arial"/>
            </a:endParaRPr>
          </a:p>
        </p:txBody>
      </p:sp>
      <p:sp>
        <p:nvSpPr>
          <p:cNvPr id="138" name="Google Shape;138;p22"/>
          <p:cNvSpPr txBox="1">
            <a:spLocks noGrp="1"/>
          </p:cNvSpPr>
          <p:nvPr>
            <p:ph type="body" idx="1"/>
          </p:nvPr>
        </p:nvSpPr>
        <p:spPr>
          <a:xfrm>
            <a:off x="223150" y="1180038"/>
            <a:ext cx="8387100" cy="749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chemeClr val="lt1"/>
              </a:buClr>
              <a:buSzPts val="2400"/>
              <a:buFont typeface="Arial"/>
              <a:buChar char="●"/>
            </a:pPr>
            <a:r>
              <a:rPr lang="en" sz="2400">
                <a:solidFill>
                  <a:schemeClr val="lt1"/>
                </a:solidFill>
                <a:highlight>
                  <a:schemeClr val="dk1"/>
                </a:highlight>
                <a:latin typeface="Arial"/>
                <a:ea typeface="Arial"/>
                <a:cs typeface="Arial"/>
                <a:sym typeface="Arial"/>
              </a:rPr>
              <a:t>Impatience</a:t>
            </a:r>
            <a:r>
              <a:rPr lang="en" sz="2400">
                <a:solidFill>
                  <a:srgbClr val="000000"/>
                </a:solidFill>
                <a:highlight>
                  <a:srgbClr val="FFFFFF"/>
                </a:highlight>
                <a:latin typeface="Arial"/>
                <a:ea typeface="Arial"/>
                <a:cs typeface="Arial"/>
                <a:sym typeface="Arial"/>
              </a:rPr>
              <a:t> </a:t>
            </a:r>
            <a:endParaRPr sz="2400">
              <a:solidFill>
                <a:srgbClr val="000000"/>
              </a:solidFill>
              <a:latin typeface="Arial"/>
              <a:ea typeface="Arial"/>
              <a:cs typeface="Arial"/>
              <a:sym typeface="Arial"/>
            </a:endParaRPr>
          </a:p>
        </p:txBody>
      </p:sp>
      <p:sp>
        <p:nvSpPr>
          <p:cNvPr id="139" name="Google Shape;139;p22"/>
          <p:cNvSpPr txBox="1"/>
          <p:nvPr/>
        </p:nvSpPr>
        <p:spPr>
          <a:xfrm>
            <a:off x="223150" y="1869250"/>
            <a:ext cx="8572500" cy="5541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lt1"/>
              </a:buClr>
              <a:buSzPts val="2400"/>
              <a:buChar char="●"/>
            </a:pPr>
            <a:r>
              <a:rPr lang="en" sz="2400">
                <a:solidFill>
                  <a:schemeClr val="lt1"/>
                </a:solidFill>
                <a:highlight>
                  <a:schemeClr val="dk1"/>
                </a:highlight>
              </a:rPr>
              <a:t>Busyness  </a:t>
            </a:r>
            <a:endParaRPr sz="2400">
              <a:solidFill>
                <a:schemeClr val="lt1"/>
              </a:solidFill>
              <a:highlight>
                <a:schemeClr val="dk1"/>
              </a:highlight>
              <a:latin typeface="Proxima Nova"/>
              <a:ea typeface="Proxima Nova"/>
              <a:cs typeface="Proxima Nova"/>
              <a:sym typeface="Proxima Nova"/>
            </a:endParaRPr>
          </a:p>
        </p:txBody>
      </p:sp>
      <p:sp>
        <p:nvSpPr>
          <p:cNvPr id="140" name="Google Shape;140;p22"/>
          <p:cNvSpPr txBox="1"/>
          <p:nvPr/>
        </p:nvSpPr>
        <p:spPr>
          <a:xfrm>
            <a:off x="223150" y="2521325"/>
            <a:ext cx="7037100" cy="554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lt1"/>
              </a:buClr>
              <a:buSzPts val="2400"/>
              <a:buChar char="●"/>
            </a:pPr>
            <a:r>
              <a:rPr lang="en" sz="2400">
                <a:solidFill>
                  <a:schemeClr val="lt1"/>
                </a:solidFill>
              </a:rPr>
              <a:t>Compartmentalizing</a:t>
            </a:r>
            <a:endParaRPr sz="2400">
              <a:solidFill>
                <a:schemeClr val="lt1"/>
              </a:solidFill>
            </a:endParaRPr>
          </a:p>
        </p:txBody>
      </p:sp>
      <p:sp>
        <p:nvSpPr>
          <p:cNvPr id="141" name="Google Shape;141;p22"/>
          <p:cNvSpPr txBox="1"/>
          <p:nvPr/>
        </p:nvSpPr>
        <p:spPr>
          <a:xfrm>
            <a:off x="223150" y="3274875"/>
            <a:ext cx="7538700" cy="554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lt1"/>
              </a:buClr>
              <a:buSzPts val="2400"/>
              <a:buChar char="●"/>
            </a:pPr>
            <a:r>
              <a:rPr lang="en" sz="2400">
                <a:solidFill>
                  <a:schemeClr val="lt1"/>
                </a:solidFill>
              </a:rPr>
              <a:t>Enabling</a:t>
            </a:r>
            <a:endParaRPr sz="24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lt1"/>
                </a:solidFill>
                <a:latin typeface="Arial"/>
                <a:ea typeface="Arial"/>
                <a:cs typeface="Arial"/>
                <a:sym typeface="Arial"/>
              </a:rPr>
              <a:t>Benefits:</a:t>
            </a:r>
            <a:endParaRPr sz="3000">
              <a:solidFill>
                <a:schemeClr val="lt1"/>
              </a:solidFill>
              <a:latin typeface="Arial"/>
              <a:ea typeface="Arial"/>
              <a:cs typeface="Arial"/>
              <a:sym typeface="Arial"/>
            </a:endParaRPr>
          </a:p>
        </p:txBody>
      </p:sp>
      <p:sp>
        <p:nvSpPr>
          <p:cNvPr id="147" name="Google Shape;147;p23"/>
          <p:cNvSpPr txBox="1">
            <a:spLocks noGrp="1"/>
          </p:cNvSpPr>
          <p:nvPr>
            <p:ph type="body" idx="1"/>
          </p:nvPr>
        </p:nvSpPr>
        <p:spPr>
          <a:xfrm>
            <a:off x="311700" y="1144350"/>
            <a:ext cx="8387100" cy="749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chemeClr val="lt1"/>
              </a:buClr>
              <a:buSzPts val="2400"/>
              <a:buFont typeface="Arial"/>
              <a:buChar char="●"/>
            </a:pPr>
            <a:r>
              <a:rPr lang="en" sz="2400">
                <a:solidFill>
                  <a:schemeClr val="lt1"/>
                </a:solidFill>
                <a:highlight>
                  <a:schemeClr val="dk1"/>
                </a:highlight>
                <a:latin typeface="Arial"/>
                <a:ea typeface="Arial"/>
                <a:cs typeface="Arial"/>
                <a:sym typeface="Arial"/>
              </a:rPr>
              <a:t>Joy of service - part of something bigger than themselves</a:t>
            </a:r>
            <a:endParaRPr sz="2400">
              <a:solidFill>
                <a:schemeClr val="lt1"/>
              </a:solidFill>
              <a:highlight>
                <a:schemeClr val="dk1"/>
              </a:highlight>
              <a:latin typeface="Arial"/>
              <a:ea typeface="Arial"/>
              <a:cs typeface="Arial"/>
              <a:sym typeface="Arial"/>
            </a:endParaRPr>
          </a:p>
        </p:txBody>
      </p:sp>
      <p:sp>
        <p:nvSpPr>
          <p:cNvPr id="148" name="Google Shape;148;p23"/>
          <p:cNvSpPr txBox="1"/>
          <p:nvPr/>
        </p:nvSpPr>
        <p:spPr>
          <a:xfrm>
            <a:off x="285750" y="2020375"/>
            <a:ext cx="8572500" cy="5541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lt1"/>
              </a:buClr>
              <a:buSzPts val="2400"/>
              <a:buChar char="●"/>
            </a:pPr>
            <a:r>
              <a:rPr lang="en" sz="2400">
                <a:solidFill>
                  <a:schemeClr val="lt1"/>
                </a:solidFill>
                <a:highlight>
                  <a:schemeClr val="dk1"/>
                </a:highlight>
              </a:rPr>
              <a:t>Mental, physical &amp; spiritual health</a:t>
            </a:r>
            <a:endParaRPr sz="2400">
              <a:solidFill>
                <a:schemeClr val="lt1"/>
              </a:solidFill>
              <a:highlight>
                <a:schemeClr val="dk1"/>
              </a:highlight>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body" idx="1"/>
          </p:nvPr>
        </p:nvSpPr>
        <p:spPr>
          <a:xfrm>
            <a:off x="171050" y="415400"/>
            <a:ext cx="8503200" cy="3396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200" i="1">
                <a:solidFill>
                  <a:schemeClr val="lt1"/>
                </a:solidFill>
                <a:latin typeface="Arial"/>
                <a:ea typeface="Arial"/>
                <a:cs typeface="Arial"/>
                <a:sym typeface="Arial"/>
              </a:rPr>
              <a:t>“Kids can only go on for so long, feeling such painful empathy without any opportunity to do anything about it, before they begin to tell themselves to stop feeling anything at all.” </a:t>
            </a:r>
            <a:endParaRPr sz="2200" i="1">
              <a:solidFill>
                <a:schemeClr val="lt1"/>
              </a:solidFill>
              <a:latin typeface="Arial"/>
              <a:ea typeface="Arial"/>
              <a:cs typeface="Arial"/>
              <a:sym typeface="Arial"/>
            </a:endParaRPr>
          </a:p>
          <a:p>
            <a:pPr marL="0" lvl="0" indent="0" algn="l" rtl="0">
              <a:spcBef>
                <a:spcPts val="1200"/>
              </a:spcBef>
              <a:spcAft>
                <a:spcPts val="0"/>
              </a:spcAft>
              <a:buNone/>
            </a:pPr>
            <a:r>
              <a:rPr lang="en" sz="2200" i="1">
                <a:solidFill>
                  <a:schemeClr val="lt1"/>
                </a:solidFill>
                <a:latin typeface="Arial"/>
                <a:ea typeface="Arial"/>
                <a:cs typeface="Arial"/>
                <a:sym typeface="Arial"/>
              </a:rPr>
              <a:t>She suggests pointing them toward altruism before they become hardened, because serving others “helps kids discover their talents, hone their skills and begin to believe in themselves.” </a:t>
            </a:r>
            <a:r>
              <a:rPr lang="en" sz="1800">
                <a:solidFill>
                  <a:schemeClr val="lt1"/>
                </a:solidFill>
                <a:latin typeface="Arial"/>
                <a:ea typeface="Arial"/>
                <a:cs typeface="Arial"/>
                <a:sym typeface="Arial"/>
              </a:rPr>
              <a:t>Deborah Spaide, </a:t>
            </a:r>
            <a:r>
              <a:rPr lang="en" sz="1800" i="1">
                <a:solidFill>
                  <a:schemeClr val="lt1"/>
                </a:solidFill>
                <a:latin typeface="Arial"/>
                <a:ea typeface="Arial"/>
                <a:cs typeface="Arial"/>
                <a:sym typeface="Arial"/>
              </a:rPr>
              <a:t>Teaching Your Kids to Care: How to Discover and Develop the Spirit of Charity in Your Children</a:t>
            </a:r>
            <a:endParaRPr sz="1800">
              <a:solidFill>
                <a:schemeClr val="lt1"/>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25"/>
          <p:cNvSpPr txBox="1"/>
          <p:nvPr/>
        </p:nvSpPr>
        <p:spPr>
          <a:xfrm>
            <a:off x="4489100" y="170150"/>
            <a:ext cx="4685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accent3"/>
              </a:solidFill>
              <a:latin typeface="Proxima Nova"/>
              <a:ea typeface="Proxima Nova"/>
              <a:cs typeface="Proxima Nova"/>
              <a:sym typeface="Proxima Nova"/>
            </a:endParaRPr>
          </a:p>
        </p:txBody>
      </p:sp>
      <p:pic>
        <p:nvPicPr>
          <p:cNvPr id="159" name="Google Shape;159;p25"/>
          <p:cNvPicPr preferRelativeResize="0"/>
          <p:nvPr/>
        </p:nvPicPr>
        <p:blipFill>
          <a:blip r:embed="rId3">
            <a:alphaModFix/>
          </a:blip>
          <a:stretch>
            <a:fillRect/>
          </a:stretch>
        </p:blipFill>
        <p:spPr>
          <a:xfrm>
            <a:off x="2" y="-327200"/>
            <a:ext cx="4685400" cy="60634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26"/>
          <p:cNvSpPr txBox="1">
            <a:spLocks noGrp="1"/>
          </p:cNvSpPr>
          <p:nvPr>
            <p:ph type="body" idx="1"/>
          </p:nvPr>
        </p:nvSpPr>
        <p:spPr>
          <a:xfrm>
            <a:off x="136800" y="842275"/>
            <a:ext cx="9007200" cy="4148700"/>
          </a:xfrm>
          <a:prstGeom prst="rect">
            <a:avLst/>
          </a:prstGeom>
        </p:spPr>
        <p:txBody>
          <a:bodyPr spcFirstLastPara="1" wrap="square" lIns="91425" tIns="91425" rIns="91425" bIns="91425" anchor="t" anchorCtr="0">
            <a:normAutofit fontScale="77500" lnSpcReduction="10000"/>
          </a:bodyPr>
          <a:lstStyle/>
          <a:p>
            <a:pPr marL="0" lvl="0" indent="0" algn="l" rtl="0">
              <a:lnSpc>
                <a:spcPct val="100000"/>
              </a:lnSpc>
              <a:spcBef>
                <a:spcPts val="0"/>
              </a:spcBef>
              <a:spcAft>
                <a:spcPts val="0"/>
              </a:spcAft>
              <a:buNone/>
            </a:pPr>
            <a:r>
              <a:rPr lang="en" sz="1650">
                <a:solidFill>
                  <a:srgbClr val="4A4A4A"/>
                </a:solidFill>
                <a:latin typeface="Arial"/>
                <a:ea typeface="Arial"/>
                <a:cs typeface="Arial"/>
                <a:sym typeface="Arial"/>
              </a:rPr>
              <a:t>The Benefits Of Volunteerism</a:t>
            </a:r>
            <a:endParaRPr sz="1650">
              <a:solidFill>
                <a:srgbClr val="4A4A4A"/>
              </a:solidFill>
              <a:latin typeface="Arial"/>
              <a:ea typeface="Arial"/>
              <a:cs typeface="Arial"/>
              <a:sym typeface="Arial"/>
            </a:endParaRPr>
          </a:p>
          <a:p>
            <a:pPr marL="0" lvl="0" indent="0" algn="l" rtl="0">
              <a:spcBef>
                <a:spcPts val="800"/>
              </a:spcBef>
              <a:spcAft>
                <a:spcPts val="0"/>
              </a:spcAft>
              <a:buNone/>
            </a:pPr>
            <a:r>
              <a:rPr lang="en">
                <a:solidFill>
                  <a:srgbClr val="4A4A4A"/>
                </a:solidFill>
                <a:latin typeface="Verdana"/>
                <a:ea typeface="Verdana"/>
                <a:cs typeface="Verdana"/>
                <a:sym typeface="Verdana"/>
              </a:rPr>
              <a:t>Naturally, the dialogue surrounding activism and volunteerism centers on how </a:t>
            </a:r>
            <a:r>
              <a:rPr lang="en" i="1">
                <a:solidFill>
                  <a:srgbClr val="4A4A4A"/>
                </a:solidFill>
                <a:latin typeface="Verdana"/>
                <a:ea typeface="Verdana"/>
                <a:cs typeface="Verdana"/>
                <a:sym typeface="Verdana"/>
              </a:rPr>
              <a:t>others</a:t>
            </a:r>
            <a:r>
              <a:rPr lang="en">
                <a:solidFill>
                  <a:srgbClr val="4A4A4A"/>
                </a:solidFill>
                <a:latin typeface="Verdana"/>
                <a:ea typeface="Verdana"/>
                <a:cs typeface="Verdana"/>
                <a:sym typeface="Verdana"/>
              </a:rPr>
              <a:t> will benefit from volunteer work that you do. But years of research demonstrate that there are benefits for volunteers themselves. Whether you are a family member or caregiver for someone with a mental health condition — or have the lived experience yourself — volunteering can be a positive step toward improving your health and yield many benefits:</a:t>
            </a:r>
            <a:endParaRPr>
              <a:solidFill>
                <a:srgbClr val="4A4A4A"/>
              </a:solidFill>
              <a:latin typeface="Verdana"/>
              <a:ea typeface="Verdana"/>
              <a:cs typeface="Verdana"/>
              <a:sym typeface="Verdana"/>
            </a:endParaRPr>
          </a:p>
          <a:p>
            <a:pPr marL="749300" lvl="0" indent="-287655" algn="l" rtl="0">
              <a:spcBef>
                <a:spcPts val="1500"/>
              </a:spcBef>
              <a:spcAft>
                <a:spcPts val="0"/>
              </a:spcAft>
              <a:buClr>
                <a:srgbClr val="4A4A4A"/>
              </a:buClr>
              <a:buSzPct val="100000"/>
              <a:buFont typeface="Verdana"/>
              <a:buChar char="●"/>
            </a:pPr>
            <a:r>
              <a:rPr lang="en">
                <a:solidFill>
                  <a:srgbClr val="4A4A4A"/>
                </a:solidFill>
                <a:latin typeface="Verdana"/>
                <a:ea typeface="Verdana"/>
                <a:cs typeface="Verdana"/>
                <a:sym typeface="Verdana"/>
              </a:rPr>
              <a:t>Reducing Stress</a:t>
            </a:r>
            <a:br>
              <a:rPr lang="en">
                <a:solidFill>
                  <a:srgbClr val="4A4A4A"/>
                </a:solidFill>
                <a:latin typeface="Verdana"/>
                <a:ea typeface="Verdana"/>
                <a:cs typeface="Verdana"/>
                <a:sym typeface="Verdana"/>
              </a:rPr>
            </a:br>
            <a:r>
              <a:rPr lang="en">
                <a:solidFill>
                  <a:srgbClr val="4A4A4A"/>
                </a:solidFill>
                <a:latin typeface="Verdana"/>
                <a:ea typeface="Verdana"/>
                <a:cs typeface="Verdana"/>
                <a:sym typeface="Verdana"/>
              </a:rPr>
              <a:t>My work with NAMI demonstrates the ways in which volunteering can </a:t>
            </a:r>
            <a:r>
              <a:rPr lang="en" b="1">
                <a:solidFill>
                  <a:srgbClr val="4A4A4A"/>
                </a:solidFill>
                <a:latin typeface="Verdana"/>
                <a:ea typeface="Verdana"/>
                <a:cs typeface="Verdana"/>
                <a:sym typeface="Verdana"/>
              </a:rPr>
              <a:t>counteract the effects of stress, anger and anxiety</a:t>
            </a:r>
            <a:r>
              <a:rPr lang="en">
                <a:solidFill>
                  <a:srgbClr val="4A4A4A"/>
                </a:solidFill>
                <a:latin typeface="Verdana"/>
                <a:ea typeface="Verdana"/>
                <a:cs typeface="Verdana"/>
                <a:sym typeface="Verdana"/>
              </a:rPr>
              <a:t>. This kind of work was my first exploration into long-term volunteerism — and, as is my nature, I sometimes felt a little anxious as I prepared to lead an affiliate board meeting or teach or speak to a group on behalf of NAMI. But I always rose to the occasion because the cause mattered so greatly to me. And afterward, I would feel exhilarated and thrilled by my accomplishments. Gradually, my focus on the work, and the gratitude I received from it, surpassed other issues in my life that caused negative emotions. There was too much to accomplish and too much to look forward to for me to feel down. Ultimately, I noticed that I slept better at night with the knowledge that I was part of a greater good.</a:t>
            </a:r>
            <a:br>
              <a:rPr lang="en">
                <a:solidFill>
                  <a:srgbClr val="4A4A4A"/>
                </a:solidFill>
                <a:latin typeface="Verdana"/>
                <a:ea typeface="Verdana"/>
                <a:cs typeface="Verdana"/>
                <a:sym typeface="Verdana"/>
              </a:rPr>
            </a:br>
            <a:endParaRPr>
              <a:solidFill>
                <a:srgbClr val="4A4A4A"/>
              </a:solidFill>
              <a:latin typeface="Verdana"/>
              <a:ea typeface="Verdana"/>
              <a:cs typeface="Verdana"/>
              <a:sym typeface="Verdana"/>
            </a:endParaRPr>
          </a:p>
          <a:p>
            <a:pPr marL="749300" lvl="0" indent="-287655" algn="l" rtl="0">
              <a:spcBef>
                <a:spcPts val="0"/>
              </a:spcBef>
              <a:spcAft>
                <a:spcPts val="0"/>
              </a:spcAft>
              <a:buClr>
                <a:srgbClr val="4A4A4A"/>
              </a:buClr>
              <a:buSzPct val="100000"/>
              <a:buFont typeface="Verdana"/>
              <a:buChar char="●"/>
            </a:pPr>
            <a:r>
              <a:rPr lang="en">
                <a:solidFill>
                  <a:srgbClr val="4A4A4A"/>
                </a:solidFill>
                <a:latin typeface="Verdana"/>
                <a:ea typeface="Verdana"/>
                <a:cs typeface="Verdana"/>
                <a:sym typeface="Verdana"/>
              </a:rPr>
              <a:t>Increasing Happiness</a:t>
            </a:r>
            <a:br>
              <a:rPr lang="en">
                <a:solidFill>
                  <a:srgbClr val="4A4A4A"/>
                </a:solidFill>
                <a:latin typeface="Verdana"/>
                <a:ea typeface="Verdana"/>
                <a:cs typeface="Verdana"/>
                <a:sym typeface="Verdana"/>
              </a:rPr>
            </a:br>
            <a:r>
              <a:rPr lang="en">
                <a:solidFill>
                  <a:srgbClr val="4A4A4A"/>
                </a:solidFill>
                <a:latin typeface="Verdana"/>
                <a:ea typeface="Verdana"/>
                <a:cs typeface="Verdana"/>
                <a:sym typeface="Verdana"/>
              </a:rPr>
              <a:t>Research has found a correlation between volunteering and happiness. A 2020 </a:t>
            </a:r>
            <a:r>
              <a:rPr lang="en" b="1">
                <a:solidFill>
                  <a:srgbClr val="0C499C"/>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study</a:t>
            </a:r>
            <a:r>
              <a:rPr lang="en">
                <a:solidFill>
                  <a:srgbClr val="4A4A4A"/>
                </a:solidFill>
                <a:latin typeface="Verdana"/>
                <a:ea typeface="Verdana"/>
                <a:cs typeface="Verdana"/>
                <a:sym typeface="Verdana"/>
              </a:rPr>
              <a:t> conducted in the United Kingdom found those who volunteered reported being more satisfied with their lives and rated their overall health as better. Respondents who volunteered for at least one month also reported having better mental health than those who did not volunteer.</a:t>
            </a:r>
            <a:endParaRPr>
              <a:solidFill>
                <a:srgbClr val="4A4A4A"/>
              </a:solidFill>
              <a:latin typeface="Verdana"/>
              <a:ea typeface="Verdana"/>
              <a:cs typeface="Verdana"/>
              <a:sym typeface="Verdana"/>
            </a:endParaRPr>
          </a:p>
          <a:p>
            <a:pPr marL="0" lvl="0" indent="0" algn="l" rtl="0">
              <a:spcBef>
                <a:spcPts val="1200"/>
              </a:spcBef>
              <a:spcAft>
                <a:spcPts val="0"/>
              </a:spcAft>
              <a:buNone/>
            </a:pPr>
            <a:r>
              <a:rPr lang="en" sz="900">
                <a:solidFill>
                  <a:srgbClr val="4A4A4A"/>
                </a:solidFill>
                <a:highlight>
                  <a:srgbClr val="FFFFFF"/>
                </a:highlight>
                <a:latin typeface="Arial"/>
                <a:ea typeface="Arial"/>
                <a:cs typeface="Arial"/>
                <a:sym typeface="Arial"/>
              </a:rPr>
              <a:t>FEB. 02, 2022</a:t>
            </a:r>
            <a:endParaRPr sz="900">
              <a:solidFill>
                <a:srgbClr val="4A4A4A"/>
              </a:solidFill>
              <a:highlight>
                <a:srgbClr val="FFFFFF"/>
              </a:highlight>
              <a:latin typeface="Arial"/>
              <a:ea typeface="Arial"/>
              <a:cs typeface="Arial"/>
              <a:sym typeface="Arial"/>
            </a:endParaRPr>
          </a:p>
          <a:p>
            <a:pPr marL="0" lvl="0" indent="0" algn="l" rtl="0">
              <a:spcBef>
                <a:spcPts val="1200"/>
              </a:spcBef>
              <a:spcAft>
                <a:spcPts val="0"/>
              </a:spcAft>
              <a:buNone/>
            </a:pPr>
            <a:r>
              <a:rPr lang="en" b="1">
                <a:solidFill>
                  <a:srgbClr val="4A4A4A"/>
                </a:solidFill>
                <a:highlight>
                  <a:srgbClr val="FFFFFF"/>
                </a:highlight>
                <a:latin typeface="Arial"/>
                <a:ea typeface="Arial"/>
                <a:cs typeface="Arial"/>
                <a:sym typeface="Arial"/>
              </a:rPr>
              <a:t>By Trish Lockard</a:t>
            </a:r>
            <a:endParaRPr b="1">
              <a:solidFill>
                <a:srgbClr val="4A4A4A"/>
              </a:solidFill>
              <a:highlight>
                <a:srgbClr val="FFFFFF"/>
              </a:highlight>
              <a:latin typeface="Arial"/>
              <a:ea typeface="Arial"/>
              <a:cs typeface="Arial"/>
              <a:sym typeface="Arial"/>
            </a:endParaRPr>
          </a:p>
          <a:p>
            <a:pPr marL="0" lvl="0" indent="0" algn="l" rtl="0">
              <a:spcBef>
                <a:spcPts val="1500"/>
              </a:spcBef>
              <a:spcAft>
                <a:spcPts val="1200"/>
              </a:spcAft>
              <a:buNone/>
            </a:pPr>
            <a:endParaRPr>
              <a:solidFill>
                <a:srgbClr val="4A4A4A"/>
              </a:solidFill>
              <a:latin typeface="Verdana"/>
              <a:ea typeface="Verdana"/>
              <a:cs typeface="Verdana"/>
              <a:sym typeface="Verdana"/>
            </a:endParaRPr>
          </a:p>
        </p:txBody>
      </p:sp>
      <p:pic>
        <p:nvPicPr>
          <p:cNvPr id="165" name="Google Shape;165;p26"/>
          <p:cNvPicPr preferRelativeResize="0"/>
          <p:nvPr/>
        </p:nvPicPr>
        <p:blipFill>
          <a:blip r:embed="rId4">
            <a:alphaModFix/>
          </a:blip>
          <a:stretch>
            <a:fillRect/>
          </a:stretch>
        </p:blipFill>
        <p:spPr>
          <a:xfrm>
            <a:off x="0" y="78550"/>
            <a:ext cx="1838325" cy="706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27"/>
          <p:cNvSpPr txBox="1">
            <a:spLocks noGrp="1"/>
          </p:cNvSpPr>
          <p:nvPr>
            <p:ph type="body" idx="1"/>
          </p:nvPr>
        </p:nvSpPr>
        <p:spPr>
          <a:xfrm>
            <a:off x="121200" y="1256250"/>
            <a:ext cx="8679900" cy="31794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Clr>
                <a:srgbClr val="4A4A4A"/>
              </a:buClr>
              <a:buSzPts val="1200"/>
              <a:buFont typeface="Verdana"/>
              <a:buChar char="●"/>
            </a:pPr>
            <a:r>
              <a:rPr lang="en">
                <a:solidFill>
                  <a:srgbClr val="4A4A4A"/>
                </a:solidFill>
                <a:latin typeface="Verdana"/>
                <a:ea typeface="Verdana"/>
                <a:cs typeface="Verdana"/>
                <a:sym typeface="Verdana"/>
              </a:rPr>
              <a:t>Developing Confidence</a:t>
            </a:r>
            <a:br>
              <a:rPr lang="en">
                <a:solidFill>
                  <a:srgbClr val="4A4A4A"/>
                </a:solidFill>
                <a:latin typeface="Verdana"/>
                <a:ea typeface="Verdana"/>
                <a:cs typeface="Verdana"/>
                <a:sym typeface="Verdana"/>
              </a:rPr>
            </a:br>
            <a:r>
              <a:rPr lang="en">
                <a:solidFill>
                  <a:srgbClr val="4A4A4A"/>
                </a:solidFill>
                <a:latin typeface="Verdana"/>
                <a:ea typeface="Verdana"/>
                <a:cs typeface="Verdana"/>
                <a:sym typeface="Verdana"/>
              </a:rPr>
              <a:t>Volunteering is an opportunity to develop confidence and self-esteem. Your role as a volunteer can also give you a sense of pride and identity, something that can be hard to come by for people with a mental health diagnosis. The better you feel about yourself, the more likely you are to have a positive view of your life and future. Moreover, I’ve found that the sense of accomplishment from serving others can raise self-esteem and self-confidence.</a:t>
            </a:r>
            <a:br>
              <a:rPr lang="en">
                <a:solidFill>
                  <a:srgbClr val="4A4A4A"/>
                </a:solidFill>
                <a:latin typeface="Verdana"/>
                <a:ea typeface="Verdana"/>
                <a:cs typeface="Verdana"/>
                <a:sym typeface="Verdana"/>
              </a:rPr>
            </a:br>
            <a:endParaRPr>
              <a:solidFill>
                <a:srgbClr val="4A4A4A"/>
              </a:solidFill>
              <a:latin typeface="Verdana"/>
              <a:ea typeface="Verdana"/>
              <a:cs typeface="Verdana"/>
              <a:sym typeface="Verdana"/>
            </a:endParaRPr>
          </a:p>
          <a:p>
            <a:pPr marL="457200" lvl="0" indent="-304800" algn="l" rtl="0">
              <a:spcBef>
                <a:spcPts val="0"/>
              </a:spcBef>
              <a:spcAft>
                <a:spcPts val="0"/>
              </a:spcAft>
              <a:buClr>
                <a:srgbClr val="4A4A4A"/>
              </a:buClr>
              <a:buSzPts val="1200"/>
              <a:buFont typeface="Verdana"/>
              <a:buChar char="●"/>
            </a:pPr>
            <a:r>
              <a:rPr lang="en">
                <a:solidFill>
                  <a:srgbClr val="4A4A4A"/>
                </a:solidFill>
                <a:latin typeface="Verdana"/>
                <a:ea typeface="Verdana"/>
                <a:cs typeface="Verdana"/>
                <a:sym typeface="Verdana"/>
              </a:rPr>
              <a:t>Finding Purpose</a:t>
            </a:r>
            <a:br>
              <a:rPr lang="en">
                <a:solidFill>
                  <a:srgbClr val="4A4A4A"/>
                </a:solidFill>
                <a:latin typeface="Verdana"/>
                <a:ea typeface="Verdana"/>
                <a:cs typeface="Verdana"/>
                <a:sym typeface="Verdana"/>
              </a:rPr>
            </a:br>
            <a:r>
              <a:rPr lang="en">
                <a:solidFill>
                  <a:srgbClr val="4A4A4A"/>
                </a:solidFill>
                <a:latin typeface="Verdana"/>
                <a:ea typeface="Verdana"/>
                <a:cs typeface="Verdana"/>
                <a:sym typeface="Verdana"/>
              </a:rPr>
              <a:t>In times when you feel lost, volunteering can give you a sense of purpose. Dedicating time to a cause can give you new direction and allow you to find meaning in something unexpected. It can also take your mind off your own troubles while keeping you mentally stimulated.</a:t>
            </a:r>
            <a:endParaRPr>
              <a:solidFill>
                <a:srgbClr val="4A4A4A"/>
              </a:solidFill>
              <a:latin typeface="Verdana"/>
              <a:ea typeface="Verdana"/>
              <a:cs typeface="Verdana"/>
              <a:sym typeface="Verdana"/>
            </a:endParaRPr>
          </a:p>
          <a:p>
            <a:pPr marL="457200" lvl="0" indent="0" algn="l" rtl="0">
              <a:spcBef>
                <a:spcPts val="1200"/>
              </a:spcBef>
              <a:spcAft>
                <a:spcPts val="1200"/>
              </a:spcAft>
              <a:buNone/>
            </a:pPr>
            <a:endParaRPr>
              <a:solidFill>
                <a:srgbClr val="4A4A4A"/>
              </a:solidFill>
              <a:latin typeface="Verdana"/>
              <a:ea typeface="Verdana"/>
              <a:cs typeface="Verdana"/>
              <a:sym typeface="Verdana"/>
            </a:endParaRPr>
          </a:p>
        </p:txBody>
      </p:sp>
      <p:sp>
        <p:nvSpPr>
          <p:cNvPr id="171" name="Google Shape;171;p27"/>
          <p:cNvSpPr txBox="1"/>
          <p:nvPr/>
        </p:nvSpPr>
        <p:spPr>
          <a:xfrm>
            <a:off x="171450" y="161925"/>
            <a:ext cx="5486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accent3"/>
              </a:solidFill>
              <a:latin typeface="Proxima Nova"/>
              <a:ea typeface="Proxima Nova"/>
              <a:cs typeface="Proxima Nova"/>
              <a:sym typeface="Proxima Nova"/>
            </a:endParaRPr>
          </a:p>
        </p:txBody>
      </p:sp>
      <p:pic>
        <p:nvPicPr>
          <p:cNvPr id="172" name="Google Shape;172;p27"/>
          <p:cNvPicPr preferRelativeResize="0"/>
          <p:nvPr/>
        </p:nvPicPr>
        <p:blipFill>
          <a:blip r:embed="rId3">
            <a:alphaModFix/>
          </a:blip>
          <a:stretch>
            <a:fillRect/>
          </a:stretch>
        </p:blipFill>
        <p:spPr>
          <a:xfrm>
            <a:off x="0" y="78550"/>
            <a:ext cx="1838325" cy="706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lt1"/>
                </a:solidFill>
                <a:latin typeface="Arial"/>
                <a:ea typeface="Arial"/>
                <a:cs typeface="Arial"/>
                <a:sym typeface="Arial"/>
              </a:rPr>
              <a:t>Summary:</a:t>
            </a:r>
            <a:endParaRPr sz="3000">
              <a:solidFill>
                <a:schemeClr val="lt1"/>
              </a:solidFill>
              <a:latin typeface="Arial"/>
              <a:ea typeface="Arial"/>
              <a:cs typeface="Arial"/>
              <a:sym typeface="Arial"/>
            </a:endParaRPr>
          </a:p>
        </p:txBody>
      </p:sp>
      <p:sp>
        <p:nvSpPr>
          <p:cNvPr id="178" name="Google Shape;178;p28"/>
          <p:cNvSpPr txBox="1">
            <a:spLocks noGrp="1"/>
          </p:cNvSpPr>
          <p:nvPr>
            <p:ph type="body" idx="1"/>
          </p:nvPr>
        </p:nvSpPr>
        <p:spPr>
          <a:xfrm>
            <a:off x="311700" y="1144350"/>
            <a:ext cx="8387100" cy="749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chemeClr val="lt1"/>
              </a:buClr>
              <a:buSzPts val="2400"/>
              <a:buFont typeface="Arial"/>
              <a:buChar char="●"/>
            </a:pPr>
            <a:r>
              <a:rPr lang="en" sz="2400">
                <a:solidFill>
                  <a:schemeClr val="lt1"/>
                </a:solidFill>
                <a:highlight>
                  <a:schemeClr val="dk1"/>
                </a:highlight>
                <a:latin typeface="Arial"/>
                <a:ea typeface="Arial"/>
                <a:cs typeface="Arial"/>
                <a:sym typeface="Arial"/>
              </a:rPr>
              <a:t>It really is more blessed to give than receive</a:t>
            </a:r>
            <a:endParaRPr sz="2400">
              <a:solidFill>
                <a:schemeClr val="lt1"/>
              </a:solidFill>
              <a:highlight>
                <a:schemeClr val="dk1"/>
              </a:highlight>
              <a:latin typeface="Arial"/>
              <a:ea typeface="Arial"/>
              <a:cs typeface="Arial"/>
              <a:sym typeface="Arial"/>
            </a:endParaRPr>
          </a:p>
        </p:txBody>
      </p:sp>
      <p:sp>
        <p:nvSpPr>
          <p:cNvPr id="179" name="Google Shape;179;p28"/>
          <p:cNvSpPr txBox="1"/>
          <p:nvPr/>
        </p:nvSpPr>
        <p:spPr>
          <a:xfrm>
            <a:off x="285750" y="1803650"/>
            <a:ext cx="8572500" cy="5541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lt1"/>
              </a:buClr>
              <a:buSzPts val="2400"/>
              <a:buChar char="●"/>
            </a:pPr>
            <a:r>
              <a:rPr lang="en" sz="2400">
                <a:solidFill>
                  <a:schemeClr val="lt1"/>
                </a:solidFill>
                <a:highlight>
                  <a:schemeClr val="dk1"/>
                </a:highlight>
              </a:rPr>
              <a:t>Process - becoming who we are in Christ</a:t>
            </a:r>
            <a:endParaRPr sz="2400">
              <a:solidFill>
                <a:schemeClr val="lt1"/>
              </a:solidFill>
              <a:highlight>
                <a:schemeClr val="dk1"/>
              </a:highlight>
              <a:latin typeface="Proxima Nova"/>
              <a:ea typeface="Proxima Nova"/>
              <a:cs typeface="Proxima Nova"/>
              <a:sym typeface="Proxima Nova"/>
            </a:endParaRPr>
          </a:p>
        </p:txBody>
      </p:sp>
      <p:sp>
        <p:nvSpPr>
          <p:cNvPr id="180" name="Google Shape;180;p28"/>
          <p:cNvSpPr txBox="1"/>
          <p:nvPr/>
        </p:nvSpPr>
        <p:spPr>
          <a:xfrm>
            <a:off x="285750" y="2499500"/>
            <a:ext cx="6126000" cy="419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lt1"/>
              </a:buClr>
              <a:buSzPts val="2400"/>
              <a:buChar char="●"/>
            </a:pPr>
            <a:r>
              <a:rPr lang="en" sz="2400">
                <a:solidFill>
                  <a:schemeClr val="lt1"/>
                </a:solidFill>
              </a:rPr>
              <a:t>Each Family unique</a:t>
            </a:r>
            <a:endParaRPr sz="24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0" y="176025"/>
            <a:ext cx="5460000" cy="54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lt1"/>
                </a:solidFill>
                <a:latin typeface="Arial"/>
                <a:ea typeface="Arial"/>
                <a:cs typeface="Arial"/>
                <a:sym typeface="Arial"/>
              </a:rPr>
              <a:t>Resources</a:t>
            </a:r>
            <a:endParaRPr sz="2400">
              <a:solidFill>
                <a:schemeClr val="lt1"/>
              </a:solidFill>
              <a:latin typeface="Arial"/>
              <a:ea typeface="Arial"/>
              <a:cs typeface="Arial"/>
              <a:sym typeface="Arial"/>
            </a:endParaRPr>
          </a:p>
        </p:txBody>
      </p:sp>
      <p:sp>
        <p:nvSpPr>
          <p:cNvPr id="186" name="Google Shape;186;p29"/>
          <p:cNvSpPr txBox="1">
            <a:spLocks noGrp="1"/>
          </p:cNvSpPr>
          <p:nvPr>
            <p:ph type="body" idx="1"/>
          </p:nvPr>
        </p:nvSpPr>
        <p:spPr>
          <a:xfrm>
            <a:off x="157075" y="929300"/>
            <a:ext cx="8808000" cy="2499600"/>
          </a:xfrm>
          <a:prstGeom prst="rect">
            <a:avLst/>
          </a:prstGeom>
          <a:solidFill>
            <a:schemeClr val="dk1"/>
          </a:solidFill>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8800">
                <a:solidFill>
                  <a:schemeClr val="lt1"/>
                </a:solidFill>
                <a:latin typeface="Arial"/>
                <a:ea typeface="Arial"/>
                <a:cs typeface="Arial"/>
                <a:sym typeface="Arial"/>
              </a:rPr>
              <a:t>Parentingtoimpress.com How to Raise Children who serve</a:t>
            </a:r>
            <a:endParaRPr sz="8800">
              <a:solidFill>
                <a:schemeClr val="lt1"/>
              </a:solidFill>
              <a:latin typeface="Arial"/>
              <a:ea typeface="Arial"/>
              <a:cs typeface="Arial"/>
              <a:sym typeface="Arial"/>
            </a:endParaRPr>
          </a:p>
          <a:p>
            <a:pPr marL="0" lvl="0" indent="0" algn="l" rtl="0">
              <a:spcBef>
                <a:spcPts val="1200"/>
              </a:spcBef>
              <a:spcAft>
                <a:spcPts val="0"/>
              </a:spcAft>
              <a:buNone/>
            </a:pPr>
            <a:r>
              <a:rPr lang="en" sz="8800" i="1">
                <a:solidFill>
                  <a:schemeClr val="lt1"/>
                </a:solidFill>
                <a:latin typeface="Arial"/>
                <a:ea typeface="Arial"/>
                <a:cs typeface="Arial"/>
                <a:sym typeface="Arial"/>
              </a:rPr>
              <a:t>Healing Power of Doing Good</a:t>
            </a:r>
            <a:r>
              <a:rPr lang="en" sz="8800">
                <a:solidFill>
                  <a:schemeClr val="lt1"/>
                </a:solidFill>
                <a:latin typeface="Arial"/>
                <a:ea typeface="Arial"/>
                <a:cs typeface="Arial"/>
                <a:sym typeface="Arial"/>
              </a:rPr>
              <a:t> Allan Luks with Peggy Payne</a:t>
            </a:r>
            <a:endParaRPr sz="8800">
              <a:solidFill>
                <a:schemeClr val="lt1"/>
              </a:solidFill>
              <a:latin typeface="Arial"/>
              <a:ea typeface="Arial"/>
              <a:cs typeface="Arial"/>
              <a:sym typeface="Arial"/>
            </a:endParaRPr>
          </a:p>
          <a:p>
            <a:pPr marL="0" lvl="0" indent="0" algn="l" rtl="0">
              <a:spcBef>
                <a:spcPts val="1200"/>
              </a:spcBef>
              <a:spcAft>
                <a:spcPts val="0"/>
              </a:spcAft>
              <a:buNone/>
            </a:pPr>
            <a:r>
              <a:rPr lang="en" sz="8800" i="1">
                <a:solidFill>
                  <a:schemeClr val="lt1"/>
                </a:solidFill>
                <a:latin typeface="Arial"/>
                <a:ea typeface="Arial"/>
                <a:cs typeface="Arial"/>
                <a:sym typeface="Arial"/>
              </a:rPr>
              <a:t>Teaching Your Kids to Care: How to Discover and Develop the Spirit of Charity in Your Children Deborah Spaide</a:t>
            </a:r>
            <a:endParaRPr sz="8800" i="1">
              <a:solidFill>
                <a:schemeClr val="lt1"/>
              </a:solidFill>
              <a:latin typeface="Arial"/>
              <a:ea typeface="Arial"/>
              <a:cs typeface="Arial"/>
              <a:sym typeface="Arial"/>
            </a:endParaRPr>
          </a:p>
          <a:p>
            <a:pPr marL="0" lvl="0" indent="0" algn="l" rtl="0">
              <a:spcBef>
                <a:spcPts val="1200"/>
              </a:spcBef>
              <a:spcAft>
                <a:spcPts val="0"/>
              </a:spcAft>
              <a:buNone/>
            </a:pPr>
            <a:r>
              <a:rPr lang="en" sz="8800" i="1">
                <a:solidFill>
                  <a:schemeClr val="lt1"/>
                </a:solidFill>
                <a:latin typeface="Arial"/>
                <a:ea typeface="Arial"/>
                <a:cs typeface="Arial"/>
                <a:sym typeface="Arial"/>
              </a:rPr>
              <a:t>Manipulative Child </a:t>
            </a:r>
            <a:r>
              <a:rPr lang="en" sz="8800">
                <a:solidFill>
                  <a:schemeClr val="lt1"/>
                </a:solidFill>
                <a:latin typeface="Arial"/>
                <a:ea typeface="Arial"/>
                <a:cs typeface="Arial"/>
                <a:sym typeface="Arial"/>
              </a:rPr>
              <a:t>Ernest W. Swihart Jr and Patrick Cotter</a:t>
            </a:r>
            <a:endParaRPr sz="9600" i="1">
              <a:solidFill>
                <a:schemeClr val="lt1"/>
              </a:solidFill>
              <a:latin typeface="Arial"/>
              <a:ea typeface="Arial"/>
              <a:cs typeface="Arial"/>
              <a:sym typeface="Arial"/>
            </a:endParaRPr>
          </a:p>
          <a:p>
            <a:pPr marL="0" lvl="0" indent="0" algn="l" rtl="0">
              <a:spcBef>
                <a:spcPts val="1200"/>
              </a:spcBef>
              <a:spcAft>
                <a:spcPts val="0"/>
              </a:spcAft>
              <a:buNone/>
            </a:pPr>
            <a:endParaRPr sz="8000">
              <a:solidFill>
                <a:schemeClr val="dk1"/>
              </a:solidFill>
              <a:latin typeface="Arial"/>
              <a:ea typeface="Arial"/>
              <a:cs typeface="Arial"/>
              <a:sym typeface="Arial"/>
            </a:endParaRPr>
          </a:p>
          <a:p>
            <a:pPr marL="0" lvl="0" indent="0" algn="l" rtl="0">
              <a:spcBef>
                <a:spcPts val="1200"/>
              </a:spcBef>
              <a:spcAft>
                <a:spcPts val="0"/>
              </a:spcAft>
              <a:buNone/>
            </a:pPr>
            <a:endParaRPr sz="8088">
              <a:solidFill>
                <a:schemeClr val="dk1"/>
              </a:solidFill>
              <a:latin typeface="Arial"/>
              <a:ea typeface="Arial"/>
              <a:cs typeface="Arial"/>
              <a:sym typeface="Arial"/>
            </a:endParaRPr>
          </a:p>
          <a:p>
            <a:pPr marL="457200" lvl="0" indent="0" algn="l" rtl="0">
              <a:spcBef>
                <a:spcPts val="1200"/>
              </a:spcBef>
              <a:spcAft>
                <a:spcPts val="1200"/>
              </a:spcAft>
              <a:buNone/>
            </a:pPr>
            <a:endParaRPr>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02750" y="493575"/>
            <a:ext cx="8123100" cy="77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Background</a:t>
            </a:r>
            <a:endParaRPr/>
          </a:p>
        </p:txBody>
      </p:sp>
      <p:sp>
        <p:nvSpPr>
          <p:cNvPr id="65" name="Google Shape;65;p14"/>
          <p:cNvSpPr txBox="1"/>
          <p:nvPr/>
        </p:nvSpPr>
        <p:spPr>
          <a:xfrm>
            <a:off x="1009650" y="1272375"/>
            <a:ext cx="6790200" cy="554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lt1"/>
              </a:buClr>
              <a:buSzPts val="2400"/>
              <a:buFont typeface="Proxima Nova"/>
              <a:buChar char="●"/>
            </a:pPr>
            <a:r>
              <a:rPr lang="en" sz="2400">
                <a:solidFill>
                  <a:schemeClr val="lt1"/>
                </a:solidFill>
                <a:latin typeface="Proxima Nova"/>
                <a:ea typeface="Proxima Nova"/>
                <a:cs typeface="Proxima Nova"/>
                <a:sym typeface="Proxima Nova"/>
              </a:rPr>
              <a:t>Upbringing</a:t>
            </a:r>
            <a:endParaRPr sz="2400">
              <a:solidFill>
                <a:schemeClr val="lt1"/>
              </a:solidFill>
              <a:latin typeface="Proxima Nova"/>
              <a:ea typeface="Proxima Nova"/>
              <a:cs typeface="Proxima Nova"/>
              <a:sym typeface="Proxima Nova"/>
            </a:endParaRPr>
          </a:p>
        </p:txBody>
      </p:sp>
      <p:sp>
        <p:nvSpPr>
          <p:cNvPr id="66" name="Google Shape;66;p14"/>
          <p:cNvSpPr txBox="1"/>
          <p:nvPr/>
        </p:nvSpPr>
        <p:spPr>
          <a:xfrm>
            <a:off x="1009650" y="1826475"/>
            <a:ext cx="5486400" cy="554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lt1"/>
              </a:buClr>
              <a:buSzPts val="2400"/>
              <a:buFont typeface="Proxima Nova"/>
              <a:buChar char="●"/>
            </a:pPr>
            <a:r>
              <a:rPr lang="en" sz="2400">
                <a:solidFill>
                  <a:schemeClr val="lt1"/>
                </a:solidFill>
                <a:latin typeface="Proxima Nova"/>
                <a:ea typeface="Proxima Nova"/>
                <a:cs typeface="Proxima Nova"/>
                <a:sym typeface="Proxima Nova"/>
              </a:rPr>
              <a:t>Job</a:t>
            </a:r>
            <a:endParaRPr sz="1800">
              <a:solidFill>
                <a:schemeClr val="accent3"/>
              </a:solidFill>
              <a:latin typeface="Proxima Nova"/>
              <a:ea typeface="Proxima Nova"/>
              <a:cs typeface="Proxima Nova"/>
              <a:sym typeface="Proxima Nova"/>
            </a:endParaRPr>
          </a:p>
        </p:txBody>
      </p:sp>
      <p:sp>
        <p:nvSpPr>
          <p:cNvPr id="67" name="Google Shape;67;p14"/>
          <p:cNvSpPr txBox="1"/>
          <p:nvPr/>
        </p:nvSpPr>
        <p:spPr>
          <a:xfrm>
            <a:off x="1009650" y="2419350"/>
            <a:ext cx="5486400" cy="554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lt1"/>
              </a:buClr>
              <a:buSzPts val="2400"/>
              <a:buFont typeface="Proxima Nova"/>
              <a:buChar char="●"/>
            </a:pPr>
            <a:r>
              <a:rPr lang="en" sz="2400">
                <a:solidFill>
                  <a:schemeClr val="lt1"/>
                </a:solidFill>
                <a:latin typeface="Proxima Nova"/>
                <a:ea typeface="Proxima Nova"/>
                <a:cs typeface="Proxima Nova"/>
                <a:sym typeface="Proxima Nova"/>
              </a:rPr>
              <a:t>Gifting</a:t>
            </a:r>
            <a:endParaRPr sz="1800">
              <a:solidFill>
                <a:schemeClr val="accent3"/>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424925" y="729222"/>
            <a:ext cx="2763802" cy="36850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720" b="1">
                <a:solidFill>
                  <a:schemeClr val="lt1"/>
                </a:solidFill>
                <a:latin typeface="Arial"/>
                <a:ea typeface="Arial"/>
                <a:cs typeface="Arial"/>
                <a:sym typeface="Arial"/>
              </a:rPr>
              <a:t>Foundation</a:t>
            </a:r>
            <a:endParaRPr sz="2720" b="1">
              <a:solidFill>
                <a:schemeClr val="lt1"/>
              </a:solidFill>
              <a:latin typeface="Arial"/>
              <a:ea typeface="Arial"/>
              <a:cs typeface="Arial"/>
              <a:sym typeface="Arial"/>
            </a:endParaRPr>
          </a:p>
        </p:txBody>
      </p:sp>
      <p:sp>
        <p:nvSpPr>
          <p:cNvPr id="78" name="Google Shape;78;p16"/>
          <p:cNvSpPr txBox="1">
            <a:spLocks noGrp="1"/>
          </p:cNvSpPr>
          <p:nvPr>
            <p:ph type="body" idx="1"/>
          </p:nvPr>
        </p:nvSpPr>
        <p:spPr>
          <a:xfrm>
            <a:off x="158825" y="1675975"/>
            <a:ext cx="8264400" cy="3259800"/>
          </a:xfrm>
          <a:prstGeom prst="rect">
            <a:avLst/>
          </a:prstGeom>
        </p:spPr>
        <p:txBody>
          <a:bodyPr spcFirstLastPara="1" wrap="square" lIns="91425" tIns="91425" rIns="91425" bIns="91425" anchor="t" anchorCtr="0">
            <a:normAutofit fontScale="25000"/>
          </a:bodyPr>
          <a:lstStyle/>
          <a:p>
            <a:pPr marL="0" lvl="0" indent="0" algn="l" rtl="0">
              <a:lnSpc>
                <a:spcPct val="115000"/>
              </a:lnSpc>
              <a:spcBef>
                <a:spcPts val="0"/>
              </a:spcBef>
              <a:spcAft>
                <a:spcPts val="0"/>
              </a:spcAft>
              <a:buNone/>
            </a:pPr>
            <a:r>
              <a:rPr lang="en" sz="8800" i="1">
                <a:solidFill>
                  <a:schemeClr val="lt1"/>
                </a:solidFill>
                <a:latin typeface="Arial"/>
                <a:ea typeface="Arial"/>
                <a:cs typeface="Arial"/>
                <a:sym typeface="Arial"/>
              </a:rPr>
              <a:t>Have this attitude in yourselves which was also in Christ Jesus, who, although He existed in the form of God, did not regard equality with God a thing to be grasped, but emptied Himself, taking the form of a bond-servant, and being made in the likeness of men. Being found in appearance as a man, He humbled Himself by becoming obedient to the point of death, even death on a cross.</a:t>
            </a:r>
            <a:r>
              <a:rPr lang="en" sz="9600">
                <a:solidFill>
                  <a:schemeClr val="lt1"/>
                </a:solidFill>
              </a:rPr>
              <a:t> Phil 2:5-8</a:t>
            </a:r>
            <a:endParaRPr sz="9600" i="1">
              <a:solidFill>
                <a:schemeClr val="lt1"/>
              </a:solidFill>
              <a:highlight>
                <a:srgbClr val="FFFFFF"/>
              </a:highlight>
              <a:latin typeface="Arial"/>
              <a:ea typeface="Arial"/>
              <a:cs typeface="Arial"/>
              <a:sym typeface="Arial"/>
            </a:endParaRPr>
          </a:p>
          <a:p>
            <a:pPr marL="0" lvl="0" indent="0" algn="l" rtl="0">
              <a:lnSpc>
                <a:spcPct val="100000"/>
              </a:lnSpc>
              <a:spcBef>
                <a:spcPts val="1200"/>
              </a:spcBef>
              <a:spcAft>
                <a:spcPts val="0"/>
              </a:spcAft>
              <a:buNone/>
            </a:pPr>
            <a:r>
              <a:rPr lang="en"/>
              <a:t>  </a:t>
            </a:r>
            <a:endParaRPr/>
          </a:p>
        </p:txBody>
      </p:sp>
      <p:sp>
        <p:nvSpPr>
          <p:cNvPr id="79" name="Google Shape;79;p16"/>
          <p:cNvSpPr txBox="1"/>
          <p:nvPr/>
        </p:nvSpPr>
        <p:spPr>
          <a:xfrm>
            <a:off x="231175" y="996925"/>
            <a:ext cx="4031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lt1"/>
                </a:solidFill>
              </a:rPr>
              <a:t>Christ’s Example</a:t>
            </a:r>
            <a:endParaRPr sz="28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39725" y="1164700"/>
            <a:ext cx="8585700" cy="851100"/>
          </a:xfrm>
          <a:prstGeom prst="rect">
            <a:avLst/>
          </a:prstGeom>
        </p:spPr>
        <p:txBody>
          <a:bodyPr spcFirstLastPara="1" wrap="square" lIns="91425" tIns="91425" rIns="91425" bIns="91425" anchor="t" anchorCtr="0">
            <a:normAutofit lnSpcReduction="20000"/>
          </a:bodyPr>
          <a:lstStyle/>
          <a:p>
            <a:pPr marL="457200" lvl="0" indent="-368300" algn="l" rtl="0">
              <a:spcBef>
                <a:spcPts val="0"/>
              </a:spcBef>
              <a:spcAft>
                <a:spcPts val="0"/>
              </a:spcAft>
              <a:buClr>
                <a:schemeClr val="lt1"/>
              </a:buClr>
              <a:buSzPts val="2200"/>
              <a:buFont typeface="Arial"/>
              <a:buChar char="●"/>
            </a:pPr>
            <a:r>
              <a:rPr lang="en" sz="2200" b="1">
                <a:solidFill>
                  <a:schemeClr val="lt1"/>
                </a:solidFill>
                <a:latin typeface="Arial"/>
                <a:ea typeface="Arial"/>
                <a:cs typeface="Arial"/>
                <a:sym typeface="Arial"/>
              </a:rPr>
              <a:t>1 Pet 2:16</a:t>
            </a:r>
            <a:r>
              <a:rPr lang="en" sz="2200">
                <a:solidFill>
                  <a:schemeClr val="lt1"/>
                </a:solidFill>
                <a:latin typeface="Arial"/>
                <a:ea typeface="Arial"/>
                <a:cs typeface="Arial"/>
                <a:sym typeface="Arial"/>
              </a:rPr>
              <a:t> Do not use your freedom for self instead use to serve one another</a:t>
            </a:r>
            <a:endParaRPr sz="2200">
              <a:solidFill>
                <a:schemeClr val="lt1"/>
              </a:solidFill>
            </a:endParaRPr>
          </a:p>
        </p:txBody>
      </p:sp>
      <p:sp>
        <p:nvSpPr>
          <p:cNvPr id="85" name="Google Shape;85;p17"/>
          <p:cNvSpPr txBox="1"/>
          <p:nvPr/>
        </p:nvSpPr>
        <p:spPr>
          <a:xfrm>
            <a:off x="9125" y="415275"/>
            <a:ext cx="8857800" cy="8511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lt1"/>
              </a:buClr>
              <a:buSzPts val="2200"/>
              <a:buChar char="●"/>
            </a:pPr>
            <a:r>
              <a:rPr lang="en" sz="2200" b="1">
                <a:solidFill>
                  <a:schemeClr val="lt1"/>
                </a:solidFill>
              </a:rPr>
              <a:t>Mk 10:45</a:t>
            </a:r>
            <a:r>
              <a:rPr lang="en" sz="2200">
                <a:solidFill>
                  <a:schemeClr val="lt1"/>
                </a:solidFill>
              </a:rPr>
              <a:t> Son of man didn’t come to be served but to serve</a:t>
            </a:r>
            <a:endParaRPr sz="2200">
              <a:solidFill>
                <a:schemeClr val="lt1"/>
              </a:solidFill>
            </a:endParaRPr>
          </a:p>
          <a:p>
            <a:pPr marL="0" lvl="0" indent="0" algn="l" rtl="0">
              <a:spcBef>
                <a:spcPts val="0"/>
              </a:spcBef>
              <a:spcAft>
                <a:spcPts val="0"/>
              </a:spcAft>
              <a:buNone/>
            </a:pPr>
            <a:endParaRPr sz="1800">
              <a:solidFill>
                <a:schemeClr val="accent3"/>
              </a:solidFill>
              <a:latin typeface="Proxima Nova"/>
              <a:ea typeface="Proxima Nova"/>
              <a:cs typeface="Proxima Nova"/>
              <a:sym typeface="Proxima Nova"/>
            </a:endParaRPr>
          </a:p>
        </p:txBody>
      </p:sp>
      <p:sp>
        <p:nvSpPr>
          <p:cNvPr id="86" name="Google Shape;86;p17"/>
          <p:cNvSpPr txBox="1"/>
          <p:nvPr/>
        </p:nvSpPr>
        <p:spPr>
          <a:xfrm>
            <a:off x="39725" y="2015800"/>
            <a:ext cx="8796600" cy="5232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lt1"/>
              </a:buClr>
              <a:buSzPts val="2200"/>
              <a:buChar char="●"/>
            </a:pPr>
            <a:r>
              <a:rPr lang="en" sz="2200" b="1">
                <a:solidFill>
                  <a:schemeClr val="lt1"/>
                </a:solidFill>
              </a:rPr>
              <a:t>1 Peter 4:10</a:t>
            </a:r>
            <a:r>
              <a:rPr lang="en" sz="2200">
                <a:solidFill>
                  <a:schemeClr val="lt1"/>
                </a:solidFill>
              </a:rPr>
              <a:t> As each received a gift, use to serve one another</a:t>
            </a:r>
            <a:endParaRPr sz="2200">
              <a:solidFill>
                <a:schemeClr val="lt1"/>
              </a:solidFill>
              <a:latin typeface="Proxima Nova"/>
              <a:ea typeface="Proxima Nova"/>
              <a:cs typeface="Proxima Nova"/>
              <a:sym typeface="Proxima Nova"/>
            </a:endParaRPr>
          </a:p>
        </p:txBody>
      </p:sp>
      <p:sp>
        <p:nvSpPr>
          <p:cNvPr id="87" name="Google Shape;87;p17"/>
          <p:cNvSpPr txBox="1"/>
          <p:nvPr/>
        </p:nvSpPr>
        <p:spPr>
          <a:xfrm>
            <a:off x="39725" y="2665550"/>
            <a:ext cx="7153200" cy="5232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lt1"/>
              </a:buClr>
              <a:buSzPts val="2200"/>
              <a:buChar char="●"/>
            </a:pPr>
            <a:r>
              <a:rPr lang="en" sz="2200" b="1">
                <a:solidFill>
                  <a:schemeClr val="lt1"/>
                </a:solidFill>
              </a:rPr>
              <a:t>Acts 20:35</a:t>
            </a:r>
            <a:r>
              <a:rPr lang="en" sz="2200">
                <a:solidFill>
                  <a:schemeClr val="lt1"/>
                </a:solidFill>
              </a:rPr>
              <a:t> More blessed to give than to receive</a:t>
            </a:r>
            <a:endParaRPr sz="2200">
              <a:solidFill>
                <a:schemeClr val="lt1"/>
              </a:solidFill>
              <a:latin typeface="Proxima Nova"/>
              <a:ea typeface="Proxima Nova"/>
              <a:cs typeface="Proxima Nova"/>
              <a:sym typeface="Proxima Nova"/>
            </a:endParaRPr>
          </a:p>
        </p:txBody>
      </p:sp>
      <p:sp>
        <p:nvSpPr>
          <p:cNvPr id="88" name="Google Shape;88;p17"/>
          <p:cNvSpPr txBox="1"/>
          <p:nvPr/>
        </p:nvSpPr>
        <p:spPr>
          <a:xfrm>
            <a:off x="39725" y="3315300"/>
            <a:ext cx="7953600" cy="5232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lt1"/>
              </a:buClr>
              <a:buSzPts val="2200"/>
              <a:buChar char="●"/>
            </a:pPr>
            <a:r>
              <a:rPr lang="en" sz="2200" b="1">
                <a:solidFill>
                  <a:schemeClr val="lt1"/>
                </a:solidFill>
              </a:rPr>
              <a:t>Heb 13:16</a:t>
            </a:r>
            <a:r>
              <a:rPr lang="en" sz="2200">
                <a:solidFill>
                  <a:schemeClr val="lt1"/>
                </a:solidFill>
              </a:rPr>
              <a:t> Do not neglect in sharing and doing good</a:t>
            </a:r>
            <a:endParaRPr sz="2200">
              <a:solidFill>
                <a:schemeClr val="lt1"/>
              </a:solidFill>
              <a:latin typeface="Proxima Nova"/>
              <a:ea typeface="Proxima Nova"/>
              <a:cs typeface="Proxima Nova"/>
              <a:sym typeface="Proxima Nov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63625"/>
            <a:ext cx="1838400" cy="55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Motivation:</a:t>
            </a:r>
            <a:endParaRPr>
              <a:latin typeface="Arial"/>
              <a:ea typeface="Arial"/>
              <a:cs typeface="Arial"/>
              <a:sym typeface="Arial"/>
            </a:endParaRPr>
          </a:p>
        </p:txBody>
      </p:sp>
      <p:sp>
        <p:nvSpPr>
          <p:cNvPr id="94" name="Google Shape;94;p18"/>
          <p:cNvSpPr txBox="1">
            <a:spLocks noGrp="1"/>
          </p:cNvSpPr>
          <p:nvPr>
            <p:ph type="body" idx="1"/>
          </p:nvPr>
        </p:nvSpPr>
        <p:spPr>
          <a:xfrm>
            <a:off x="311700" y="1109775"/>
            <a:ext cx="8323800" cy="6855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chemeClr val="lt1"/>
              </a:buClr>
              <a:buSzPts val="2200"/>
              <a:buFont typeface="Arial"/>
              <a:buChar char="●"/>
            </a:pPr>
            <a:r>
              <a:rPr lang="en" sz="2200">
                <a:solidFill>
                  <a:schemeClr val="lt1"/>
                </a:solidFill>
                <a:latin typeface="Arial"/>
                <a:ea typeface="Arial"/>
                <a:cs typeface="Arial"/>
                <a:sym typeface="Arial"/>
              </a:rPr>
              <a:t>1 Cor 10:31 basis of actions should be for the glory of God</a:t>
            </a:r>
            <a:endParaRPr sz="2200">
              <a:solidFill>
                <a:schemeClr val="lt1"/>
              </a:solidFill>
              <a:latin typeface="Arial"/>
              <a:ea typeface="Arial"/>
              <a:cs typeface="Arial"/>
              <a:sym typeface="Arial"/>
            </a:endParaRPr>
          </a:p>
        </p:txBody>
      </p:sp>
      <p:sp>
        <p:nvSpPr>
          <p:cNvPr id="95" name="Google Shape;95;p18"/>
          <p:cNvSpPr txBox="1"/>
          <p:nvPr/>
        </p:nvSpPr>
        <p:spPr>
          <a:xfrm>
            <a:off x="285750" y="1786575"/>
            <a:ext cx="8572500" cy="9126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lt1"/>
              </a:buClr>
              <a:buSzPts val="2200"/>
              <a:buChar char="●"/>
            </a:pPr>
            <a:r>
              <a:rPr lang="en" sz="2200">
                <a:solidFill>
                  <a:schemeClr val="lt1"/>
                </a:solidFill>
              </a:rPr>
              <a:t>Mt 6:1 “Beware of practicing your righteousness before men to be noticed by them”</a:t>
            </a:r>
            <a:endParaRPr sz="2200">
              <a:solidFill>
                <a:schemeClr val="lt1"/>
              </a:solidFill>
              <a:latin typeface="Proxima Nova"/>
              <a:ea typeface="Proxima Nova"/>
              <a:cs typeface="Proxima Nova"/>
              <a:sym typeface="Proxima Nova"/>
            </a:endParaRPr>
          </a:p>
        </p:txBody>
      </p:sp>
      <p:sp>
        <p:nvSpPr>
          <p:cNvPr id="96" name="Google Shape;96;p18"/>
          <p:cNvSpPr txBox="1"/>
          <p:nvPr/>
        </p:nvSpPr>
        <p:spPr>
          <a:xfrm>
            <a:off x="397675" y="3686175"/>
            <a:ext cx="6172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rPr>
              <a:t>Lifestyle not a behavior</a:t>
            </a:r>
            <a:endParaRPr sz="2400" b="1">
              <a:solidFill>
                <a:schemeClr val="lt1"/>
              </a:solidFill>
            </a:endParaRPr>
          </a:p>
        </p:txBody>
      </p:sp>
      <p:sp>
        <p:nvSpPr>
          <p:cNvPr id="97" name="Google Shape;97;p18"/>
          <p:cNvSpPr txBox="1"/>
          <p:nvPr/>
        </p:nvSpPr>
        <p:spPr>
          <a:xfrm>
            <a:off x="285750" y="2824275"/>
            <a:ext cx="85725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lt1"/>
              </a:buClr>
              <a:buSzPts val="2200"/>
              <a:buChar char="●"/>
            </a:pPr>
            <a:r>
              <a:rPr lang="en" sz="2200">
                <a:solidFill>
                  <a:schemeClr val="lt1"/>
                </a:solidFill>
              </a:rPr>
              <a:t>Col 3:17 “Whatever you do in word or deed, do all in the name of Lord Jesus</a:t>
            </a:r>
            <a:endParaRPr sz="2200">
              <a:solidFill>
                <a:schemeClr val="lt1"/>
              </a:solidFill>
            </a:endParaRPr>
          </a:p>
        </p:txBody>
      </p:sp>
      <p:sp>
        <p:nvSpPr>
          <p:cNvPr id="98" name="Google Shape;98;p18"/>
          <p:cNvSpPr txBox="1"/>
          <p:nvPr/>
        </p:nvSpPr>
        <p:spPr>
          <a:xfrm>
            <a:off x="245275" y="509825"/>
            <a:ext cx="6658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lt1"/>
                </a:solidFill>
              </a:rPr>
              <a:t>God’s Grace</a:t>
            </a:r>
            <a:endParaRPr sz="24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latin typeface="Arial"/>
                <a:ea typeface="Arial"/>
                <a:cs typeface="Arial"/>
                <a:sym typeface="Arial"/>
              </a:rPr>
              <a:t>Servanthood </a:t>
            </a:r>
            <a:endParaRPr>
              <a:solidFill>
                <a:schemeClr val="lt1"/>
              </a:solidFill>
              <a:latin typeface="Arial"/>
              <a:ea typeface="Arial"/>
              <a:cs typeface="Arial"/>
              <a:sym typeface="Arial"/>
            </a:endParaRPr>
          </a:p>
        </p:txBody>
      </p:sp>
      <p:sp>
        <p:nvSpPr>
          <p:cNvPr id="104" name="Google Shape;104;p19"/>
          <p:cNvSpPr txBox="1">
            <a:spLocks noGrp="1"/>
          </p:cNvSpPr>
          <p:nvPr>
            <p:ph type="body" idx="1"/>
          </p:nvPr>
        </p:nvSpPr>
        <p:spPr>
          <a:xfrm>
            <a:off x="311700" y="1152475"/>
            <a:ext cx="3803100" cy="615600"/>
          </a:xfrm>
          <a:prstGeom prst="rect">
            <a:avLst/>
          </a:prstGeom>
        </p:spPr>
        <p:txBody>
          <a:bodyPr spcFirstLastPara="1" wrap="square" lIns="91425" tIns="91425" rIns="91425" bIns="91425" anchor="t" anchorCtr="0">
            <a:normAutofit fontScale="25000" lnSpcReduction="20000"/>
          </a:bodyPr>
          <a:lstStyle/>
          <a:p>
            <a:pPr marL="457200" lvl="0" indent="-368300" algn="l" rtl="0">
              <a:spcBef>
                <a:spcPts val="0"/>
              </a:spcBef>
              <a:spcAft>
                <a:spcPts val="0"/>
              </a:spcAft>
              <a:buClr>
                <a:schemeClr val="lt1"/>
              </a:buClr>
              <a:buSzPct val="100000"/>
              <a:buFont typeface="Arial"/>
              <a:buChar char="●"/>
            </a:pPr>
            <a:r>
              <a:rPr lang="en" sz="8800">
                <a:solidFill>
                  <a:schemeClr val="lt1"/>
                </a:solidFill>
                <a:latin typeface="Arial"/>
                <a:ea typeface="Arial"/>
                <a:cs typeface="Arial"/>
                <a:sym typeface="Arial"/>
              </a:rPr>
              <a:t>Countercultural</a:t>
            </a:r>
            <a:endParaRPr sz="8800">
              <a:solidFill>
                <a:schemeClr val="lt1"/>
              </a:solidFill>
              <a:latin typeface="Arial"/>
              <a:ea typeface="Arial"/>
              <a:cs typeface="Arial"/>
              <a:sym typeface="Arial"/>
            </a:endParaRPr>
          </a:p>
          <a:p>
            <a:pPr marL="0" lvl="0" indent="0" algn="l" rtl="0">
              <a:spcBef>
                <a:spcPts val="1200"/>
              </a:spcBef>
              <a:spcAft>
                <a:spcPts val="1200"/>
              </a:spcAft>
              <a:buNone/>
            </a:pPr>
            <a:endParaRPr/>
          </a:p>
        </p:txBody>
      </p:sp>
      <p:sp>
        <p:nvSpPr>
          <p:cNvPr id="105" name="Google Shape;105;p19"/>
          <p:cNvSpPr txBox="1">
            <a:spLocks noGrp="1"/>
          </p:cNvSpPr>
          <p:nvPr>
            <p:ph type="body" idx="2"/>
          </p:nvPr>
        </p:nvSpPr>
        <p:spPr>
          <a:xfrm>
            <a:off x="4832400" y="1152475"/>
            <a:ext cx="4222200" cy="13521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lt1"/>
              </a:buClr>
              <a:buSzPts val="2200"/>
              <a:buFont typeface="Arial"/>
              <a:buChar char="●"/>
            </a:pPr>
            <a:r>
              <a:rPr lang="en" sz="2200">
                <a:solidFill>
                  <a:schemeClr val="lt1"/>
                </a:solidFill>
                <a:latin typeface="Arial"/>
                <a:ea typeface="Arial"/>
                <a:cs typeface="Arial"/>
                <a:sym typeface="Arial"/>
              </a:rPr>
              <a:t>Paul &amp; Timothy - Philippians</a:t>
            </a:r>
            <a:endParaRPr sz="2200">
              <a:solidFill>
                <a:schemeClr val="lt1"/>
              </a:solidFill>
              <a:latin typeface="Arial"/>
              <a:ea typeface="Arial"/>
              <a:cs typeface="Arial"/>
              <a:sym typeface="Arial"/>
            </a:endParaRPr>
          </a:p>
          <a:p>
            <a:pPr marL="457200" lvl="0" indent="-368300" algn="l" rtl="0">
              <a:spcBef>
                <a:spcPts val="0"/>
              </a:spcBef>
              <a:spcAft>
                <a:spcPts val="0"/>
              </a:spcAft>
              <a:buClr>
                <a:schemeClr val="lt1"/>
              </a:buClr>
              <a:buSzPts val="2200"/>
              <a:buFont typeface="Arial"/>
              <a:buChar char="●"/>
            </a:pPr>
            <a:r>
              <a:rPr lang="en" sz="2200">
                <a:solidFill>
                  <a:schemeClr val="lt1"/>
                </a:solidFill>
                <a:latin typeface="Arial"/>
                <a:ea typeface="Arial"/>
                <a:cs typeface="Arial"/>
                <a:sym typeface="Arial"/>
              </a:rPr>
              <a:t>Peter &amp; John - Acts</a:t>
            </a:r>
            <a:endParaRPr sz="2200">
              <a:solidFill>
                <a:schemeClr val="lt1"/>
              </a:solidFill>
              <a:latin typeface="Arial"/>
              <a:ea typeface="Arial"/>
              <a:cs typeface="Arial"/>
              <a:sym typeface="Arial"/>
            </a:endParaRPr>
          </a:p>
          <a:p>
            <a:pPr marL="457200" lvl="0" indent="-368300" algn="l" rtl="0">
              <a:spcBef>
                <a:spcPts val="0"/>
              </a:spcBef>
              <a:spcAft>
                <a:spcPts val="0"/>
              </a:spcAft>
              <a:buClr>
                <a:schemeClr val="lt1"/>
              </a:buClr>
              <a:buSzPts val="2200"/>
              <a:buFont typeface="Arial"/>
              <a:buChar char="●"/>
            </a:pPr>
            <a:r>
              <a:rPr lang="en" sz="2200">
                <a:solidFill>
                  <a:schemeClr val="lt1"/>
                </a:solidFill>
                <a:latin typeface="Arial"/>
                <a:ea typeface="Arial"/>
                <a:cs typeface="Arial"/>
                <a:sym typeface="Arial"/>
              </a:rPr>
              <a:t>Believers - Revelations</a:t>
            </a:r>
            <a:endParaRPr sz="2200">
              <a:solidFill>
                <a:schemeClr val="lt1"/>
              </a:solidFill>
              <a:latin typeface="Arial"/>
              <a:ea typeface="Arial"/>
              <a:cs typeface="Arial"/>
              <a:sym typeface="Arial"/>
            </a:endParaRPr>
          </a:p>
        </p:txBody>
      </p:sp>
      <p:sp>
        <p:nvSpPr>
          <p:cNvPr id="106" name="Google Shape;106;p19"/>
          <p:cNvSpPr txBox="1"/>
          <p:nvPr/>
        </p:nvSpPr>
        <p:spPr>
          <a:xfrm>
            <a:off x="311700" y="1821650"/>
            <a:ext cx="3418200" cy="5232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lt1"/>
              </a:buClr>
              <a:buSzPts val="2200"/>
              <a:buChar char="●"/>
            </a:pPr>
            <a:r>
              <a:rPr lang="en" sz="2200">
                <a:solidFill>
                  <a:schemeClr val="lt1"/>
                </a:solidFill>
              </a:rPr>
              <a:t>Counterintuitive</a:t>
            </a:r>
            <a:endParaRPr sz="2200">
              <a:solidFill>
                <a:schemeClr val="lt1"/>
              </a:solidFill>
            </a:endParaRPr>
          </a:p>
        </p:txBody>
      </p:sp>
      <p:sp>
        <p:nvSpPr>
          <p:cNvPr id="107" name="Google Shape;107;p19"/>
          <p:cNvSpPr txBox="1"/>
          <p:nvPr/>
        </p:nvSpPr>
        <p:spPr>
          <a:xfrm>
            <a:off x="4832400" y="514350"/>
            <a:ext cx="4275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lt1"/>
                </a:solidFill>
              </a:rPr>
              <a:t>Bondservant</a:t>
            </a:r>
            <a:endParaRPr sz="2400">
              <a:solidFill>
                <a:schemeClr val="lt1"/>
              </a:solidFill>
            </a:endParaRPr>
          </a:p>
        </p:txBody>
      </p:sp>
      <p:sp>
        <p:nvSpPr>
          <p:cNvPr id="108" name="Google Shape;108;p19"/>
          <p:cNvSpPr txBox="1"/>
          <p:nvPr/>
        </p:nvSpPr>
        <p:spPr>
          <a:xfrm>
            <a:off x="92850" y="2707100"/>
            <a:ext cx="8958300" cy="225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chemeClr val="lt1"/>
                </a:solidFill>
                <a:highlight>
                  <a:schemeClr val="dk1"/>
                </a:highlight>
              </a:rPr>
              <a:t>"I am a slave to the Lord Jesus Christ. I am absolutely sold out to His will. I am willing to do whatever He tells me to do. I am willing to say whatever He tells me to say. I am willing to go wherever He leads me. I am a man who has made a choice. I am going to serve Him for all eternity."</a:t>
            </a:r>
            <a:endParaRPr sz="1800">
              <a:solidFill>
                <a:schemeClr val="lt1"/>
              </a:solidFill>
              <a:highlight>
                <a:schemeClr val="dk1"/>
              </a:highlight>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lt1"/>
                </a:solidFill>
                <a:latin typeface="Arial"/>
                <a:ea typeface="Arial"/>
                <a:cs typeface="Arial"/>
                <a:sym typeface="Arial"/>
              </a:rPr>
              <a:t>Principles:</a:t>
            </a:r>
            <a:endParaRPr sz="3000">
              <a:solidFill>
                <a:schemeClr val="lt1"/>
              </a:solidFill>
              <a:latin typeface="Arial"/>
              <a:ea typeface="Arial"/>
              <a:cs typeface="Arial"/>
              <a:sym typeface="Arial"/>
            </a:endParaRPr>
          </a:p>
        </p:txBody>
      </p:sp>
      <p:sp>
        <p:nvSpPr>
          <p:cNvPr id="114" name="Google Shape;114;p20"/>
          <p:cNvSpPr txBox="1">
            <a:spLocks noGrp="1"/>
          </p:cNvSpPr>
          <p:nvPr>
            <p:ph type="body" idx="1"/>
          </p:nvPr>
        </p:nvSpPr>
        <p:spPr>
          <a:xfrm>
            <a:off x="311700" y="1144350"/>
            <a:ext cx="8327400" cy="5727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chemeClr val="lt1"/>
              </a:buClr>
              <a:buSzPts val="2400"/>
              <a:buFont typeface="Arial"/>
              <a:buChar char="●"/>
            </a:pPr>
            <a:r>
              <a:rPr lang="en" sz="2400">
                <a:solidFill>
                  <a:schemeClr val="lt1"/>
                </a:solidFill>
                <a:highlight>
                  <a:schemeClr val="dk1"/>
                </a:highlight>
                <a:latin typeface="Arial"/>
                <a:ea typeface="Arial"/>
                <a:cs typeface="Arial"/>
                <a:sym typeface="Arial"/>
              </a:rPr>
              <a:t>We need to first own this for ourselves.  </a:t>
            </a:r>
            <a:endParaRPr sz="2400">
              <a:solidFill>
                <a:schemeClr val="lt1"/>
              </a:solidFill>
              <a:highlight>
                <a:schemeClr val="dk1"/>
              </a:highlight>
              <a:latin typeface="Arial"/>
              <a:ea typeface="Arial"/>
              <a:cs typeface="Arial"/>
              <a:sym typeface="Arial"/>
            </a:endParaRPr>
          </a:p>
        </p:txBody>
      </p:sp>
      <p:sp>
        <p:nvSpPr>
          <p:cNvPr id="115" name="Google Shape;115;p20"/>
          <p:cNvSpPr txBox="1"/>
          <p:nvPr/>
        </p:nvSpPr>
        <p:spPr>
          <a:xfrm>
            <a:off x="285750" y="1675575"/>
            <a:ext cx="8572500" cy="5541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lt1"/>
              </a:buClr>
              <a:buSzPts val="2400"/>
              <a:buChar char="●"/>
            </a:pPr>
            <a:r>
              <a:rPr lang="en" sz="2400">
                <a:solidFill>
                  <a:schemeClr val="lt1"/>
                </a:solidFill>
                <a:highlight>
                  <a:schemeClr val="dk1"/>
                </a:highlight>
              </a:rPr>
              <a:t>Model &amp; teach this to our kids: </a:t>
            </a:r>
            <a:endParaRPr sz="2400">
              <a:solidFill>
                <a:schemeClr val="lt1"/>
              </a:solidFill>
              <a:highlight>
                <a:schemeClr val="dk1"/>
              </a:highlight>
              <a:latin typeface="Proxima Nova"/>
              <a:ea typeface="Proxima Nova"/>
              <a:cs typeface="Proxima Nova"/>
              <a:sym typeface="Proxima Nova"/>
            </a:endParaRPr>
          </a:p>
        </p:txBody>
      </p:sp>
      <p:sp>
        <p:nvSpPr>
          <p:cNvPr id="116" name="Google Shape;116;p20"/>
          <p:cNvSpPr txBox="1"/>
          <p:nvPr/>
        </p:nvSpPr>
        <p:spPr>
          <a:xfrm>
            <a:off x="311700" y="3360663"/>
            <a:ext cx="7037100" cy="554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lt1"/>
              </a:buClr>
              <a:buSzPts val="2400"/>
              <a:buChar char="●"/>
            </a:pPr>
            <a:r>
              <a:rPr lang="en" sz="2400">
                <a:solidFill>
                  <a:schemeClr val="lt1"/>
                </a:solidFill>
              </a:rPr>
              <a:t>Serve with our kids</a:t>
            </a:r>
            <a:endParaRPr sz="2400">
              <a:solidFill>
                <a:schemeClr val="lt1"/>
              </a:solidFill>
            </a:endParaRPr>
          </a:p>
        </p:txBody>
      </p:sp>
      <p:sp>
        <p:nvSpPr>
          <p:cNvPr id="117" name="Google Shape;117;p20"/>
          <p:cNvSpPr txBox="1"/>
          <p:nvPr/>
        </p:nvSpPr>
        <p:spPr>
          <a:xfrm>
            <a:off x="311700" y="4295775"/>
            <a:ext cx="5486400" cy="5232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Char char="●"/>
            </a:pPr>
            <a:r>
              <a:rPr lang="en" sz="2200">
                <a:solidFill>
                  <a:schemeClr val="dk1"/>
                </a:solidFill>
              </a:rPr>
              <a:t>Debrief with them</a:t>
            </a:r>
            <a:endParaRPr sz="2200">
              <a:solidFill>
                <a:schemeClr val="dk1"/>
              </a:solidFill>
            </a:endParaRPr>
          </a:p>
        </p:txBody>
      </p:sp>
      <p:sp>
        <p:nvSpPr>
          <p:cNvPr id="118" name="Google Shape;118;p20"/>
          <p:cNvSpPr txBox="1"/>
          <p:nvPr/>
        </p:nvSpPr>
        <p:spPr>
          <a:xfrm>
            <a:off x="1266825" y="2229675"/>
            <a:ext cx="7372200" cy="461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Font typeface="Proxima Nova"/>
              <a:buChar char="●"/>
            </a:pPr>
            <a:r>
              <a:rPr lang="en" sz="1800">
                <a:solidFill>
                  <a:schemeClr val="lt1"/>
                </a:solidFill>
                <a:latin typeface="Proxima Nova"/>
                <a:ea typeface="Proxima Nova"/>
                <a:cs typeface="Proxima Nova"/>
                <a:sym typeface="Proxima Nova"/>
              </a:rPr>
              <a:t>Teach them to think how can they serve: motives, perseverance</a:t>
            </a:r>
            <a:endParaRPr sz="1800">
              <a:solidFill>
                <a:schemeClr val="lt1"/>
              </a:solidFill>
              <a:latin typeface="Proxima Nova"/>
              <a:ea typeface="Proxima Nova"/>
              <a:cs typeface="Proxima Nova"/>
              <a:sym typeface="Proxima Nova"/>
            </a:endParaRPr>
          </a:p>
        </p:txBody>
      </p:sp>
      <p:sp>
        <p:nvSpPr>
          <p:cNvPr id="119" name="Google Shape;119;p20"/>
          <p:cNvSpPr txBox="1"/>
          <p:nvPr/>
        </p:nvSpPr>
        <p:spPr>
          <a:xfrm>
            <a:off x="1266825" y="2691375"/>
            <a:ext cx="7190100" cy="738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Font typeface="Proxima Nova"/>
              <a:buChar char="●"/>
            </a:pPr>
            <a:r>
              <a:rPr lang="en" sz="1800">
                <a:solidFill>
                  <a:schemeClr val="lt1"/>
                </a:solidFill>
                <a:latin typeface="Proxima Nova"/>
                <a:ea typeface="Proxima Nova"/>
                <a:cs typeface="Proxima Nova"/>
                <a:sym typeface="Proxima Nova"/>
              </a:rPr>
              <a:t>Teach them how to  serve in the family so they can serve outside family</a:t>
            </a:r>
            <a:endParaRPr sz="1800">
              <a:solidFill>
                <a:schemeClr val="lt1"/>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151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latin typeface="Arial"/>
                <a:ea typeface="Arial"/>
                <a:cs typeface="Arial"/>
                <a:sym typeface="Arial"/>
              </a:rPr>
              <a:t>Examples of Ways to Serve</a:t>
            </a:r>
            <a:endParaRPr>
              <a:solidFill>
                <a:schemeClr val="lt1"/>
              </a:solidFill>
              <a:latin typeface="Arial"/>
              <a:ea typeface="Arial"/>
              <a:cs typeface="Arial"/>
              <a:sym typeface="Arial"/>
            </a:endParaRPr>
          </a:p>
        </p:txBody>
      </p:sp>
      <p:sp>
        <p:nvSpPr>
          <p:cNvPr id="125" name="Google Shape;125;p21"/>
          <p:cNvSpPr txBox="1">
            <a:spLocks noGrp="1"/>
          </p:cNvSpPr>
          <p:nvPr>
            <p:ph type="body" idx="1"/>
          </p:nvPr>
        </p:nvSpPr>
        <p:spPr>
          <a:xfrm>
            <a:off x="-415175" y="755225"/>
            <a:ext cx="3803100" cy="615600"/>
          </a:xfrm>
          <a:prstGeom prst="rect">
            <a:avLst/>
          </a:prstGeom>
        </p:spPr>
        <p:txBody>
          <a:bodyPr spcFirstLastPara="1" wrap="square" lIns="91425" tIns="91425" rIns="91425" bIns="91425" anchor="t" anchorCtr="0">
            <a:normAutofit fontScale="25000" lnSpcReduction="20000"/>
          </a:bodyPr>
          <a:lstStyle/>
          <a:p>
            <a:pPr marL="457200" lvl="0" indent="0" algn="l" rtl="0">
              <a:spcBef>
                <a:spcPts val="0"/>
              </a:spcBef>
              <a:spcAft>
                <a:spcPts val="0"/>
              </a:spcAft>
              <a:buNone/>
            </a:pPr>
            <a:r>
              <a:rPr lang="en" sz="8800">
                <a:solidFill>
                  <a:schemeClr val="lt1"/>
                </a:solidFill>
                <a:latin typeface="Arial"/>
                <a:ea typeface="Arial"/>
                <a:cs typeface="Arial"/>
                <a:sym typeface="Arial"/>
              </a:rPr>
              <a:t>Toddler</a:t>
            </a:r>
            <a:endParaRPr sz="8800">
              <a:solidFill>
                <a:schemeClr val="lt1"/>
              </a:solidFill>
              <a:latin typeface="Arial"/>
              <a:ea typeface="Arial"/>
              <a:cs typeface="Arial"/>
              <a:sym typeface="Arial"/>
            </a:endParaRPr>
          </a:p>
          <a:p>
            <a:pPr marL="0" lvl="0" indent="0" algn="l" rtl="0">
              <a:spcBef>
                <a:spcPts val="1200"/>
              </a:spcBef>
              <a:spcAft>
                <a:spcPts val="1200"/>
              </a:spcAft>
              <a:buNone/>
            </a:pPr>
            <a:endParaRPr>
              <a:latin typeface="Arial"/>
              <a:ea typeface="Arial"/>
              <a:cs typeface="Arial"/>
              <a:sym typeface="Arial"/>
            </a:endParaRPr>
          </a:p>
        </p:txBody>
      </p:sp>
      <p:sp>
        <p:nvSpPr>
          <p:cNvPr id="126" name="Google Shape;126;p21"/>
          <p:cNvSpPr txBox="1">
            <a:spLocks noGrp="1"/>
          </p:cNvSpPr>
          <p:nvPr>
            <p:ph type="body" idx="2"/>
          </p:nvPr>
        </p:nvSpPr>
        <p:spPr>
          <a:xfrm>
            <a:off x="4545825" y="1152475"/>
            <a:ext cx="4184100" cy="16821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Prepare meals</a:t>
            </a:r>
            <a:endParaRPr sz="1800">
              <a:solidFill>
                <a:schemeClr val="lt1"/>
              </a:solidFill>
              <a:latin typeface="Arial"/>
              <a:ea typeface="Arial"/>
              <a:cs typeface="Arial"/>
              <a:sym typeface="Arial"/>
            </a:endParaRPr>
          </a:p>
          <a:p>
            <a:pPr marL="457200" lvl="0" indent="-342900" algn="l" rtl="0">
              <a:lnSpc>
                <a:spcPct val="100000"/>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Laundry</a:t>
            </a:r>
            <a:endParaRPr sz="1800">
              <a:solidFill>
                <a:schemeClr val="lt1"/>
              </a:solidFill>
              <a:latin typeface="Arial"/>
              <a:ea typeface="Arial"/>
              <a:cs typeface="Arial"/>
              <a:sym typeface="Arial"/>
            </a:endParaRPr>
          </a:p>
          <a:p>
            <a:pPr marL="457200" lvl="0" indent="-342900" algn="l" rtl="0">
              <a:lnSpc>
                <a:spcPct val="100000"/>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Yard work - mow lawn</a:t>
            </a:r>
            <a:endParaRPr sz="1800">
              <a:solidFill>
                <a:schemeClr val="lt1"/>
              </a:solidFill>
              <a:latin typeface="Arial"/>
              <a:ea typeface="Arial"/>
              <a:cs typeface="Arial"/>
              <a:sym typeface="Arial"/>
            </a:endParaRPr>
          </a:p>
          <a:p>
            <a:pPr marL="457200" lvl="0" indent="-342900" algn="l" rtl="0">
              <a:lnSpc>
                <a:spcPct val="100000"/>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Backyard Bible Club</a:t>
            </a:r>
            <a:endParaRPr sz="1800">
              <a:solidFill>
                <a:schemeClr val="lt1"/>
              </a:solidFill>
              <a:latin typeface="Arial"/>
              <a:ea typeface="Arial"/>
              <a:cs typeface="Arial"/>
              <a:sym typeface="Arial"/>
            </a:endParaRPr>
          </a:p>
          <a:p>
            <a:pPr marL="457200" lvl="0" indent="-342900" algn="l" rtl="0">
              <a:lnSpc>
                <a:spcPct val="100000"/>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Babysit</a:t>
            </a:r>
            <a:endParaRPr sz="1800">
              <a:solidFill>
                <a:schemeClr val="lt1"/>
              </a:solidFill>
              <a:latin typeface="Arial"/>
              <a:ea typeface="Arial"/>
              <a:cs typeface="Arial"/>
              <a:sym typeface="Arial"/>
            </a:endParaRPr>
          </a:p>
        </p:txBody>
      </p:sp>
      <p:sp>
        <p:nvSpPr>
          <p:cNvPr id="127" name="Google Shape;127;p21"/>
          <p:cNvSpPr txBox="1"/>
          <p:nvPr/>
        </p:nvSpPr>
        <p:spPr>
          <a:xfrm>
            <a:off x="280975" y="1263100"/>
            <a:ext cx="3418200" cy="1569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Char char="●"/>
            </a:pPr>
            <a:r>
              <a:rPr lang="en" sz="1800">
                <a:solidFill>
                  <a:schemeClr val="lt1"/>
                </a:solidFill>
              </a:rPr>
              <a:t>Greet Daddy</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Throw away diaper</a:t>
            </a:r>
            <a:endParaRPr sz="1800">
              <a:solidFill>
                <a:schemeClr val="lt1"/>
              </a:solidFill>
            </a:endParaRPr>
          </a:p>
          <a:p>
            <a:pPr marL="457200" lvl="0" indent="-342900" algn="l" rtl="0">
              <a:spcBef>
                <a:spcPts val="0"/>
              </a:spcBef>
              <a:spcAft>
                <a:spcPts val="0"/>
              </a:spcAft>
              <a:buClr>
                <a:schemeClr val="lt1"/>
              </a:buClr>
              <a:buSzPts val="1800"/>
              <a:buFont typeface="Proxima Nova"/>
              <a:buChar char="●"/>
            </a:pPr>
            <a:r>
              <a:rPr lang="en" sz="1800">
                <a:solidFill>
                  <a:schemeClr val="lt1"/>
                </a:solidFill>
                <a:latin typeface="Proxima Nova"/>
                <a:ea typeface="Proxima Nova"/>
                <a:cs typeface="Proxima Nova"/>
                <a:sym typeface="Proxima Nova"/>
              </a:rPr>
              <a:t>Help set table</a:t>
            </a:r>
            <a:endParaRPr sz="1800">
              <a:solidFill>
                <a:schemeClr val="lt1"/>
              </a:solidFill>
              <a:latin typeface="Proxima Nova"/>
              <a:ea typeface="Proxima Nova"/>
              <a:cs typeface="Proxima Nova"/>
              <a:sym typeface="Proxima Nova"/>
            </a:endParaRPr>
          </a:p>
          <a:p>
            <a:pPr marL="457200" lvl="0" indent="-342900" algn="l" rtl="0">
              <a:spcBef>
                <a:spcPts val="0"/>
              </a:spcBef>
              <a:spcAft>
                <a:spcPts val="0"/>
              </a:spcAft>
              <a:buClr>
                <a:schemeClr val="lt1"/>
              </a:buClr>
              <a:buSzPts val="1800"/>
              <a:buFont typeface="Proxima Nova"/>
              <a:buChar char="●"/>
            </a:pPr>
            <a:r>
              <a:rPr lang="en" sz="1800">
                <a:solidFill>
                  <a:schemeClr val="lt1"/>
                </a:solidFill>
                <a:latin typeface="Proxima Nova"/>
                <a:ea typeface="Proxima Nova"/>
                <a:cs typeface="Proxima Nova"/>
                <a:sym typeface="Proxima Nova"/>
              </a:rPr>
              <a:t>Clean up</a:t>
            </a:r>
            <a:endParaRPr sz="1800">
              <a:solidFill>
                <a:schemeClr val="lt1"/>
              </a:solidFill>
              <a:latin typeface="Proxima Nova"/>
              <a:ea typeface="Proxima Nova"/>
              <a:cs typeface="Proxima Nova"/>
              <a:sym typeface="Proxima Nova"/>
            </a:endParaRPr>
          </a:p>
          <a:p>
            <a:pPr marL="457200" lvl="0" indent="-342900" algn="l" rtl="0">
              <a:spcBef>
                <a:spcPts val="0"/>
              </a:spcBef>
              <a:spcAft>
                <a:spcPts val="0"/>
              </a:spcAft>
              <a:buClr>
                <a:schemeClr val="lt1"/>
              </a:buClr>
              <a:buSzPts val="1800"/>
              <a:buFont typeface="Proxima Nova"/>
              <a:buChar char="●"/>
            </a:pPr>
            <a:r>
              <a:rPr lang="en" sz="1800">
                <a:solidFill>
                  <a:schemeClr val="lt1"/>
                </a:solidFill>
                <a:latin typeface="Proxima Nova"/>
                <a:ea typeface="Proxima Nova"/>
                <a:cs typeface="Proxima Nova"/>
                <a:sym typeface="Proxima Nova"/>
              </a:rPr>
              <a:t>Pray</a:t>
            </a:r>
            <a:endParaRPr sz="1800">
              <a:solidFill>
                <a:schemeClr val="lt1"/>
              </a:solidFill>
              <a:latin typeface="Proxima Nova"/>
              <a:ea typeface="Proxima Nova"/>
              <a:cs typeface="Proxima Nova"/>
              <a:sym typeface="Proxima Nova"/>
            </a:endParaRPr>
          </a:p>
        </p:txBody>
      </p:sp>
      <p:sp>
        <p:nvSpPr>
          <p:cNvPr id="128" name="Google Shape;128;p21"/>
          <p:cNvSpPr txBox="1"/>
          <p:nvPr/>
        </p:nvSpPr>
        <p:spPr>
          <a:xfrm>
            <a:off x="4443900" y="724500"/>
            <a:ext cx="4275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lt1"/>
                </a:solidFill>
              </a:rPr>
              <a:t>Junior High</a:t>
            </a:r>
            <a:endParaRPr sz="2400">
              <a:solidFill>
                <a:schemeClr val="lt1"/>
              </a:solidFill>
            </a:endParaRPr>
          </a:p>
        </p:txBody>
      </p:sp>
      <p:sp>
        <p:nvSpPr>
          <p:cNvPr id="129" name="Google Shape;129;p21"/>
          <p:cNvSpPr txBox="1"/>
          <p:nvPr/>
        </p:nvSpPr>
        <p:spPr>
          <a:xfrm>
            <a:off x="171025" y="2895525"/>
            <a:ext cx="3216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lt1"/>
                </a:solidFill>
              </a:rPr>
              <a:t>Elementary</a:t>
            </a:r>
            <a:endParaRPr sz="2400">
              <a:solidFill>
                <a:schemeClr val="lt1"/>
              </a:solidFill>
            </a:endParaRPr>
          </a:p>
        </p:txBody>
      </p:sp>
      <p:sp>
        <p:nvSpPr>
          <p:cNvPr id="130" name="Google Shape;130;p21"/>
          <p:cNvSpPr txBox="1"/>
          <p:nvPr/>
        </p:nvSpPr>
        <p:spPr>
          <a:xfrm>
            <a:off x="280975" y="3371600"/>
            <a:ext cx="3107100" cy="1486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Char char="●"/>
            </a:pPr>
            <a:r>
              <a:rPr lang="en" sz="1800">
                <a:solidFill>
                  <a:schemeClr val="lt1"/>
                </a:solidFill>
              </a:rPr>
              <a:t>Make lunch</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Help with laundry</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Set &amp; clear table</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Help with groceries</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Writing notes</a:t>
            </a:r>
            <a:endParaRPr sz="1800">
              <a:solidFill>
                <a:schemeClr val="lt1"/>
              </a:solidFill>
            </a:endParaRPr>
          </a:p>
          <a:p>
            <a:pPr marL="457200" lvl="0" indent="0" algn="l" rtl="0">
              <a:spcBef>
                <a:spcPts val="0"/>
              </a:spcBef>
              <a:spcAft>
                <a:spcPts val="0"/>
              </a:spcAft>
              <a:buNone/>
            </a:pPr>
            <a:endParaRPr sz="1800">
              <a:solidFill>
                <a:schemeClr val="lt1"/>
              </a:solidFill>
            </a:endParaRPr>
          </a:p>
        </p:txBody>
      </p:sp>
      <p:sp>
        <p:nvSpPr>
          <p:cNvPr id="131" name="Google Shape;131;p21"/>
          <p:cNvSpPr txBox="1"/>
          <p:nvPr/>
        </p:nvSpPr>
        <p:spPr>
          <a:xfrm>
            <a:off x="4316625" y="2895525"/>
            <a:ext cx="4642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lt1"/>
                </a:solidFill>
              </a:rPr>
              <a:t>Teenagers</a:t>
            </a:r>
            <a:endParaRPr sz="2400">
              <a:solidFill>
                <a:schemeClr val="lt1"/>
              </a:solidFill>
            </a:endParaRPr>
          </a:p>
        </p:txBody>
      </p:sp>
      <p:sp>
        <p:nvSpPr>
          <p:cNvPr id="132" name="Google Shape;132;p21"/>
          <p:cNvSpPr txBox="1"/>
          <p:nvPr/>
        </p:nvSpPr>
        <p:spPr>
          <a:xfrm>
            <a:off x="4572000" y="3371600"/>
            <a:ext cx="4019400" cy="1569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Char char="●"/>
            </a:pPr>
            <a:r>
              <a:rPr lang="en" sz="1800">
                <a:solidFill>
                  <a:schemeClr val="lt1"/>
                </a:solidFill>
              </a:rPr>
              <a:t>Make meals/treats</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Babysit</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Give rides</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Volunteer in Community - VBS, Oasis</a:t>
            </a:r>
            <a:endParaRPr sz="18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1055</Words>
  <Application>Microsoft Office PowerPoint</Application>
  <PresentationFormat>On-screen Show (16:9)</PresentationFormat>
  <Paragraphs>87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Roboto</vt:lpstr>
      <vt:lpstr>Proxima Nova</vt:lpstr>
      <vt:lpstr>Arial</vt:lpstr>
      <vt:lpstr>Verdana</vt:lpstr>
      <vt:lpstr>Spearmint</vt:lpstr>
      <vt:lpstr>Raising Spiritual Servants</vt:lpstr>
      <vt:lpstr>Background</vt:lpstr>
      <vt:lpstr>PowerPoint Presentation</vt:lpstr>
      <vt:lpstr>Foundation</vt:lpstr>
      <vt:lpstr>PowerPoint Presentation</vt:lpstr>
      <vt:lpstr>Motivation:</vt:lpstr>
      <vt:lpstr>Servanthood </vt:lpstr>
      <vt:lpstr>Principles:</vt:lpstr>
      <vt:lpstr>Examples of Ways to Serve</vt:lpstr>
      <vt:lpstr>Barriers:</vt:lpstr>
      <vt:lpstr>Benefits:</vt:lpstr>
      <vt:lpstr>PowerPoint Presentation</vt:lpstr>
      <vt:lpstr>PowerPoint Presentation</vt:lpstr>
      <vt:lpstr>PowerPoint Presentation</vt:lpstr>
      <vt:lpstr>PowerPoint Presentation</vt:lpstr>
      <vt:lpstr>Summary: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Spiritual Servants</dc:title>
  <cp:lastModifiedBy>Haley</cp:lastModifiedBy>
  <cp:revision>2</cp:revision>
  <dcterms:modified xsi:type="dcterms:W3CDTF">2024-04-11T21:59:51Z</dcterms:modified>
</cp:coreProperties>
</file>