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1273" r:id="rId2"/>
    <p:sldId id="7509" r:id="rId3"/>
    <p:sldId id="7510" r:id="rId4"/>
    <p:sldId id="7508" r:id="rId5"/>
    <p:sldId id="7515" r:id="rId6"/>
    <p:sldId id="7516" r:id="rId7"/>
    <p:sldId id="7517" r:id="rId8"/>
    <p:sldId id="7518" r:id="rId9"/>
    <p:sldId id="7519" r:id="rId10"/>
    <p:sldId id="7520" r:id="rId11"/>
    <p:sldId id="7521" r:id="rId12"/>
    <p:sldId id="7523" r:id="rId13"/>
    <p:sldId id="7524" r:id="rId14"/>
    <p:sldId id="7526" r:id="rId15"/>
    <p:sldId id="7525" r:id="rId16"/>
    <p:sldId id="7527" r:id="rId17"/>
    <p:sldId id="7556" r:id="rId18"/>
    <p:sldId id="7528" r:id="rId19"/>
    <p:sldId id="7529" r:id="rId20"/>
    <p:sldId id="7530" r:id="rId21"/>
    <p:sldId id="7557" r:id="rId22"/>
    <p:sldId id="7532" r:id="rId23"/>
    <p:sldId id="7533" r:id="rId24"/>
    <p:sldId id="7534" r:id="rId25"/>
    <p:sldId id="7535" r:id="rId26"/>
    <p:sldId id="7537" r:id="rId27"/>
    <p:sldId id="7536" r:id="rId28"/>
    <p:sldId id="7538" r:id="rId29"/>
    <p:sldId id="7539" r:id="rId30"/>
    <p:sldId id="7544" r:id="rId31"/>
    <p:sldId id="7542" r:id="rId32"/>
    <p:sldId id="7543" r:id="rId33"/>
    <p:sldId id="7545" r:id="rId34"/>
    <p:sldId id="7546" r:id="rId35"/>
    <p:sldId id="7558" r:id="rId36"/>
    <p:sldId id="7547" r:id="rId37"/>
    <p:sldId id="7548" r:id="rId38"/>
    <p:sldId id="7549" r:id="rId39"/>
    <p:sldId id="7522" r:id="rId40"/>
    <p:sldId id="7551" r:id="rId41"/>
    <p:sldId id="7553" r:id="rId42"/>
    <p:sldId id="7552" r:id="rId43"/>
    <p:sldId id="7554" r:id="rId44"/>
    <p:sldId id="7555" r:id="rId45"/>
    <p:sldId id="7540" r:id="rId46"/>
    <p:sldId id="7504" r:id="rId47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9715B-DDC6-467B-9543-FEEB01643821}" v="2721" dt="2024-12-12T22:36:15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5CEC-DB71-0947-67E2-55A0669D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31901A-16BF-7410-18C9-844FD3A2B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46C26-1866-96DF-4CB5-4C3673C9E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C8B43-EA81-9720-5F58-5E1B353D8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85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FF9A-7003-A43C-A775-AFF6A555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44B68-74AB-3B3C-EC2C-6B1DC8778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6383F-53E2-B9EA-28DC-BAB267F1F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5920E-0A6F-DFEC-1F48-09A781924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5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4A3E4-2B38-9ABF-BB7D-62B79643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F7D92-C546-A656-ED67-C2F4E9143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166B4-B877-49F3-DCCD-6FAD286A1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FE60B-7032-48F1-9D2A-F6AB68195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5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15A4A-C43D-D362-B2DF-1611FE6B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4F025-3601-0AB8-C369-9291E025B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D6108-9B1D-B991-DB89-11C6544AE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55975-F778-0A1C-08F3-47FB48C57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1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D772D-6E35-A2CC-09B5-5E8CCA28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E0D23-0F9A-3F5A-14A5-3ED1BE18D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4EAE8-FDC2-329D-8525-6E9B0462C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701B8-010E-8254-00FF-3239ACFF9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9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2DA4-7101-22EE-4018-609FC63BA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B2344-2B4C-F8F2-B3EB-0AD1AA437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47470-050C-6509-971C-B09C172CC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EC442-A68E-0D02-3063-0C99736C8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30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156B0-E62F-46CB-3161-82DB97F27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A6D049-FEDB-D0CB-DF9B-942C529B0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C2C30-3B0D-4C58-F99C-6ECA5869C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5B057-B65C-1F4B-3208-284060076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3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69107-9B40-70D0-6601-CFDC3D76D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D256E1-5BB6-15AB-E55F-E6EED3442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BF47C-973F-D825-D2DC-950875502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7BCBB-F756-A638-76B5-189A3A0BA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01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0999-84BC-B4FB-0DAB-510EC9E22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C19DD-DFEE-49D3-369E-E2F5A077F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5E98A-A0F3-C122-AEC9-73A25757C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25B67-F9B1-3C3E-E409-8B74C762C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56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F09C5-E21D-B849-93FD-33A519F88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A9D99-DFE7-2829-F718-8D6C4FD57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95D4A-5F4C-212A-5B17-EE182E067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07F15-BBAD-1473-1C70-B11C5ECB2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0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51D95-35EC-5A05-BBD8-32492B7E5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CE6E0DC-326A-05ED-79E1-9011B8293F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E838ECF-3FCB-6F8D-1620-08FFB0D39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611AAB9-DF8D-C6D8-0B93-5C581830F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510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7741A-3C74-9BCC-CDA2-FC18D10BA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0D7EC-ADDD-9A5E-D4D1-DAE89AC0D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6B21F-63A1-DC1A-4803-9D6C96BE7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4FECC-ECD4-A2CE-91E6-FE48E4CB1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25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85BFF-277D-03B1-55C5-32BFA34D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0CAFA-32E8-4709-FC9B-3B75F2CF5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0D475-0EFC-CA39-7242-A31AC2D65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9BF2C-29B3-9276-536C-116D8C84B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36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6F912-2879-09B9-C75F-BF8AE4C59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4F171-90B3-D8A5-F27A-24C7F7875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281EE-9BA9-F737-6B62-71F74BBAD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CCDD8-1820-3D4D-7E26-20FB9B45A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54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AA04D-1F24-7228-B758-842E17E6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D227F-1C1B-E8AB-1142-907BDB63F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A2E94-AF9B-5986-E8F0-9A4590C81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E511-CB67-BC1F-AD10-9D3FD2A16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29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8B5F5-5D3E-405F-9342-68B279134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65B3D-D75C-A629-D65B-2FB43DECE3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E8F84-118C-7719-28EE-2DBD1BC88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4E77D-61FD-6F6E-CE37-6EA4A5ED6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07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3A482-7BDC-D3CD-94AD-92B56F6A0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CDFB7-3CF5-5F77-E5B9-CD5BCBC49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D54BC-E27B-6514-B7A1-DBC5064AE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6EDB4-A7B4-EFB4-4B3A-8D14D275E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05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D651A-7A53-6AB2-0C72-F2C880AA4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C18C2-7E24-C9E3-7944-5AC4C0C16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A5D860-E8E2-02EA-F82C-F4CE5E5FF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058F6-CD2F-F0F5-7CB7-86DE643A1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35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14A37-A965-6436-1D8D-462688C00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92210-D5A8-6EE0-0656-B443EC5DE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5CD97-8822-5722-DF6E-EC9F0A467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448AC-B94B-924B-D522-2624FE56B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65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3C6E-64EA-711F-BE03-4675E8BBE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17DBE-9E49-AC6A-083A-CDF5879C5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5C223-73BD-00C3-0BA1-7B2EC89CF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946A0-874E-5E50-C8AF-782BA8790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53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A57C1-CF7E-0857-DFEF-19D43930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54396-FD86-E71C-C6BD-A39283DBD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5C50D-F042-BCE9-CE76-043E59B4F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08913-4C4F-E34C-74EF-B98D76DE5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4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7D7A2-55BC-CFDC-29CC-62FE3D54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B949ECD-0862-3D10-69F9-55B2831381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C07DD39-05E8-4B59-91FA-2BBB091E7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18F64C2-A557-A5F7-9812-AACE8F08F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243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2D783-CAA9-1730-B576-912AA98B9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F89EE-E2F7-509D-B64D-01904F9FE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63F6FE-8C69-4544-8874-90532069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A6F67-F2F8-F950-EFBE-232C895FF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49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A57C1-CF7E-0857-DFEF-19D43930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54396-FD86-E71C-C6BD-A39283DBD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5C50D-F042-BCE9-CE76-043E59B4F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08913-4C4F-E34C-74EF-B98D76DE5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22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1012-3AEF-4A09-DEE0-91AB0B4D4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4637A-220B-8185-7DC8-E610D3DED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42F819-AA99-C009-8066-59990BDFF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A74F-99F0-1BF2-AB95-C1E344172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36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D11D1-8782-5018-B8DF-25C316A5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F9A1F-DD3F-2032-EF39-CC71F1995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04616-F736-1993-777A-B101C08BA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BD6AC-43A0-E2F7-6FF2-98ADC04A1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3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5023-1293-6964-00F3-84DFAC468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FEB8A-FB58-CEC2-400A-D0474FD03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0946F-F48B-0B9F-BF61-571639DE2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10557-3EC7-7D50-2534-22CCD469D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1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6DA80-F6FD-7273-49BD-87FA10AE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09C59C-3E7D-C9F9-13CF-E5AB36857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2E2D9-528C-4E5B-A652-67C12B1C8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4943C-9545-E21C-6E5B-FB560BF84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13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26656-B1DF-A92B-402F-90BB00344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FC7BD-532A-B57B-1961-86EC38A6B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4033E-8C95-9DC8-D2FD-78A324904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0B155-8B02-3A85-F531-2F5F82A2E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85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26656-B1DF-A92B-402F-90BB00344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FC7BD-532A-B57B-1961-86EC38A6B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4033E-8C95-9DC8-D2FD-78A324904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0B155-8B02-3A85-F531-2F5F82A2E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1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729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1FA52-76AF-E8EC-A543-0B9D258F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D0ED1-F7EB-17B1-7FE9-4F36AC370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4E65C-625F-0E85-8FE2-AEF762569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404FD-F542-240C-1EFC-32198D2FB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1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91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6ADA-3E94-A7AC-F159-B33A02D0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996181-07F9-5405-DC51-F6E6DF722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DF314-7B6D-E33C-CF79-A3DDCDB6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B2A0B-24E8-7C68-5A94-1F72FB6F5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05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4FC0-68F3-BED5-B7E7-8E22CB01D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9D30D-DD23-EE58-BBEB-CA464C019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692E6-69CE-436F-3D66-8A3F98E55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DBE25-04C6-D3AD-ADF0-957E56247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3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B9426-039E-6321-7559-087DDBDB5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BD121-066B-B461-92BD-846F670E5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4A08C3-BA32-35B9-CE40-29529C6AB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90414-18E5-06C6-4283-FE32142C2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78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F4E92-CEA1-EC03-27CC-7E55F55A6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460074-9891-6469-C14F-8031D456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45371-1994-C061-7D92-130D9652F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C81C0-4F9E-FCF1-D7E4-715FA0C10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472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EE39-DC06-B43E-6719-B440AED1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E64151F-231E-1EF1-78D9-38D987FEF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2C851A45-980E-65D7-AF42-0B0FBE4C1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9EA80C0-8438-CFCA-2C15-3318FDC5B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11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E4C6B-65D2-213A-4F32-AFE1828F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DCBEF-52DD-A293-7E81-335EAFC1A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B4DA5-09F3-0CE9-C8F6-5D04085B0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05EB6-9395-D248-4B02-651C2E582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3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3FAB-7E3D-8CEF-A05F-EA610B711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DDA29-185F-5C63-B620-F7613190A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7622D-B6DE-67DA-8B4D-1556A4706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5254A-EA9E-DAF0-2C18-D1F676771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0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2C9BF-5AA2-5474-73B7-8CA3C2D13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96E0D-BD76-6675-7E54-E54ACF43B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FA24C-D664-F7F6-32ED-0379EFBAC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3F933-52EE-FAFE-8C2B-E532F21CE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4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4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328B0-0551-965F-0D90-0557B6795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2C213-DC96-A9DE-56C3-3CA4F994D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6E259-E823-1DF8-62B0-8D5D0C262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F6354-550B-38D5-2E9C-666A1C5C6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8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God Seals His People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Revelation 7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A5E9-5E84-AEC2-81EF-453D94A0E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80C27C-F655-2B06-0491-24630F82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73E576-58D8-3853-82A3-66F37A913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“Wait! Don’t harm the land or the sea or the trees </a:t>
            </a:r>
          </a:p>
          <a:p>
            <a:r>
              <a:rPr lang="en-US" dirty="0"/>
              <a:t>	until we have placed the seal of God on the foreheads of his servants.”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6939093-86E7-853E-EA91-6E171641B157}"/>
              </a:ext>
            </a:extLst>
          </p:cNvPr>
          <p:cNvSpPr/>
          <p:nvPr/>
        </p:nvSpPr>
        <p:spPr bwMode="auto">
          <a:xfrm>
            <a:off x="169333" y="3513975"/>
            <a:ext cx="9821333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4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special witnesses in The Great Tribulation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Warning people before it’s too late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pattern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6, 19; Exodus 12; Joshua 2; Ephesians 1)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enemy imitates the seal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13:16)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13B392B-B611-E8A5-7C1C-8D44B5A5638F}"/>
              </a:ext>
            </a:extLst>
          </p:cNvPr>
          <p:cNvSpPr/>
          <p:nvPr/>
        </p:nvSpPr>
        <p:spPr bwMode="auto">
          <a:xfrm>
            <a:off x="169332" y="1858333"/>
            <a:ext cx="9821333" cy="1588127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you believed, you were marked in him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a seal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the promised Holy Spirit, who is a deposit guaranteeing our inheritance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1:13-14)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7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6C605-3D26-6BC5-72B3-97ECB982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AA4612-F89B-CAD8-5942-14A97B03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FCA068-61D0-D54D-1EC7-55C40838C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And I heard the number of those who were sealed,</a:t>
            </a:r>
          </a:p>
          <a:p>
            <a:r>
              <a:rPr lang="en-US" dirty="0"/>
              <a:t>	one hundred and forty-four thousand </a:t>
            </a:r>
          </a:p>
          <a:p>
            <a:r>
              <a:rPr lang="en-US" dirty="0"/>
              <a:t>	sealed from every tribe of the sons of Israel:</a:t>
            </a:r>
          </a:p>
        </p:txBody>
      </p:sp>
    </p:spTree>
    <p:extLst>
      <p:ext uri="{BB962C8B-B14F-4D97-AF65-F5344CB8AC3E}">
        <p14:creationId xmlns:p14="http://schemas.microsoft.com/office/powerpoint/2010/main" val="357802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82D60-AADE-65DE-BDA6-DFB8B0B4F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069FBA-990B-B78B-F322-9F099AAA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BF76DB-214D-7539-DA3B-97B5952BC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5 </a:t>
            </a:r>
            <a:r>
              <a:rPr lang="en-US" dirty="0"/>
              <a:t>From the tribe of Judah		12,000 were sealed,</a:t>
            </a:r>
          </a:p>
          <a:p>
            <a:pPr marL="228600" indent="-228600"/>
            <a:r>
              <a:rPr lang="en-US" dirty="0"/>
              <a:t>	from the tribe of Reuben	12,000,</a:t>
            </a:r>
          </a:p>
          <a:p>
            <a:pPr marL="228600" indent="-228600"/>
            <a:r>
              <a:rPr lang="en-US" dirty="0"/>
              <a:t>	from the tribe of Gad 		12,000,</a:t>
            </a:r>
          </a:p>
          <a:p>
            <a:r>
              <a:rPr lang="en-US" baseline="30000" dirty="0"/>
              <a:t>6 </a:t>
            </a:r>
            <a:r>
              <a:rPr lang="en-US" dirty="0"/>
              <a:t>from the tribe of Asher 		12,000,</a:t>
            </a:r>
          </a:p>
          <a:p>
            <a:pPr marL="228600" indent="-228600"/>
            <a:r>
              <a:rPr lang="en-US" dirty="0"/>
              <a:t>	from the tribe of Naphtali 	12,000,</a:t>
            </a:r>
          </a:p>
          <a:p>
            <a:pPr marL="228600" indent="-228600"/>
            <a:r>
              <a:rPr lang="en-US" dirty="0"/>
              <a:t>	from the tribe of Manasseh 	12,000,</a:t>
            </a:r>
          </a:p>
        </p:txBody>
      </p:sp>
    </p:spTree>
    <p:extLst>
      <p:ext uri="{BB962C8B-B14F-4D97-AF65-F5344CB8AC3E}">
        <p14:creationId xmlns:p14="http://schemas.microsoft.com/office/powerpoint/2010/main" val="4034819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9BFD9-CF3A-CF98-B836-F878CE950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6DA308-2B4D-47FE-38B3-E66FC24D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177F5F-B568-BA36-9995-855EE64BD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7 </a:t>
            </a:r>
            <a:r>
              <a:rPr lang="en-US" dirty="0"/>
              <a:t>from the tribe of Simeon 	12,000,</a:t>
            </a:r>
          </a:p>
          <a:p>
            <a:pPr marL="228600" indent="-228600"/>
            <a:r>
              <a:rPr lang="en-US" dirty="0"/>
              <a:t>	from the tribe of Levi 		12,000,</a:t>
            </a:r>
          </a:p>
          <a:p>
            <a:pPr marL="228600" indent="-228600"/>
            <a:r>
              <a:rPr lang="en-US" dirty="0"/>
              <a:t>	from the tribe of Issachar 	12,000,</a:t>
            </a:r>
          </a:p>
          <a:p>
            <a:r>
              <a:rPr lang="en-US" baseline="30000" dirty="0"/>
              <a:t>8 </a:t>
            </a:r>
            <a:r>
              <a:rPr lang="en-US" dirty="0"/>
              <a:t>from the tribe of Zebulun 	13,000,</a:t>
            </a:r>
          </a:p>
        </p:txBody>
      </p:sp>
    </p:spTree>
    <p:extLst>
      <p:ext uri="{BB962C8B-B14F-4D97-AF65-F5344CB8AC3E}">
        <p14:creationId xmlns:p14="http://schemas.microsoft.com/office/powerpoint/2010/main" val="4039579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947E-1B98-7E6C-09FA-E19935DAA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991E67-E889-8B56-DA2F-28B8932F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C5E9C5-9780-2090-FCDE-D147FDAE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7 </a:t>
            </a:r>
            <a:r>
              <a:rPr lang="en-US" dirty="0"/>
              <a:t>from the tribe of Simeon 	12,000,</a:t>
            </a:r>
          </a:p>
          <a:p>
            <a:pPr marL="228600" indent="-228600"/>
            <a:r>
              <a:rPr lang="en-US" dirty="0"/>
              <a:t>	from the tribe of Levi 		12,000,</a:t>
            </a:r>
          </a:p>
          <a:p>
            <a:pPr marL="228600" indent="-228600"/>
            <a:r>
              <a:rPr lang="en-US" dirty="0"/>
              <a:t>	from the tribe of Issachar 	12,000,</a:t>
            </a:r>
          </a:p>
          <a:p>
            <a:pPr marL="228600" indent="-228600"/>
            <a:r>
              <a:rPr lang="en-US" baseline="30000" dirty="0"/>
              <a:t>8 </a:t>
            </a:r>
            <a:r>
              <a:rPr lang="en-US" dirty="0"/>
              <a:t>from the tribe of Zebulun 	12,000,</a:t>
            </a:r>
          </a:p>
          <a:p>
            <a:pPr marL="228600" indent="-228600"/>
            <a:r>
              <a:rPr lang="en-US" dirty="0"/>
              <a:t>	from the tribe of Joseph 	12,000,</a:t>
            </a:r>
          </a:p>
          <a:p>
            <a:pPr marL="228600" indent="-228600"/>
            <a:r>
              <a:rPr lang="en-US" dirty="0"/>
              <a:t>	from the tribe of Benjamin 	12,000,</a:t>
            </a:r>
          </a:p>
        </p:txBody>
      </p:sp>
    </p:spTree>
    <p:extLst>
      <p:ext uri="{BB962C8B-B14F-4D97-AF65-F5344CB8AC3E}">
        <p14:creationId xmlns:p14="http://schemas.microsoft.com/office/powerpoint/2010/main" val="21323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98246-9A78-7167-5355-A2194A0F1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B08473-2055-3CA5-EAB5-BB1D5901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3D9C2-6239-4539-9692-B8CB178F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144,000 = 12 x 12 x 1000 </a:t>
            </a:r>
            <a:br>
              <a:rPr lang="en-US" dirty="0"/>
            </a:br>
            <a:r>
              <a:rPr lang="en-US" dirty="0"/>
              <a:t>				   = the perfection of the church</a:t>
            </a:r>
          </a:p>
          <a:p>
            <a:pPr marL="742950" indent="-742950">
              <a:buAutoNum type="arabicPeriod"/>
            </a:pPr>
            <a:r>
              <a:rPr lang="en-US" dirty="0"/>
              <a:t>The Jewish genealogical records are lost</a:t>
            </a:r>
          </a:p>
          <a:p>
            <a:pPr marL="742950" indent="-742950">
              <a:buAutoNum type="arabicPeriod"/>
            </a:pPr>
            <a:r>
              <a:rPr lang="en-US" dirty="0"/>
              <a:t>The church is “Spiritual Israel” </a:t>
            </a:r>
            <a:r>
              <a:rPr lang="en-US" sz="1800" i="1" dirty="0"/>
              <a:t>(Galatians 3:29; Philippians 3:3)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73EFA-DC4B-7509-C7D7-F188396D9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“No. It’s the church.”</a:t>
            </a:r>
          </a:p>
        </p:txBody>
      </p:sp>
    </p:spTree>
    <p:extLst>
      <p:ext uri="{BB962C8B-B14F-4D97-AF65-F5344CB8AC3E}">
        <p14:creationId xmlns:p14="http://schemas.microsoft.com/office/powerpoint/2010/main" val="21691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C26C5-709B-1496-D783-30BFEE8F4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5425E-ECEB-A328-A5DB-BE1FC7A3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292BC7-813F-85DC-2BF6-871DC8FE5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Argues for “replacement theology”</a:t>
            </a:r>
          </a:p>
          <a:p>
            <a:pPr marL="0" indent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A97F-DD7F-F85A-6C0E-ECC906330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“No. It’s the church.”</a:t>
            </a:r>
          </a:p>
        </p:txBody>
      </p:sp>
    </p:spTree>
    <p:extLst>
      <p:ext uri="{BB962C8B-B14F-4D97-AF65-F5344CB8AC3E}">
        <p14:creationId xmlns:p14="http://schemas.microsoft.com/office/powerpoint/2010/main" val="368165648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4E42B-8046-2EB0-5F05-7FD52A7ED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D5C38B-A4F1-556F-95E9-68B0B130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C445ED-F5BA-C7BA-6943-59A17A12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Argues for “replacement theology”</a:t>
            </a:r>
          </a:p>
          <a:p>
            <a:pPr marL="0" indent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1C304-1994-C2BD-B011-DFB248F091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“No. It’s the church.”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8333DB0-AED1-917B-1C71-60ADD4648C42}"/>
              </a:ext>
            </a:extLst>
          </p:cNvPr>
          <p:cNvSpPr/>
          <p:nvPr/>
        </p:nvSpPr>
        <p:spPr bwMode="auto">
          <a:xfrm>
            <a:off x="2032000" y="1714500"/>
            <a:ext cx="64770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made promises to the Jews,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they blew their chance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promises are “spiritualized”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given to the church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Jews can still become Christians</a:t>
            </a:r>
          </a:p>
        </p:txBody>
      </p:sp>
    </p:spTree>
    <p:extLst>
      <p:ext uri="{BB962C8B-B14F-4D97-AF65-F5344CB8AC3E}">
        <p14:creationId xmlns:p14="http://schemas.microsoft.com/office/powerpoint/2010/main" val="13931409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C8986-7AC9-F30C-747B-934D25A9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B5D276-B6BE-7ED4-F4EB-6B28F512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38161E-4A02-E438-7D16-0930B12A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John contrasts them with a multi-ethnic group</a:t>
            </a:r>
          </a:p>
          <a:p>
            <a:pPr marL="0" indent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87EFD-C36A-922F-8CD3-7F0482F9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3F18832-5193-30D6-C549-B3228421209A}"/>
              </a:ext>
            </a:extLst>
          </p:cNvPr>
          <p:cNvSpPr/>
          <p:nvPr/>
        </p:nvSpPr>
        <p:spPr bwMode="auto">
          <a:xfrm>
            <a:off x="355600" y="1562100"/>
            <a:ext cx="9525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this I saw a vast crowd, too great to count, from every nation and tribe and people and language, standing in front of the throne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7:9)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8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063F4-17E2-2C84-5873-11B41D96E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A584662-26FC-85C5-9F7F-3D7B3A6F63AA}"/>
              </a:ext>
            </a:extLst>
          </p:cNvPr>
          <p:cNvGrpSpPr/>
          <p:nvPr/>
        </p:nvGrpSpPr>
        <p:grpSpPr>
          <a:xfrm>
            <a:off x="355600" y="3422022"/>
            <a:ext cx="9525000" cy="1588127"/>
            <a:chOff x="355600" y="3422022"/>
            <a:chExt cx="9525000" cy="1588127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55A93A96-A802-BA95-CF94-BE5BC17A44F9}"/>
                </a:ext>
              </a:extLst>
            </p:cNvPr>
            <p:cNvSpPr/>
            <p:nvPr/>
          </p:nvSpPr>
          <p:spPr bwMode="auto">
            <a:xfrm>
              <a:off x="355600" y="3422022"/>
              <a:ext cx="9525000" cy="1588127"/>
            </a:xfrm>
            <a:prstGeom prst="roundRect">
              <a:avLst>
                <a:gd name="adj" fmla="val 0"/>
              </a:avLst>
            </a:prstGeom>
            <a:solidFill>
              <a:schemeClr val="tx1">
                <a:alpha val="0"/>
              </a:schemeClr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endPara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74625" indent="-174625" algn="ctr">
                <a:lnSpc>
                  <a:spcPct val="90000"/>
                </a:lnSpc>
              </a:pPr>
              <a:endPara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174625" indent="-174625" algn="ctr">
                <a:lnSpc>
                  <a:spcPct val="90000"/>
                </a:lnSpc>
              </a:pPr>
              <a:endPara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C7B13F-0D73-1FA1-0A75-8DC91AA26629}"/>
                </a:ext>
              </a:extLst>
            </p:cNvPr>
            <p:cNvCxnSpPr>
              <a:stCxn id="9" idx="0"/>
              <a:endCxn id="9" idx="2"/>
            </p:cNvCxnSpPr>
            <p:nvPr/>
          </p:nvCxnSpPr>
          <p:spPr bwMode="auto">
            <a:xfrm>
              <a:off x="5118100" y="3422022"/>
              <a:ext cx="0" cy="158812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59087DE-2370-2F93-3E3C-A082D642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A1EDD-4991-64C9-9866-81C62B8EB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John contrasts them with a multi-ethnic group</a:t>
            </a:r>
          </a:p>
          <a:p>
            <a:pPr marL="0" indent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4EA50-8510-FB3D-870E-8F2EC3570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4587074-ACE3-6852-DC30-7639E22C2F3F}"/>
              </a:ext>
            </a:extLst>
          </p:cNvPr>
          <p:cNvSpPr/>
          <p:nvPr/>
        </p:nvSpPr>
        <p:spPr bwMode="auto">
          <a:xfrm>
            <a:off x="355600" y="1562100"/>
            <a:ext cx="9525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this I saw a vast crowd, too great to count, from every nation and tribe and people and language, standing in front of the throne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7:9)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1946405F-1FB2-CF05-FBE6-A7CC2B6550A1}"/>
              </a:ext>
            </a:extLst>
          </p:cNvPr>
          <p:cNvSpPr/>
          <p:nvPr/>
        </p:nvSpPr>
        <p:spPr bwMode="auto">
          <a:xfrm>
            <a:off x="355600" y="3428373"/>
            <a:ext cx="4724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144,000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earth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Sons of Israel, 12 tribes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6BF53E6C-3989-E0FB-85A1-EF8992EBA85C}"/>
              </a:ext>
            </a:extLst>
          </p:cNvPr>
          <p:cNvSpPr/>
          <p:nvPr/>
        </p:nvSpPr>
        <p:spPr bwMode="auto">
          <a:xfrm>
            <a:off x="5156200" y="3428372"/>
            <a:ext cx="4724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 great to count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heaven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nation and tribe</a:t>
            </a:r>
          </a:p>
        </p:txBody>
      </p:sp>
    </p:spTree>
    <p:extLst>
      <p:ext uri="{BB962C8B-B14F-4D97-AF65-F5344CB8AC3E}">
        <p14:creationId xmlns:p14="http://schemas.microsoft.com/office/powerpoint/2010/main" val="15438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B079A-3937-215B-BFFE-9F167F281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4A8CBE9-E4D3-10FC-F547-457EED43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Revelation 6:12-17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3D9D59E-69B7-2BAF-BC8F-8854E172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4758266" cy="4838700"/>
          </a:xfrm>
        </p:spPr>
        <p:txBody>
          <a:bodyPr/>
          <a:lstStyle/>
          <a:p>
            <a:r>
              <a:rPr lang="en-US" dirty="0"/>
              <a:t>There was a great earthquake. </a:t>
            </a:r>
            <a:br>
              <a:rPr lang="en-US" dirty="0"/>
            </a:br>
            <a:r>
              <a:rPr lang="en-US" dirty="0"/>
              <a:t>The sun became as dark as black cloth… the stars of the sky </a:t>
            </a:r>
            <a:br>
              <a:rPr lang="en-US" dirty="0"/>
            </a:br>
            <a:r>
              <a:rPr lang="en-US" dirty="0"/>
              <a:t>fell to the earth…</a:t>
            </a:r>
          </a:p>
          <a:p>
            <a:r>
              <a:rPr lang="en-US" dirty="0"/>
              <a:t>Then everyone … </a:t>
            </a:r>
            <a:br>
              <a:rPr lang="en-US" dirty="0"/>
            </a:br>
            <a:r>
              <a:rPr lang="en-US" dirty="0"/>
              <a:t>hid themselves in the caves … And they cried to the mountains…</a:t>
            </a:r>
          </a:p>
        </p:txBody>
      </p:sp>
    </p:spTree>
    <p:extLst>
      <p:ext uri="{BB962C8B-B14F-4D97-AF65-F5344CB8AC3E}">
        <p14:creationId xmlns:p14="http://schemas.microsoft.com/office/powerpoint/2010/main" val="12473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1ABF-2A1A-7072-6319-E470B0F3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6F1839-2C2C-445B-C0FD-3598E0E4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A30FF2-4B7B-6B78-45A0-B88A666E5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John contrasts them with a multi-ethnic group</a:t>
            </a:r>
          </a:p>
          <a:p>
            <a:pPr marL="742950" indent="-742950">
              <a:buAutoNum type="arabicPeriod"/>
            </a:pPr>
            <a:r>
              <a:rPr lang="en-US" dirty="0"/>
              <a:t>Calls them “the sons of Israel” &amp; lists 12 tribes!</a:t>
            </a:r>
          </a:p>
          <a:p>
            <a:pPr marL="0" indent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9353C-C0B7-A996-22CE-E5526CEBE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</p:spTree>
    <p:extLst>
      <p:ext uri="{BB962C8B-B14F-4D97-AF65-F5344CB8AC3E}">
        <p14:creationId xmlns:p14="http://schemas.microsoft.com/office/powerpoint/2010/main" val="374007591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9CD2A-3149-FE1E-0BD6-52C30367E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2055AF-4570-47E4-8557-8EC4B7F4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43B56-A6EC-4034-D846-63C351183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John contrasts them with a multi-ethnic group</a:t>
            </a:r>
          </a:p>
          <a:p>
            <a:pPr marL="742950" indent="-742950">
              <a:buAutoNum type="arabicPeriod"/>
            </a:pPr>
            <a:r>
              <a:rPr lang="en-US" dirty="0"/>
              <a:t>Calls them “the sons of Israel” &amp; lists 12 tribes!</a:t>
            </a:r>
          </a:p>
          <a:p>
            <a:pPr marL="0" indent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E0A55-98B3-A25E-693C-66FCC195A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3BA92DCB-FCA8-EA4E-2A3F-F0D739C65818}"/>
              </a:ext>
            </a:extLst>
          </p:cNvPr>
          <p:cNvSpPr/>
          <p:nvPr/>
        </p:nvSpPr>
        <p:spPr bwMode="auto">
          <a:xfrm>
            <a:off x="1574800" y="2240677"/>
            <a:ext cx="7010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“12” and “1000” may be symbolic,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about “Gad” and “Asher”?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Humans may have lost the genealogical records…</a:t>
            </a:r>
          </a:p>
        </p:txBody>
      </p:sp>
    </p:spTree>
    <p:extLst>
      <p:ext uri="{BB962C8B-B14F-4D97-AF65-F5344CB8AC3E}">
        <p14:creationId xmlns:p14="http://schemas.microsoft.com/office/powerpoint/2010/main" val="3784927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29D04-F816-6082-4802-F0545A54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65F3AB-D4CD-FA63-2D14-FDBCFF2A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F2F65D-E41B-8FB3-6A13-F221A4A3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F07DF-3F8C-42B7-4707-7BE283F2E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F3883BB-F8F7-3DE4-3AB0-75F7D8598E6A}"/>
              </a:ext>
            </a:extLst>
          </p:cNvPr>
          <p:cNvSpPr/>
          <p:nvPr/>
        </p:nvSpPr>
        <p:spPr bwMode="auto">
          <a:xfrm>
            <a:off x="1270000" y="2240677"/>
            <a:ext cx="7620000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“Go … to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which I will show you; and I will make you a great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12:1-2)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87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DC744-82C4-7331-ECFB-4B811601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646B43-E981-1786-DAFF-754E22E4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74503-6C09-AD37-BB91-B60AB86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BB536-F145-0B99-63D6-0B13051FB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E6C3989-5F25-F46E-AC2F-44E21528B347}"/>
              </a:ext>
            </a:extLst>
          </p:cNvPr>
          <p:cNvSpPr/>
          <p:nvPr/>
        </p:nvSpPr>
        <p:spPr bwMode="auto">
          <a:xfrm>
            <a:off x="1270000" y="2240677"/>
            <a:ext cx="7620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the Lord who brought you out of Ur … to give you this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15:7)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07CC-D76A-1712-1098-37120F45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382144-62C3-9A7C-BEE6-BD807439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10E0D-DB6C-9106-174F-6ABF2CBF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63BC-4D9C-F8EA-D1CE-D476FB7595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857E57D-F1D0-EA76-8AA1-BFB302B1322C}"/>
              </a:ext>
            </a:extLst>
          </p:cNvPr>
          <p:cNvSpPr/>
          <p:nvPr/>
        </p:nvSpPr>
        <p:spPr bwMode="auto">
          <a:xfrm>
            <a:off x="1270000" y="2240677"/>
            <a:ext cx="7620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will confirm my covenant with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and your descendants after you,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generation to generation.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everlasting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covenant.”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17:7)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A8401-6B9E-BF3F-B437-C647AB7DC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A80ED5-A986-907F-E558-12BAE1E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1D2A81-97FC-7B08-46CF-5884053FE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6100E-6C6A-E113-987F-CD05AE5D7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41DB79E-44F9-CA09-4627-DAC8338B367F}"/>
              </a:ext>
            </a:extLst>
          </p:cNvPr>
          <p:cNvSpPr/>
          <p:nvPr/>
        </p:nvSpPr>
        <p:spPr bwMode="auto">
          <a:xfrm>
            <a:off x="1270000" y="2240677"/>
            <a:ext cx="7620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will give the entire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Canaan, where you now live as a foreigner,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you and your descendants. It will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their possession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forever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17:8)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84009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ECF3A-84C9-96EE-C68A-736EB6DB5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70AC52-E26C-B58D-742D-6E5EAE39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42966C-CF42-4423-8045-E731DD4A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802CF-C44B-E5D4-B114-1D6823496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506B4AD4-1787-1BCF-C290-9D7AF7D2B82D}"/>
              </a:ext>
            </a:extLst>
          </p:cNvPr>
          <p:cNvSpPr/>
          <p:nvPr/>
        </p:nvSpPr>
        <p:spPr bwMode="auto">
          <a:xfrm>
            <a:off x="1270000" y="2240677"/>
            <a:ext cx="7620000" cy="18374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“Have you noticed what people are saying?—‘The Lord chose Judah and Israel and then abandoned them!”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(Jeremiah 33:24-26)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BB3D0-2590-EDFB-2C4F-8481C5F29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8FF74B-654F-D6E8-D9FF-6D074D5E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337FE2-2C08-C538-3EC3-5E5165B2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35CA1-BF49-86C6-379B-5EBA8BEAE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EBAF53C-F5CC-6F00-8AC0-DF1208F3B713}"/>
              </a:ext>
            </a:extLst>
          </p:cNvPr>
          <p:cNvSpPr/>
          <p:nvPr/>
        </p:nvSpPr>
        <p:spPr bwMode="auto">
          <a:xfrm>
            <a:off x="1270000" y="2240677"/>
            <a:ext cx="7620000" cy="18374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will never abandon the descendants of Jacob… Instead, I will restore them to their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have mercy on them.”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(Jeremiah 33:24-26)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129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C0AE-6160-EF0E-29AE-1E3BC4705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0B5B51-D16E-BEDC-5899-86B1458F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DAC357-E953-7782-CF36-CF6A8C876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2CD65-F2FE-3D4F-EC01-A05A02FE3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3FA64D9-832C-6393-C06B-7A9B47E4A681}"/>
              </a:ext>
            </a:extLst>
          </p:cNvPr>
          <p:cNvSpPr/>
          <p:nvPr/>
        </p:nvSpPr>
        <p:spPr bwMode="auto">
          <a:xfrm>
            <a:off x="1270000" y="2240677"/>
            <a:ext cx="7620000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as likely to reject my people Israel as I am to abolish the laws of nature!”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(Jeremiah 31:36-37)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DF2C6-967A-2747-AE09-340D33AC1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6DC4EE-4DB0-B433-2C49-1C2831DE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2B2C56-ECE9-DCEF-5CFC-6B3AD239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139D6-F067-D978-BF94-38C660EE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5D82D05-7B59-33A2-F16A-57CAE9744C15}"/>
              </a:ext>
            </a:extLst>
          </p:cNvPr>
          <p:cNvSpPr/>
          <p:nvPr/>
        </p:nvSpPr>
        <p:spPr bwMode="auto">
          <a:xfrm>
            <a:off x="1270000" y="2240677"/>
            <a:ext cx="7620000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will not consider casting them away for the evil they have done.”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(Jeremiah 31:36-37)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7713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8F8D-75F7-6B7E-9CC2-85FA2FF4E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3F728EE-76B9-76E7-F79A-590460E4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Revelation 6:12-17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DAADFED-EA9C-BB1A-1C4F-EB6DD721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4758266" cy="4838700"/>
          </a:xfrm>
        </p:spPr>
        <p:txBody>
          <a:bodyPr/>
          <a:lstStyle/>
          <a:p>
            <a:r>
              <a:rPr lang="en-US" dirty="0"/>
              <a:t>“Fall on us and hide us from the face of the one who sits on the throne and from the wrath of the Lamb.</a:t>
            </a:r>
          </a:p>
          <a:p>
            <a:r>
              <a:rPr lang="en-US" dirty="0"/>
              <a:t>For the great day of their wrath has come, and who is able to stand?” </a:t>
            </a:r>
          </a:p>
        </p:txBody>
      </p:sp>
    </p:spTree>
    <p:extLst>
      <p:ext uri="{BB962C8B-B14F-4D97-AF65-F5344CB8AC3E}">
        <p14:creationId xmlns:p14="http://schemas.microsoft.com/office/powerpoint/2010/main" val="1860037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C191C-C4EC-6910-7F5F-6492C5F8D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D121BF-1E9B-1D64-5AB7-3F960951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2C96B0-A493-9D00-0E1C-729CEFA63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3"/>
            </a:pPr>
            <a:r>
              <a:rPr lang="en-US" dirty="0"/>
              <a:t>The Old Testament predicts literal fulfillment</a:t>
            </a:r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E3A49-3A9D-D2A5-ECE4-3F8D51FA6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E83373B-DAE9-B21F-AB84-EFBDA7F981FA}"/>
              </a:ext>
            </a:extLst>
          </p:cNvPr>
          <p:cNvSpPr txBox="1">
            <a:spLocks/>
          </p:cNvSpPr>
          <p:nvPr/>
        </p:nvSpPr>
        <p:spPr bwMode="auto">
          <a:xfrm>
            <a:off x="1159934" y="1403350"/>
            <a:ext cx="2472266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2:1-4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10:20-23                    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11:1-16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13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19:16-25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24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25:6-12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26:11-21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33:10-24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34:16-35:10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42:10-17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43:14-21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51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52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54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60</a:t>
            </a:r>
          </a:p>
          <a:p>
            <a:pPr marL="0" indent="0">
              <a:lnSpc>
                <a:spcPct val="87000"/>
              </a:lnSpc>
              <a:spcBef>
                <a:spcPts val="0"/>
              </a:spcBef>
            </a:pPr>
            <a:r>
              <a:rPr lang="nl-NL" sz="1600" kern="0" dirty="0"/>
              <a:t>Is. 61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8BD475-19AF-2A65-9C03-0CACA122DF26}"/>
              </a:ext>
            </a:extLst>
          </p:cNvPr>
          <p:cNvSpPr txBox="1">
            <a:spLocks/>
          </p:cNvSpPr>
          <p:nvPr/>
        </p:nvSpPr>
        <p:spPr bwMode="auto">
          <a:xfrm>
            <a:off x="4519084" y="1406525"/>
            <a:ext cx="2237316" cy="37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Is. 62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Is. 65:17-25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Is. 66:7-24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Jer. 30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Jer. 31:1-14, 35-50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Jer. 32:36-44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Jer. 33 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Jer. 50:17-20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36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37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38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39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40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41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42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43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644D02-4432-5992-1F3F-C628CEA3E4E1}"/>
              </a:ext>
            </a:extLst>
          </p:cNvPr>
          <p:cNvSpPr txBox="1">
            <a:spLocks/>
          </p:cNvSpPr>
          <p:nvPr/>
        </p:nvSpPr>
        <p:spPr bwMode="auto">
          <a:xfrm>
            <a:off x="7747000" y="1400175"/>
            <a:ext cx="1905000" cy="37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45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46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47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Ezek. 48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Joel 2:18-27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Joel 3:17-21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Amos 9:11-15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Micah 5:2-5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Micah 7:7-20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Zeph. 3:8-20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Zech. 2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Zech. 8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Zech. 9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Zech. 10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Zech. 12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Zech. 13</a:t>
            </a:r>
          </a:p>
          <a:p>
            <a:pPr>
              <a:lnSpc>
                <a:spcPct val="87000"/>
              </a:lnSpc>
            </a:pPr>
            <a:r>
              <a:rPr lang="nl-NL" alt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Zech. 14</a:t>
            </a:r>
          </a:p>
        </p:txBody>
      </p:sp>
    </p:spTree>
    <p:extLst>
      <p:ext uri="{BB962C8B-B14F-4D97-AF65-F5344CB8AC3E}">
        <p14:creationId xmlns:p14="http://schemas.microsoft.com/office/powerpoint/2010/main" val="3696078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DF2C6-967A-2747-AE09-340D33AC1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6DC4EE-4DB0-B433-2C49-1C2831DE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2B2C56-ECE9-DCEF-5CFC-6B3AD239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The New Testament predicts literal fulfillment</a:t>
            </a:r>
          </a:p>
          <a:p>
            <a:pPr marL="0" indent="0"/>
            <a:endParaRPr lang="en-US" dirty="0"/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139D6-F067-D978-BF94-38C660EE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</p:spTree>
    <p:extLst>
      <p:ext uri="{BB962C8B-B14F-4D97-AF65-F5344CB8AC3E}">
        <p14:creationId xmlns:p14="http://schemas.microsoft.com/office/powerpoint/2010/main" val="1286753949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CB2B-6908-4A44-A9BC-7B2FA34EC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4019BB-A945-2184-34AB-30C4633A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651081-4D94-1F50-9C5C-8E94F4BB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The New Testament predicts literal fulfillment</a:t>
            </a:r>
          </a:p>
          <a:p>
            <a:pPr marL="0" indent="0"/>
            <a:endParaRPr lang="en-US" dirty="0"/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02417-1D2D-8385-AD0B-20CBABE0B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5D82D05-7B59-33A2-F16A-57CAE9744C15}"/>
              </a:ext>
            </a:extLst>
          </p:cNvPr>
          <p:cNvSpPr/>
          <p:nvPr/>
        </p:nvSpPr>
        <p:spPr bwMode="auto">
          <a:xfrm>
            <a:off x="169334" y="1714500"/>
            <a:ext cx="9821333" cy="28346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“The Jewish people will fall by the edge of the sword, and will be led captive into all the nations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Jerusalem will be trampled under foot by the Gentiles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the times of the Gentiles are fulfilled.” </a:t>
            </a:r>
          </a:p>
          <a:p>
            <a:pPr marL="174625" indent="-174625" algn="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21:24)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31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4A44D-F67C-43CC-39CD-C48F404F3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630A54-F27A-9588-2564-AD1783BA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22C71E-C146-08AD-CBEC-6E68660CF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The New Testament predicts literal fulfillment</a:t>
            </a:r>
          </a:p>
          <a:p>
            <a:pPr marL="0" indent="0"/>
            <a:endParaRPr lang="en-US" dirty="0"/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4FCBF-885F-FF98-8997-E59C350AE9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5CE5544E-3372-6936-C4EF-DD4202F770C9}"/>
              </a:ext>
            </a:extLst>
          </p:cNvPr>
          <p:cNvSpPr/>
          <p:nvPr/>
        </p:nvSpPr>
        <p:spPr bwMode="auto">
          <a:xfrm>
            <a:off x="169334" y="1714500"/>
            <a:ext cx="9821333" cy="286232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partial hardening has happened to Israel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the fullness of the Gentiles has come in;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so all Israel will be saved…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are beloved for the sake of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fathers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gifts and the calling of God are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irrevocable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74625" indent="-174625" algn="r"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11:25-29)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73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ECC23-663E-78BA-4083-42E256A96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B1B45F-C97E-23DA-FFE0-0ABFF182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AB26C4-AB43-861F-7211-1A5EAB5C0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The New Testament predicts literal fulfillment</a:t>
            </a:r>
          </a:p>
          <a:p>
            <a:pPr marL="0" indent="0"/>
            <a:endParaRPr lang="en-US" dirty="0"/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95B93-11F6-C16A-1A68-C132FE8BC8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21732EE-706F-36F7-2A48-C2292532C43A}"/>
              </a:ext>
            </a:extLst>
          </p:cNvPr>
          <p:cNvSpPr/>
          <p:nvPr/>
        </p:nvSpPr>
        <p:spPr bwMode="auto">
          <a:xfrm>
            <a:off x="169334" y="1714500"/>
            <a:ext cx="9821333" cy="236372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“When you see the Abomination of Desolation which was spoken of through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Daniel the prophet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standing in the holy place… then those who are in Judea must flee”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Daniel 9:24-27)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24:15-16)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40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D1CC4-7CC6-37F3-CC2B-0EA3FF466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A25B1C-72F1-1D7E-B943-6B03B8D3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E3BD4A-1CBC-9A64-D0D4-B2CC8E87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4"/>
            </a:pPr>
            <a:r>
              <a:rPr lang="en-US" dirty="0"/>
              <a:t>The New Testament predicts literal fulfillment</a:t>
            </a:r>
          </a:p>
          <a:p>
            <a:pPr marL="0" indent="0"/>
            <a:endParaRPr lang="en-US" dirty="0"/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EBBD-9D77-07DF-40DC-921435650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AD66951-6D9F-B694-19A1-BC91FF544D31}"/>
              </a:ext>
            </a:extLst>
          </p:cNvPr>
          <p:cNvSpPr/>
          <p:nvPr/>
        </p:nvSpPr>
        <p:spPr bwMode="auto">
          <a:xfrm>
            <a:off x="169334" y="1714500"/>
            <a:ext cx="9821333" cy="236372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“When you see the Abomination of Desolation which was spoken of through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Daniel the prophet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standing in the holy place… then those who are in Judea must flee”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Daniel 9:24-27)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24:15-16)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068D924-C7AF-3172-BC26-4FB861016BD5}"/>
              </a:ext>
            </a:extLst>
          </p:cNvPr>
          <p:cNvSpPr/>
          <p:nvPr/>
        </p:nvSpPr>
        <p:spPr bwMode="auto">
          <a:xfrm>
            <a:off x="169333" y="4455861"/>
            <a:ext cx="982133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Predicts the year of the death of Jesus (33 AD)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Predicts a rebuilt temple and a regathered Israel</a:t>
            </a:r>
          </a:p>
        </p:txBody>
      </p:sp>
    </p:spTree>
    <p:extLst>
      <p:ext uri="{BB962C8B-B14F-4D97-AF65-F5344CB8AC3E}">
        <p14:creationId xmlns:p14="http://schemas.microsoft.com/office/powerpoint/2010/main" val="2603648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63B7-235F-84CE-99BB-843DF13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473AF0-0EEF-FAA1-FCC3-50647619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9F938-5D27-60F1-BD8F-A17AF5D38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5"/>
            </a:pPr>
            <a:r>
              <a:rPr lang="en-US" dirty="0"/>
              <a:t>The Jews possess Jerusalem and Israel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742950" indent="-742950">
              <a:buAutoNum type="arabicPeriod" startAt="3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A602-1E11-33E6-9AA8-543816F73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</p:spTree>
    <p:extLst>
      <p:ext uri="{BB962C8B-B14F-4D97-AF65-F5344CB8AC3E}">
        <p14:creationId xmlns:p14="http://schemas.microsoft.com/office/powerpoint/2010/main" val="879042257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B414-7085-B190-AA55-3DF9AB58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1" y="5143500"/>
            <a:ext cx="3170768" cy="482314"/>
          </a:xfrm>
        </p:spPr>
        <p:txBody>
          <a:bodyPr/>
          <a:lstStyle/>
          <a:p>
            <a:r>
              <a:rPr lang="en-US" sz="900" dirty="0"/>
              <a:t>Professor of Church History at Regent</a:t>
            </a:r>
            <a:br>
              <a:rPr lang="en-US" sz="900" dirty="0"/>
            </a:br>
            <a:r>
              <a:rPr lang="en-US" sz="900" dirty="0"/>
              <a:t>Donald M. Lewis, A Short History of Christian Zionism (Downers Grove, IL: IVP Academic Press, 2021), 29.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19B9EF-BD81-A7D9-C35A-F9FA55258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77465" cy="5521324"/>
          </a:xfrm>
        </p:spPr>
        <p:txBody>
          <a:bodyPr/>
          <a:lstStyle/>
          <a:p>
            <a:r>
              <a:rPr lang="en-US" dirty="0"/>
              <a:t>History knows of no other people whose faith and identity has survived repeated devastations and the trauma of exile, and that not once but twice.</a:t>
            </a:r>
          </a:p>
        </p:txBody>
      </p:sp>
    </p:spTree>
    <p:extLst>
      <p:ext uri="{BB962C8B-B14F-4D97-AF65-F5344CB8AC3E}">
        <p14:creationId xmlns:p14="http://schemas.microsoft.com/office/powerpoint/2010/main" val="37203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63B7-235F-84CE-99BB-843DF13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473AF0-0EEF-FAA1-FCC3-50647619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really Jews?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9F938-5D27-60F1-BD8F-A17AF5D38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 startAt="6"/>
            </a:pPr>
            <a:r>
              <a:rPr lang="en-US" dirty="0"/>
              <a:t>Argues for “Partaking Theology”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Christians partake in some of God’s promises to the Jews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There is still a future fulfillment for the Jews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Before the Tribulation, God seals many Jews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But what about the other believers?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A602-1E11-33E6-9AA8-543816F73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“Yes. They are really Jews.”</a:t>
            </a:r>
          </a:p>
        </p:txBody>
      </p:sp>
    </p:spTree>
    <p:extLst>
      <p:ext uri="{BB962C8B-B14F-4D97-AF65-F5344CB8AC3E}">
        <p14:creationId xmlns:p14="http://schemas.microsoft.com/office/powerpoint/2010/main" val="19409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32D3-8B0D-19BB-7DD4-60C83DF9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4285-C1D6-4EF7-194E-08DC874D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6891866" cy="4838700"/>
          </a:xfrm>
        </p:spPr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After this I saw a vast crowd, too great to count, from every nation and tribe and people and language, standing in front of the throne and before the Lamb.</a:t>
            </a:r>
          </a:p>
          <a:p>
            <a:r>
              <a:rPr lang="en-US" dirty="0"/>
              <a:t>They were clothed in white robes </a:t>
            </a:r>
            <a:br>
              <a:rPr lang="en-US" dirty="0"/>
            </a:br>
            <a:r>
              <a:rPr lang="en-US" dirty="0"/>
              <a:t>and held palm branches in their hands.</a:t>
            </a:r>
          </a:p>
        </p:txBody>
      </p:sp>
    </p:spTree>
    <p:extLst>
      <p:ext uri="{BB962C8B-B14F-4D97-AF65-F5344CB8AC3E}">
        <p14:creationId xmlns:p14="http://schemas.microsoft.com/office/powerpoint/2010/main" val="41353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6983E0-5055-CB35-0BAC-FBC626F2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6DA4F3-F022-7C9F-2E0B-4667B3FE1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I saw four angels standing </a:t>
            </a:r>
            <a:br>
              <a:rPr lang="en-US" dirty="0"/>
            </a:br>
            <a:r>
              <a:rPr lang="en-US" dirty="0"/>
              <a:t>at the four corners of the earth,</a:t>
            </a:r>
          </a:p>
          <a:p>
            <a:r>
              <a:rPr lang="en-US" dirty="0"/>
              <a:t>holding back the four winds so they did not blow </a:t>
            </a:r>
            <a:br>
              <a:rPr lang="en-US" dirty="0"/>
            </a:br>
            <a:r>
              <a:rPr lang="en-US" dirty="0"/>
              <a:t>on the earth or the sea, or even on any tree.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DE08696-736E-B01F-B173-EB746DFF10D2}"/>
              </a:ext>
            </a:extLst>
          </p:cNvPr>
          <p:cNvSpPr/>
          <p:nvPr/>
        </p:nvSpPr>
        <p:spPr bwMode="auto">
          <a:xfrm>
            <a:off x="3196772" y="4927854"/>
            <a:ext cx="3788228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comes next?</a:t>
            </a:r>
          </a:p>
        </p:txBody>
      </p:sp>
    </p:spTree>
    <p:extLst>
      <p:ext uri="{BB962C8B-B14F-4D97-AF65-F5344CB8AC3E}">
        <p14:creationId xmlns:p14="http://schemas.microsoft.com/office/powerpoint/2010/main" val="31627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5ED4B-F377-28A6-E99E-14D8148EC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021E-E603-77F5-57EB-66D7FC4A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669D2-09A1-44B5-0B30-511EDF49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6891866" cy="4838700"/>
          </a:xfrm>
        </p:spPr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They sang, “Amen! Blessing and glory and wisdom and thanksgiving and honor and power and strength belong to our God forever and ever! Amen.”</a:t>
            </a:r>
          </a:p>
          <a:p>
            <a:r>
              <a:rPr lang="en-US" baseline="30000" dirty="0"/>
              <a:t>13 </a:t>
            </a:r>
            <a:r>
              <a:rPr lang="en-US" dirty="0"/>
              <a:t>Then one of the twenty-four elders asked me, “Who are these who are clothed in white? </a:t>
            </a:r>
            <a:br>
              <a:rPr lang="en-US" dirty="0"/>
            </a:br>
            <a:r>
              <a:rPr lang="en-US" dirty="0"/>
              <a:t>Where did they come from?”</a:t>
            </a:r>
          </a:p>
        </p:txBody>
      </p:sp>
    </p:spTree>
    <p:extLst>
      <p:ext uri="{BB962C8B-B14F-4D97-AF65-F5344CB8AC3E}">
        <p14:creationId xmlns:p14="http://schemas.microsoft.com/office/powerpoint/2010/main" val="2221383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46EAF-BA2C-CB38-AA55-37A6478B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6E1B-CD0D-3E88-BA53-45759696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494F0-1CF0-67DC-E529-142BDF83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6282265" cy="4838700"/>
          </a:xfrm>
        </p:spPr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And I said to him, </a:t>
            </a:r>
            <a:br>
              <a:rPr lang="en-US" dirty="0"/>
            </a:br>
            <a:r>
              <a:rPr lang="en-US" dirty="0"/>
              <a:t>“Sir, you are the one who knows.”</a:t>
            </a:r>
          </a:p>
          <a:p>
            <a:r>
              <a:rPr lang="en-US" dirty="0"/>
              <a:t>Then he said to me, </a:t>
            </a:r>
            <a:br>
              <a:rPr lang="en-US" dirty="0"/>
            </a:br>
            <a:r>
              <a:rPr lang="en-US" dirty="0"/>
              <a:t>“These are the ones who died in the great tribulation.</a:t>
            </a:r>
          </a:p>
          <a:p>
            <a:r>
              <a:rPr lang="en-US" dirty="0"/>
              <a:t>They have washed their robes </a:t>
            </a:r>
            <a:br>
              <a:rPr lang="en-US" dirty="0"/>
            </a:br>
            <a:r>
              <a:rPr lang="en-US" dirty="0"/>
              <a:t>in the blood of the Lamb and made them white. </a:t>
            </a:r>
            <a:r>
              <a:rPr lang="en-US" sz="2000" i="1" dirty="0"/>
              <a:t>[cf. Zech 3:3-5]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95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FD290-3648-7B70-6E7D-FDA3C53FC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3D7F-D58B-B776-A3EB-76F80001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D487-C6EF-42D1-2849-EDA0D03D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6282265" cy="4838700"/>
          </a:xfrm>
        </p:spPr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That is why they stand in front of God’s throne and serve him day and night in his Temple. </a:t>
            </a:r>
            <a:r>
              <a:rPr lang="en-US" sz="2000" i="1" dirty="0"/>
              <a:t>(Hebrews 8:5 cf. Ex 25:40)</a:t>
            </a:r>
            <a:endParaRPr lang="en-US" i="1" dirty="0"/>
          </a:p>
          <a:p>
            <a:r>
              <a:rPr lang="en-US" dirty="0"/>
              <a:t>And he who sits on the throne will give them shelter.</a:t>
            </a:r>
          </a:p>
        </p:txBody>
      </p:sp>
    </p:spTree>
    <p:extLst>
      <p:ext uri="{BB962C8B-B14F-4D97-AF65-F5344CB8AC3E}">
        <p14:creationId xmlns:p14="http://schemas.microsoft.com/office/powerpoint/2010/main" val="2453636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4A9A4-2F9F-78A4-EE85-FFF6D28FC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CCD8-F85F-B1F4-0AB0-CDFA78CE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698E-C28C-53DB-FD57-B0AA2BDF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6282265" cy="4838700"/>
          </a:xfrm>
        </p:spPr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They will never again be hungry or thirsty; </a:t>
            </a:r>
          </a:p>
          <a:p>
            <a:r>
              <a:rPr lang="en-US" dirty="0"/>
              <a:t>they will never be scorched by the heat of the sun.</a:t>
            </a:r>
          </a:p>
        </p:txBody>
      </p:sp>
    </p:spTree>
    <p:extLst>
      <p:ext uri="{BB962C8B-B14F-4D97-AF65-F5344CB8AC3E}">
        <p14:creationId xmlns:p14="http://schemas.microsoft.com/office/powerpoint/2010/main" val="1690611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C2F4-A73F-BA0C-ED34-8B205972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F56C-345A-F9EF-1854-3AE3BBC7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FB66-EBEB-8265-066D-741D0361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6282265" cy="4838700"/>
          </a:xfrm>
        </p:spPr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For the Lamb on the throne will be their Shepherd.</a:t>
            </a:r>
          </a:p>
          <a:p>
            <a:r>
              <a:rPr lang="en-US" dirty="0"/>
              <a:t>He will lead them to </a:t>
            </a:r>
            <a:br>
              <a:rPr lang="en-US" dirty="0"/>
            </a:br>
            <a:r>
              <a:rPr lang="en-US" dirty="0"/>
              <a:t>springs of life-giving water.</a:t>
            </a:r>
          </a:p>
          <a:p>
            <a:r>
              <a:rPr lang="en-US" dirty="0"/>
              <a:t>And God will wipe every </a:t>
            </a:r>
            <a:br>
              <a:rPr lang="en-US" dirty="0"/>
            </a:br>
            <a:r>
              <a:rPr lang="en-US" dirty="0"/>
              <a:t>tear from their eyes.”</a:t>
            </a:r>
          </a:p>
        </p:txBody>
      </p:sp>
    </p:spTree>
    <p:extLst>
      <p:ext uri="{BB962C8B-B14F-4D97-AF65-F5344CB8AC3E}">
        <p14:creationId xmlns:p14="http://schemas.microsoft.com/office/powerpoint/2010/main" val="2940241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901F4-3884-03F7-9A98-E3C0787B4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2F7307-E6EF-5944-FB14-BEB1301E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5" y="127000"/>
            <a:ext cx="5977465" cy="6985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D5C5C3-D1B9-94B4-B705-3181CF35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5977465" cy="4635500"/>
          </a:xfrm>
        </p:spPr>
        <p:txBody>
          <a:bodyPr/>
          <a:lstStyle/>
          <a:p>
            <a:r>
              <a:rPr lang="en-US" sz="4000" dirty="0"/>
              <a:t>God never breaks a promise</a:t>
            </a:r>
          </a:p>
          <a:p>
            <a:r>
              <a:rPr lang="en-US" sz="4000" dirty="0"/>
              <a:t>God takes care of his people</a:t>
            </a:r>
          </a:p>
        </p:txBody>
      </p:sp>
    </p:spTree>
    <p:extLst>
      <p:ext uri="{BB962C8B-B14F-4D97-AF65-F5344CB8AC3E}">
        <p14:creationId xmlns:p14="http://schemas.microsoft.com/office/powerpoint/2010/main" val="14414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72BD6-087C-2571-666E-2AF19410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>
            <a:extLst>
              <a:ext uri="{FF2B5EF4-FFF2-40B4-BE49-F238E27FC236}">
                <a16:creationId xmlns:a16="http://schemas.microsoft.com/office/drawing/2014/main" id="{1028ED73-BAD6-1899-84D7-110484976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335" y="889000"/>
            <a:ext cx="6663266" cy="4635500"/>
          </a:xfrm>
        </p:spPr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br>
              <a:rPr lang="en-US" sz="2000" dirty="0">
                <a:ea typeface="ＭＳ Ｐゴシック" pitchFamily="34" charset="-128"/>
              </a:rPr>
            </a:b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1600" i="1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1600" i="1" dirty="0">
                <a:ea typeface="ＭＳ Ｐゴシック" pitchFamily="34" charset="-128"/>
              </a:rPr>
              <a:t>See the Dwell App OR </a:t>
            </a:r>
            <a:r>
              <a:rPr lang="en-US" sz="1600" i="1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>
            <a:extLst>
              <a:ext uri="{FF2B5EF4-FFF2-40B4-BE49-F238E27FC236}">
                <a16:creationId xmlns:a16="http://schemas.microsoft.com/office/drawing/2014/main" id="{A7AA6C51-7DBC-F036-6375-BB38D1DC2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335" y="254000"/>
            <a:ext cx="6663266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God Seals His People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(Revelation 7)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6BA56F-1467-20BD-F20E-09E64EF61F41}"/>
              </a:ext>
            </a:extLst>
          </p:cNvPr>
          <p:cNvSpPr/>
          <p:nvPr/>
        </p:nvSpPr>
        <p:spPr bwMode="auto">
          <a:xfrm>
            <a:off x="50800" y="3771900"/>
            <a:ext cx="4191000" cy="1366528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Seven Trumpets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8-9)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A4819-B94C-5829-04CF-971F27CE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E15B7E-1B92-C311-1EC1-FC7FC94B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Tribulation</a:t>
            </a:r>
          </a:p>
        </p:txBody>
      </p:sp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025F1CCD-EE5E-FEEE-ADB1-C873A1013D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4686300"/>
            <a:ext cx="9990667" cy="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5D5B73-7338-F4BE-A032-D10A7B303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89325"/>
            <a:ext cx="22098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Jewish People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4030C2DD-9019-B0AD-E41E-8979B0889B0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013075"/>
            <a:ext cx="1066800" cy="1600200"/>
            <a:chOff x="2590800" y="3810000"/>
            <a:chExt cx="1066800" cy="1600200"/>
          </a:xfrm>
        </p:grpSpPr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id="{0E4BF8EA-B4D1-05E1-711E-B949B7A33B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24200" y="3810000"/>
              <a:ext cx="0" cy="160020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9">
              <a:extLst>
                <a:ext uri="{FF2B5EF4-FFF2-40B4-BE49-F238E27FC236}">
                  <a16:creationId xmlns:a16="http://schemas.microsoft.com/office/drawing/2014/main" id="{102A276F-607B-18C6-F544-1D6EBEC165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90800" y="4191000"/>
              <a:ext cx="10668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2B07F6-543D-D10A-09A1-C93C2BA2D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4" y="3489325"/>
            <a:ext cx="246379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Church </a:t>
            </a:r>
            <a:b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(All Nations)</a:t>
            </a: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FADAD851-F641-F90D-E7AB-B792BFBD80C2}"/>
              </a:ext>
            </a:extLst>
          </p:cNvPr>
          <p:cNvGrpSpPr>
            <a:grpSpLocks/>
          </p:cNvGrpSpPr>
          <p:nvPr/>
        </p:nvGrpSpPr>
        <p:grpSpPr bwMode="auto">
          <a:xfrm>
            <a:off x="5537202" y="2019300"/>
            <a:ext cx="2514594" cy="2590800"/>
            <a:chOff x="4572003" y="2819400"/>
            <a:chExt cx="2514594" cy="259080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7597080-5A00-507C-C1C7-BEAC0D205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3" y="2819400"/>
              <a:ext cx="2514594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Rapture</a:t>
              </a:r>
              <a:b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altLang="en-US" sz="11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(1 Thess. 4:17; 1 Cor. 15:52)</a:t>
              </a:r>
              <a:endParaRPr lang="en-US" altLang="en-US" sz="3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3" name="Straight Arrow Connector 16">
              <a:extLst>
                <a:ext uri="{FF2B5EF4-FFF2-40B4-BE49-F238E27FC236}">
                  <a16:creationId xmlns:a16="http://schemas.microsoft.com/office/drawing/2014/main" id="{396FF53D-34C9-0DE5-4BF3-B2BB6DB2D6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67400" y="3581400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A28594EA-085B-F990-AD51-2F5A27B00375}"/>
              </a:ext>
            </a:extLst>
          </p:cNvPr>
          <p:cNvGrpSpPr>
            <a:grpSpLocks/>
          </p:cNvGrpSpPr>
          <p:nvPr/>
        </p:nvGrpSpPr>
        <p:grpSpPr bwMode="auto">
          <a:xfrm>
            <a:off x="8509004" y="1581150"/>
            <a:ext cx="1600196" cy="3028950"/>
            <a:chOff x="7239002" y="2381071"/>
            <a:chExt cx="1600196" cy="3029129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A9EB5AE6-92BE-4908-A7C7-E9CFCB439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2" y="2381071"/>
              <a:ext cx="1600196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Jesus returns</a:t>
              </a:r>
            </a:p>
          </p:txBody>
        </p:sp>
        <p:cxnSp>
          <p:nvCxnSpPr>
            <p:cNvPr id="16" name="Straight Arrow Connector 20">
              <a:extLst>
                <a:ext uri="{FF2B5EF4-FFF2-40B4-BE49-F238E27FC236}">
                  <a16:creationId xmlns:a16="http://schemas.microsoft.com/office/drawing/2014/main" id="{E8B43300-D617-C077-970D-C646CAD6F6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77200" y="3657600"/>
              <a:ext cx="0" cy="1752600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8DB20B-A73F-C3CD-693B-2F9D71D8F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52" y="3286125"/>
            <a:ext cx="22098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Jewish People</a:t>
            </a:r>
            <a:b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(7 years)</a:t>
            </a: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4DCF0B-671E-0019-0C95-B39D75860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2" y="4673600"/>
            <a:ext cx="26479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Great Tribulation</a:t>
            </a:r>
          </a:p>
        </p:txBody>
      </p:sp>
    </p:spTree>
    <p:extLst>
      <p:ext uri="{BB962C8B-B14F-4D97-AF65-F5344CB8AC3E}">
        <p14:creationId xmlns:p14="http://schemas.microsoft.com/office/powerpoint/2010/main" val="16931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BD978-346F-C4BC-5AC2-E3651047A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6033B3-D7D2-CA08-2E2F-EE710E46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Tribulation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6B590F3-9BCD-BAA1-D680-4B0C3556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00100"/>
            <a:ext cx="5291670" cy="4635500"/>
          </a:xfrm>
        </p:spPr>
        <p:txBody>
          <a:bodyPr/>
          <a:lstStyle/>
          <a:p>
            <a:r>
              <a:rPr lang="en-US" i="1" dirty="0"/>
              <a:t>Jesus: For then there will be </a:t>
            </a:r>
            <a:r>
              <a:rPr lang="en-US" i="1" u="sng" dirty="0"/>
              <a:t>a great tribulation</a:t>
            </a:r>
            <a:r>
              <a:rPr lang="en-US" i="1" dirty="0"/>
              <a:t>, unequaled from the beginning of the world until now—and never to be equaled again. </a:t>
            </a:r>
          </a:p>
          <a:p>
            <a:r>
              <a:rPr lang="en-US" i="1" dirty="0"/>
              <a:t>If those days had not been cut short, no one would survive. </a:t>
            </a:r>
            <a:r>
              <a:rPr lang="en-US" sz="1400" i="1" dirty="0"/>
              <a:t>(Matthew 24:21-22; cf. Dan 12:1; Jer 30:7</a:t>
            </a:r>
            <a:r>
              <a:rPr lang="en-US" sz="1800" i="1" dirty="0"/>
              <a:t>)</a:t>
            </a:r>
            <a:endParaRPr lang="en-US" i="1" dirty="0"/>
          </a:p>
        </p:txBody>
      </p:sp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FD6A52D2-0679-F6FC-343F-750540924BB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32600" y="4683125"/>
            <a:ext cx="2514603" cy="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23">
            <a:extLst>
              <a:ext uri="{FF2B5EF4-FFF2-40B4-BE49-F238E27FC236}">
                <a16:creationId xmlns:a16="http://schemas.microsoft.com/office/drawing/2014/main" id="{2A980C52-3A2A-7D82-1031-F7A27E3C67D4}"/>
              </a:ext>
            </a:extLst>
          </p:cNvPr>
          <p:cNvGrpSpPr>
            <a:grpSpLocks/>
          </p:cNvGrpSpPr>
          <p:nvPr/>
        </p:nvGrpSpPr>
        <p:grpSpPr bwMode="auto">
          <a:xfrm>
            <a:off x="5537203" y="2019300"/>
            <a:ext cx="2514594" cy="2590800"/>
            <a:chOff x="4572003" y="2819400"/>
            <a:chExt cx="2514594" cy="259080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B50BAD47-13A5-7540-5FAF-B4AE4188E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3" y="2819400"/>
              <a:ext cx="2514594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Rapture</a:t>
              </a:r>
              <a:b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altLang="en-US" sz="11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(1 Thess. 4:17; 1 Cor. 15:52)</a:t>
              </a:r>
              <a:endParaRPr lang="en-US" altLang="en-US" sz="3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3" name="Straight Arrow Connector 16">
              <a:extLst>
                <a:ext uri="{FF2B5EF4-FFF2-40B4-BE49-F238E27FC236}">
                  <a16:creationId xmlns:a16="http://schemas.microsoft.com/office/drawing/2014/main" id="{1D6AB9B8-F721-1984-9C38-DD19080D73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67400" y="3581400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0D6DFD4C-A52A-331E-6498-3A9D07E00A20}"/>
              </a:ext>
            </a:extLst>
          </p:cNvPr>
          <p:cNvGrpSpPr>
            <a:grpSpLocks/>
          </p:cNvGrpSpPr>
          <p:nvPr/>
        </p:nvGrpSpPr>
        <p:grpSpPr bwMode="auto">
          <a:xfrm>
            <a:off x="8509006" y="1581150"/>
            <a:ext cx="1600194" cy="3028950"/>
            <a:chOff x="7239003" y="2381071"/>
            <a:chExt cx="1600194" cy="3029129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40844304-5AB7-D325-C2FA-4385D17FE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3" y="2381071"/>
              <a:ext cx="1600194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Jesus returns</a:t>
              </a:r>
            </a:p>
          </p:txBody>
        </p:sp>
        <p:cxnSp>
          <p:nvCxnSpPr>
            <p:cNvPr id="16" name="Straight Arrow Connector 20">
              <a:extLst>
                <a:ext uri="{FF2B5EF4-FFF2-40B4-BE49-F238E27FC236}">
                  <a16:creationId xmlns:a16="http://schemas.microsoft.com/office/drawing/2014/main" id="{6797AE41-9D18-144A-F59A-755318CEBA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77200" y="3657600"/>
              <a:ext cx="0" cy="1752600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3836C2-D53B-73F0-CCDB-9EC008BFF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53" y="3286125"/>
            <a:ext cx="22098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Jewish People</a:t>
            </a:r>
            <a:b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(7 years)</a:t>
            </a: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445B7-A9B2-85DB-F521-E86405D44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3" y="4673600"/>
            <a:ext cx="26479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Great Tribulation</a:t>
            </a:r>
          </a:p>
        </p:txBody>
      </p:sp>
    </p:spTree>
    <p:extLst>
      <p:ext uri="{BB962C8B-B14F-4D97-AF65-F5344CB8AC3E}">
        <p14:creationId xmlns:p14="http://schemas.microsoft.com/office/powerpoint/2010/main" val="19082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152EC-B5C6-FD87-549D-4C909BEB8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FC437D-E9D5-3DD3-A054-64FC5B35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Tribulation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1294D37-0EF4-010A-7B38-76EB327D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76300"/>
            <a:ext cx="6148906" cy="4635500"/>
          </a:xfrm>
        </p:spPr>
        <p:txBody>
          <a:bodyPr/>
          <a:lstStyle/>
          <a:p>
            <a:r>
              <a:rPr lang="en-US" dirty="0"/>
              <a:t>The final 7 years of history</a:t>
            </a:r>
          </a:p>
          <a:p>
            <a:r>
              <a:rPr lang="en-US" dirty="0"/>
              <a:t>Christians removed beforehand</a:t>
            </a:r>
          </a:p>
          <a:p>
            <a:r>
              <a:rPr lang="en-US" dirty="0"/>
              <a:t>God’s focus returns to the Jewish people </a:t>
            </a:r>
            <a:r>
              <a:rPr lang="en-US" sz="2000" i="1" dirty="0"/>
              <a:t>(Daniel 9:24)</a:t>
            </a:r>
            <a:endParaRPr lang="en-US" i="1" dirty="0"/>
          </a:p>
          <a:p>
            <a:pPr marL="571500" indent="-571500">
              <a:spcBef>
                <a:spcPts val="400"/>
              </a:spcBef>
              <a:buFontTx/>
              <a:buChar char="-"/>
            </a:pPr>
            <a:r>
              <a:rPr lang="en-US" dirty="0"/>
              <a:t>Many Jews become believers </a:t>
            </a:r>
            <a:r>
              <a:rPr lang="en-US" sz="2000" i="1" dirty="0"/>
              <a:t>(Romans 11)</a:t>
            </a:r>
            <a:endParaRPr lang="en-US" i="1" dirty="0"/>
          </a:p>
          <a:p>
            <a:pPr marL="571500" indent="-571500">
              <a:spcBef>
                <a:spcPts val="400"/>
              </a:spcBef>
              <a:buFontTx/>
              <a:buChar char="-"/>
            </a:pPr>
            <a:r>
              <a:rPr lang="en-US" dirty="0"/>
              <a:t>They lead many to Christ </a:t>
            </a:r>
            <a:r>
              <a:rPr lang="en-US" sz="2000" i="1" dirty="0"/>
              <a:t>(Revelation 7:9)</a:t>
            </a:r>
          </a:p>
          <a:p>
            <a:pPr marL="571500" indent="-571500">
              <a:spcBef>
                <a:spcPts val="400"/>
              </a:spcBef>
              <a:buFontTx/>
              <a:buChar char="-"/>
            </a:pPr>
            <a:r>
              <a:rPr lang="en-US" dirty="0"/>
              <a:t>Before we enter the Trib…</a:t>
            </a:r>
          </a:p>
        </p:txBody>
      </p:sp>
      <p:cxnSp>
        <p:nvCxnSpPr>
          <p:cNvPr id="2" name="Straight Arrow Connector 5">
            <a:extLst>
              <a:ext uri="{FF2B5EF4-FFF2-40B4-BE49-F238E27FC236}">
                <a16:creationId xmlns:a16="http://schemas.microsoft.com/office/drawing/2014/main" id="{F888ABDA-D442-86B5-E1F6-C933CAA8F2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32600" y="4683125"/>
            <a:ext cx="2514603" cy="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23">
            <a:extLst>
              <a:ext uri="{FF2B5EF4-FFF2-40B4-BE49-F238E27FC236}">
                <a16:creationId xmlns:a16="http://schemas.microsoft.com/office/drawing/2014/main" id="{CD996E39-6D9E-F88F-8F40-7AF946B106E2}"/>
              </a:ext>
            </a:extLst>
          </p:cNvPr>
          <p:cNvGrpSpPr>
            <a:grpSpLocks/>
          </p:cNvGrpSpPr>
          <p:nvPr/>
        </p:nvGrpSpPr>
        <p:grpSpPr bwMode="auto">
          <a:xfrm>
            <a:off x="5537203" y="2019300"/>
            <a:ext cx="2514594" cy="2590800"/>
            <a:chOff x="4572003" y="2819400"/>
            <a:chExt cx="2514594" cy="259080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DBC91292-54D7-9352-3757-71FE13007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3" y="2819400"/>
              <a:ext cx="2514594" cy="81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Rapture</a:t>
              </a:r>
              <a:b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altLang="en-US" sz="11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(1 Thess. 4:17; 1 Cor. 15:52)</a:t>
              </a:r>
              <a:endParaRPr lang="en-US" altLang="en-US" sz="3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13" name="Straight Arrow Connector 16">
              <a:extLst>
                <a:ext uri="{FF2B5EF4-FFF2-40B4-BE49-F238E27FC236}">
                  <a16:creationId xmlns:a16="http://schemas.microsoft.com/office/drawing/2014/main" id="{E47DF020-3F55-B4D3-3CBB-5F7D692994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67400" y="3581400"/>
              <a:ext cx="0" cy="1828800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EF6DB602-5DF6-6F21-BBA4-F58A2730DD19}"/>
              </a:ext>
            </a:extLst>
          </p:cNvPr>
          <p:cNvGrpSpPr>
            <a:grpSpLocks/>
          </p:cNvGrpSpPr>
          <p:nvPr/>
        </p:nvGrpSpPr>
        <p:grpSpPr bwMode="auto">
          <a:xfrm>
            <a:off x="8509006" y="1581150"/>
            <a:ext cx="1600194" cy="3028950"/>
            <a:chOff x="7239003" y="2381071"/>
            <a:chExt cx="1600194" cy="3029129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17A697CA-3473-DD77-CE74-6288374BA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3" y="2381071"/>
              <a:ext cx="1600194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Jesus returns</a:t>
              </a:r>
            </a:p>
          </p:txBody>
        </p:sp>
        <p:cxnSp>
          <p:nvCxnSpPr>
            <p:cNvPr id="16" name="Straight Arrow Connector 20">
              <a:extLst>
                <a:ext uri="{FF2B5EF4-FFF2-40B4-BE49-F238E27FC236}">
                  <a16:creationId xmlns:a16="http://schemas.microsoft.com/office/drawing/2014/main" id="{87BB3D3A-7E2B-2250-DF8D-6BE4808D8D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77200" y="3657600"/>
              <a:ext cx="0" cy="1752600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C0484A1-A7E2-4D59-8DD7-2E06FBA31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53" y="3286125"/>
            <a:ext cx="22098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Jewish People</a:t>
            </a:r>
            <a:b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(7 years)</a:t>
            </a: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63CAF-AF72-052C-A27F-157AF7373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3" y="4673600"/>
            <a:ext cx="26479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Great Tribulation</a:t>
            </a:r>
          </a:p>
        </p:txBody>
      </p:sp>
    </p:spTree>
    <p:extLst>
      <p:ext uri="{BB962C8B-B14F-4D97-AF65-F5344CB8AC3E}">
        <p14:creationId xmlns:p14="http://schemas.microsoft.com/office/powerpoint/2010/main" val="2251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6983E0-5055-CB35-0BAC-FBC626F2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6DA4F3-F022-7C9F-2E0B-4667B3FE1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And I saw another angel coming up from the east, carrying the seal of the living God.</a:t>
            </a:r>
          </a:p>
          <a:p>
            <a:r>
              <a:rPr lang="en-US" dirty="0"/>
              <a:t>And he shouted to those four angels, </a:t>
            </a:r>
            <a:br>
              <a:rPr lang="en-US" dirty="0"/>
            </a:br>
            <a:r>
              <a:rPr lang="en-US" dirty="0"/>
              <a:t>who had been given power to harm land and sea,</a:t>
            </a:r>
          </a:p>
        </p:txBody>
      </p:sp>
    </p:spTree>
    <p:extLst>
      <p:ext uri="{BB962C8B-B14F-4D97-AF65-F5344CB8AC3E}">
        <p14:creationId xmlns:p14="http://schemas.microsoft.com/office/powerpoint/2010/main" val="13410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79A73-B7A3-CF49-F5E4-FB64E097C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9C0705-41E4-D045-64A0-26E003F9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759BBF-5E4A-4C24-683D-F030FCE5E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“Wait! Don’t harm the land or the sea or the trees </a:t>
            </a:r>
          </a:p>
          <a:p>
            <a:r>
              <a:rPr lang="en-US" dirty="0"/>
              <a:t>	until we have placed the seal of God on the foreheads of his servants.”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53CEAB6-6699-295A-7793-6B3141FC541C}"/>
              </a:ext>
            </a:extLst>
          </p:cNvPr>
          <p:cNvSpPr/>
          <p:nvPr/>
        </p:nvSpPr>
        <p:spPr bwMode="auto">
          <a:xfrm>
            <a:off x="169333" y="3513975"/>
            <a:ext cx="9821333" cy="2086725"/>
          </a:xfrm>
          <a:prstGeom prst="roundRect">
            <a:avLst>
              <a:gd name="adj" fmla="val 0"/>
            </a:avLst>
          </a:prstGeom>
          <a:solidFill>
            <a:schemeClr val="tx1">
              <a:alpha val="4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Walk through the streets of Jerusalem and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mark on the foreheads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all who weep and sigh because of the detestable sins being committed in their city.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(Ezekiel 9:4)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885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2426</Words>
  <Application>Microsoft Office PowerPoint</Application>
  <PresentationFormat>Custom</PresentationFormat>
  <Paragraphs>321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God Seals His People</vt:lpstr>
      <vt:lpstr>Revelation 6:12-17</vt:lpstr>
      <vt:lpstr>Revelation 6:12-17</vt:lpstr>
      <vt:lpstr>Revelation 7</vt:lpstr>
      <vt:lpstr>The Great Tribulation</vt:lpstr>
      <vt:lpstr>The Great Tribulation</vt:lpstr>
      <vt:lpstr>The Great Tribulation</vt:lpstr>
      <vt:lpstr>Revelation 7</vt:lpstr>
      <vt:lpstr>Revelation 7</vt:lpstr>
      <vt:lpstr>Revelation 7</vt:lpstr>
      <vt:lpstr>Revelation 7</vt:lpstr>
      <vt:lpstr>Revelation 7</vt:lpstr>
      <vt:lpstr>Revelation 7</vt:lpstr>
      <vt:lpstr>Revelation 7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Are these really Jews?</vt:lpstr>
      <vt:lpstr>Professor of Church History at Regent Donald M. Lewis, A Short History of Christian Zionism (Downers Grove, IL: IVP Academic Press, 2021), 29.</vt:lpstr>
      <vt:lpstr>Are these really Jews?</vt:lpstr>
      <vt:lpstr>Revelation 7</vt:lpstr>
      <vt:lpstr>Revelation 7</vt:lpstr>
      <vt:lpstr>Revelation 7</vt:lpstr>
      <vt:lpstr>Revelation 7</vt:lpstr>
      <vt:lpstr>Revelation 7</vt:lpstr>
      <vt:lpstr>Revelation 7</vt:lpstr>
      <vt:lpstr>Conclusions</vt:lpstr>
      <vt:lpstr>God Seals His People (Revelation 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2024-12-16T22:18:05Z</dcterms:modified>
</cp:coreProperties>
</file>