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64"/>
  </p:notesMasterIdLst>
  <p:sldIdLst>
    <p:sldId id="262" r:id="rId2"/>
    <p:sldId id="677" r:id="rId3"/>
    <p:sldId id="680" r:id="rId4"/>
    <p:sldId id="8093" r:id="rId5"/>
    <p:sldId id="8092" r:id="rId6"/>
    <p:sldId id="681" r:id="rId7"/>
    <p:sldId id="682" r:id="rId8"/>
    <p:sldId id="679" r:id="rId9"/>
    <p:sldId id="683" r:id="rId10"/>
    <p:sldId id="684" r:id="rId11"/>
    <p:sldId id="685" r:id="rId12"/>
    <p:sldId id="8083" r:id="rId13"/>
    <p:sldId id="8086" r:id="rId14"/>
    <p:sldId id="8085" r:id="rId15"/>
    <p:sldId id="8084" r:id="rId16"/>
    <p:sldId id="8087" r:id="rId17"/>
    <p:sldId id="686" r:id="rId18"/>
    <p:sldId id="8088" r:id="rId19"/>
    <p:sldId id="8089" r:id="rId20"/>
    <p:sldId id="8090" r:id="rId21"/>
    <p:sldId id="774" r:id="rId22"/>
    <p:sldId id="672" r:id="rId23"/>
    <p:sldId id="694" r:id="rId24"/>
    <p:sldId id="695" r:id="rId25"/>
    <p:sldId id="697" r:id="rId26"/>
    <p:sldId id="696" r:id="rId27"/>
    <p:sldId id="698" r:id="rId28"/>
    <p:sldId id="699" r:id="rId29"/>
    <p:sldId id="700" r:id="rId30"/>
    <p:sldId id="8091" r:id="rId31"/>
    <p:sldId id="706" r:id="rId32"/>
    <p:sldId id="705" r:id="rId33"/>
    <p:sldId id="707" r:id="rId34"/>
    <p:sldId id="708" r:id="rId35"/>
    <p:sldId id="713" r:id="rId36"/>
    <p:sldId id="712" r:id="rId37"/>
    <p:sldId id="714" r:id="rId38"/>
    <p:sldId id="710" r:id="rId39"/>
    <p:sldId id="715" r:id="rId40"/>
    <p:sldId id="763" r:id="rId41"/>
    <p:sldId id="8096" r:id="rId42"/>
    <p:sldId id="765" r:id="rId43"/>
    <p:sldId id="8094" r:id="rId44"/>
    <p:sldId id="8095" r:id="rId45"/>
    <p:sldId id="716" r:id="rId46"/>
    <p:sldId id="717" r:id="rId47"/>
    <p:sldId id="718" r:id="rId48"/>
    <p:sldId id="719" r:id="rId49"/>
    <p:sldId id="721" r:id="rId50"/>
    <p:sldId id="722" r:id="rId51"/>
    <p:sldId id="723" r:id="rId52"/>
    <p:sldId id="769" r:id="rId53"/>
    <p:sldId id="8079" r:id="rId54"/>
    <p:sldId id="8081" r:id="rId55"/>
    <p:sldId id="725" r:id="rId56"/>
    <p:sldId id="726" r:id="rId57"/>
    <p:sldId id="727" r:id="rId58"/>
    <p:sldId id="8078" r:id="rId59"/>
    <p:sldId id="777" r:id="rId60"/>
    <p:sldId id="778" r:id="rId61"/>
    <p:sldId id="693" r:id="rId62"/>
    <p:sldId id="690" r:id="rId63"/>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3E1C"/>
    <a:srgbClr val="4D2A1B"/>
    <a:srgbClr val="DCDC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0596" autoAdjust="0"/>
    <p:restoredTop sz="94356" autoAdjust="0"/>
  </p:normalViewPr>
  <p:slideViewPr>
    <p:cSldViewPr>
      <p:cViewPr varScale="1">
        <p:scale>
          <a:sx n="57" d="100"/>
          <a:sy n="57" d="100"/>
        </p:scale>
        <p:origin x="36" y="352"/>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9B128E-639A-4DE8-9534-C974F2D0974C}" type="datetimeFigureOut">
              <a:rPr lang="en-US" smtClean="0"/>
              <a:pPr/>
              <a:t>4/28/2025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57CF2D-5C1B-4D3B-A31E-A8CB96FA523F}" type="slidenum">
              <a:rPr lang="en-US" smtClean="0"/>
              <a:pPr/>
              <a:t>‹#›</a:t>
            </a:fld>
            <a:endParaRPr lang="en-US"/>
          </a:p>
        </p:txBody>
      </p:sp>
    </p:spTree>
    <p:extLst>
      <p:ext uri="{BB962C8B-B14F-4D97-AF65-F5344CB8AC3E}">
        <p14:creationId xmlns:p14="http://schemas.microsoft.com/office/powerpoint/2010/main" val="1270026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57CF2D-5C1B-4D3B-A31E-A8CB96FA523F}" type="slidenum">
              <a:rPr lang="en-US" smtClean="0"/>
              <a:pPr/>
              <a:t>22</a:t>
            </a:fld>
            <a:endParaRPr lang="en-US"/>
          </a:p>
        </p:txBody>
      </p:sp>
    </p:spTree>
    <p:extLst>
      <p:ext uri="{BB962C8B-B14F-4D97-AF65-F5344CB8AC3E}">
        <p14:creationId xmlns:p14="http://schemas.microsoft.com/office/powerpoint/2010/main" val="1768233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357CF2D-5C1B-4D3B-A31E-A8CB96FA523F}" type="slidenum">
              <a:rPr lang="en-US" smtClean="0"/>
              <a:pPr/>
              <a:t>25</a:t>
            </a:fld>
            <a:endParaRPr lang="en-US"/>
          </a:p>
        </p:txBody>
      </p:sp>
    </p:spTree>
    <p:extLst>
      <p:ext uri="{BB962C8B-B14F-4D97-AF65-F5344CB8AC3E}">
        <p14:creationId xmlns:p14="http://schemas.microsoft.com/office/powerpoint/2010/main" val="564122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357CF2D-5C1B-4D3B-A31E-A8CB96FA523F}" type="slidenum">
              <a:rPr lang="en-US" smtClean="0"/>
              <a:pPr/>
              <a:t>26</a:t>
            </a:fld>
            <a:endParaRPr lang="en-US"/>
          </a:p>
        </p:txBody>
      </p:sp>
    </p:spTree>
    <p:extLst>
      <p:ext uri="{BB962C8B-B14F-4D97-AF65-F5344CB8AC3E}">
        <p14:creationId xmlns:p14="http://schemas.microsoft.com/office/powerpoint/2010/main" val="15325045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357CF2D-5C1B-4D3B-A31E-A8CB96FA523F}" type="slidenum">
              <a:rPr lang="en-US" smtClean="0"/>
              <a:pPr/>
              <a:t>29</a:t>
            </a:fld>
            <a:endParaRPr lang="en-US"/>
          </a:p>
        </p:txBody>
      </p:sp>
    </p:spTree>
    <p:extLst>
      <p:ext uri="{BB962C8B-B14F-4D97-AF65-F5344CB8AC3E}">
        <p14:creationId xmlns:p14="http://schemas.microsoft.com/office/powerpoint/2010/main" val="1557439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6E319295-0C85-4A4E-8D42-6A8342C803FE}" type="datetimeFigureOut">
              <a:rPr lang="en-US"/>
              <a:pPr>
                <a:defRPr/>
              </a:pPr>
              <a:t>4/28/2025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9BF81D0-EEC1-43A7-84CA-31D44E3C44F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C763C2F-B3AE-4CEB-921B-DB81A2E5A20A}" type="datetimeFigureOut">
              <a:rPr lang="en-US"/>
              <a:pPr>
                <a:defRPr/>
              </a:pPr>
              <a:t>4/28/2025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E4E0AC3-2271-4234-AADF-B2DB8C57EA1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D792E26-3310-4DE7-874C-187F525D031C}" type="datetimeFigureOut">
              <a:rPr lang="en-US"/>
              <a:pPr>
                <a:defRPr/>
              </a:pPr>
              <a:t>4/28/2025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92050C8-490A-40B4-A9C3-6C67EA6162C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A423E28-0EBC-4D0B-BA09-DA807CB13C5A}" type="datetimeFigureOut">
              <a:rPr lang="en-US"/>
              <a:pPr>
                <a:defRPr/>
              </a:pPr>
              <a:t>4/28/2025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EC3670D-7CCE-4E1A-8CA7-75213A061DE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DB86E9F-FB8E-467A-863C-37FF07655976}" type="datetimeFigureOut">
              <a:rPr lang="en-US"/>
              <a:pPr>
                <a:defRPr/>
              </a:pPr>
              <a:t>4/28/2025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CD0C91A-E1CC-4C72-88E9-18D854DD557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6356B57-B464-41C5-AEDD-B1861123536F}" type="datetimeFigureOut">
              <a:rPr lang="en-US"/>
              <a:pPr>
                <a:defRPr/>
              </a:pPr>
              <a:t>4/28/2025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30EE68C-7F07-4CAA-AFA1-77D0B9B90EF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CF414D3-807C-4519-B22E-C7E3909CD4F6}" type="datetimeFigureOut">
              <a:rPr lang="en-US"/>
              <a:pPr>
                <a:defRPr/>
              </a:pPr>
              <a:t>4/28/2025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D0E3EB0-B6AC-4BC4-90AF-E0376AC7151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115ED06D-634C-4CB2-B499-7026915CD6E8}" type="datetimeFigureOut">
              <a:rPr lang="en-US"/>
              <a:pPr>
                <a:defRPr/>
              </a:pPr>
              <a:t>4/28/2025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47C26E3-FF63-420A-83D3-C8525000244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0542BCF-997D-425A-882E-6DA9E6E9EB13}" type="datetimeFigureOut">
              <a:rPr lang="en-US"/>
              <a:pPr>
                <a:defRPr/>
              </a:pPr>
              <a:t>4/28/2025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0915A70-30AA-4BDD-B342-9EC8DBCC298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D342E92-76DB-46E5-8771-B78C163E2EED}" type="datetimeFigureOut">
              <a:rPr lang="en-US"/>
              <a:pPr>
                <a:defRPr/>
              </a:pPr>
              <a:t>4/28/2025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1CFBB5A-504F-48B6-A9C9-11E88346179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567C8F7-49BE-434A-AFFC-A2B1FDE13930}" type="datetimeFigureOut">
              <a:rPr lang="en-US"/>
              <a:pPr>
                <a:defRPr/>
              </a:pPr>
              <a:t>4/28/2025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70B6AC0-0094-48DD-A831-1F911938A60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4EF897E3-8187-4814-B857-6E101B1BF1BE}" type="datetimeFigureOut">
              <a:rPr lang="en-US"/>
              <a:pPr>
                <a:defRPr/>
              </a:pPr>
              <a:t>4/28/2025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24D9034C-701C-42F1-9431-70E1940EDA6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A close up of a logo&#10;&#10;Description generated with very high confidence">
            <a:extLst>
              <a:ext uri="{FF2B5EF4-FFF2-40B4-BE49-F238E27FC236}">
                <a16:creationId xmlns:a16="http://schemas.microsoft.com/office/drawing/2014/main" id="{9642626F-AE5B-4C60-AF84-A024FE51F763}"/>
              </a:ext>
            </a:extLst>
          </p:cNvPr>
          <p:cNvPicPr>
            <a:picLocks noChangeAspect="1"/>
          </p:cNvPicPr>
          <p:nvPr/>
        </p:nvPicPr>
        <p:blipFill rotWithShape="1">
          <a:blip r:embed="rId2"/>
          <a:srcRect/>
          <a:stretch/>
        </p:blipFill>
        <p:spPr>
          <a:xfrm>
            <a:off x="20" y="10"/>
            <a:ext cx="12191980" cy="6857990"/>
          </a:xfrm>
          <a:prstGeom prst="rect">
            <a:avLst/>
          </a:prstGeom>
        </p:spPr>
      </p:pic>
    </p:spTree>
    <p:extLst>
      <p:ext uri="{BB962C8B-B14F-4D97-AF65-F5344CB8AC3E}">
        <p14:creationId xmlns:p14="http://schemas.microsoft.com/office/powerpoint/2010/main" val="3210344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5</a:t>
            </a:r>
          </a:p>
        </p:txBody>
      </p:sp>
      <p:sp>
        <p:nvSpPr>
          <p:cNvPr id="6" name="Rounded Rectangle 5"/>
          <p:cNvSpPr/>
          <p:nvPr/>
        </p:nvSpPr>
        <p:spPr>
          <a:xfrm>
            <a:off x="4953000" y="5757718"/>
            <a:ext cx="6934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resurrection is hard to believe</a:t>
            </a:r>
          </a:p>
        </p:txBody>
      </p:sp>
      <p:sp>
        <p:nvSpPr>
          <p:cNvPr id="7" name="Rounded Rectangle 6"/>
          <p:cNvSpPr/>
          <p:nvPr/>
        </p:nvSpPr>
        <p:spPr>
          <a:xfrm>
            <a:off x="914400" y="2060241"/>
            <a:ext cx="10363200" cy="2206959"/>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“The resurrection is a beautiful metaphor.  Jesus resurrected in the hearts and minds of his followers.” </a:t>
            </a:r>
          </a:p>
        </p:txBody>
      </p:sp>
      <p:sp>
        <p:nvSpPr>
          <p:cNvPr id="8" name="Rounded Rectangle 7"/>
          <p:cNvSpPr/>
          <p:nvPr/>
        </p:nvSpPr>
        <p:spPr>
          <a:xfrm>
            <a:off x="1524000" y="4953000"/>
            <a:ext cx="77724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And yet the claim of the Bible is clear!</a:t>
            </a:r>
          </a:p>
        </p:txBody>
      </p:sp>
    </p:spTree>
    <p:extLst>
      <p:ext uri="{BB962C8B-B14F-4D97-AF65-F5344CB8AC3E}">
        <p14:creationId xmlns:p14="http://schemas.microsoft.com/office/powerpoint/2010/main" val="1516936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7" name="Rounded Rectangle 6"/>
          <p:cNvSpPr/>
          <p:nvPr/>
        </p:nvSpPr>
        <p:spPr>
          <a:xfrm>
            <a:off x="914400" y="2060241"/>
            <a:ext cx="10363200" cy="2206959"/>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“The resurrection is a beautiful metaphor.  Jesus resurrected in the hearts and minds of his followers.” </a:t>
            </a:r>
          </a:p>
        </p:txBody>
      </p:sp>
      <p:sp>
        <p:nvSpPr>
          <p:cNvPr id="8" name="Rounded Rectangle 7"/>
          <p:cNvSpPr/>
          <p:nvPr/>
        </p:nvSpPr>
        <p:spPr>
          <a:xfrm>
            <a:off x="1524000" y="4953000"/>
            <a:ext cx="77724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And yet the claim of the Bible is clear!</a:t>
            </a:r>
          </a:p>
        </p:txBody>
      </p:sp>
      <p:sp>
        <p:nvSpPr>
          <p:cNvPr id="6" name="Rounded Rectangle 5"/>
          <p:cNvSpPr/>
          <p:nvPr/>
        </p:nvSpPr>
        <p:spPr>
          <a:xfrm>
            <a:off x="7620000" y="5757718"/>
            <a:ext cx="4267200" cy="81309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1 Corinthians 15</a:t>
            </a:r>
          </a:p>
        </p:txBody>
      </p:sp>
      <p:sp>
        <p:nvSpPr>
          <p:cNvPr id="3" name="Rectangle 2">
            <a:extLst>
              <a:ext uri="{FF2B5EF4-FFF2-40B4-BE49-F238E27FC236}">
                <a16:creationId xmlns:a16="http://schemas.microsoft.com/office/drawing/2014/main" id="{A5EB67A0-3DD0-1CD4-06CB-314248174401}"/>
              </a:ext>
            </a:extLst>
          </p:cNvPr>
          <p:cNvSpPr/>
          <p:nvPr/>
        </p:nvSpPr>
        <p:spPr>
          <a:xfrm>
            <a:off x="381000" y="244475"/>
            <a:ext cx="11506200" cy="9486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bg1"/>
                </a:solidFill>
              </a:rPr>
              <a:t>You Can Stand on the Resurrection </a:t>
            </a:r>
          </a:p>
        </p:txBody>
      </p:sp>
    </p:spTree>
    <p:extLst>
      <p:ext uri="{BB962C8B-B14F-4D97-AF65-F5344CB8AC3E}">
        <p14:creationId xmlns:p14="http://schemas.microsoft.com/office/powerpoint/2010/main" val="4003505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7DCA7-AE04-6B16-5E38-0C109A800F2A}"/>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3D783AE9-5519-E865-C6D8-BE62282A1A05}"/>
              </a:ext>
            </a:extLst>
          </p:cNvPr>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the gospel which I preached to you, which also you received, in which also you stand, </a:t>
            </a:r>
            <a:r>
              <a:rPr lang="en-US" sz="3600" b="1" baseline="30000" dirty="0">
                <a:solidFill>
                  <a:schemeClr val="tx1"/>
                </a:solidFill>
              </a:rPr>
              <a:t>2 </a:t>
            </a:r>
            <a:r>
              <a:rPr lang="en-US" sz="3600" dirty="0">
                <a:solidFill>
                  <a:schemeClr val="tx1"/>
                </a:solidFill>
              </a:rPr>
              <a:t>by which also you are saved, if you hold fast the word which I preached to you, unless you believed in vain.</a:t>
            </a:r>
          </a:p>
        </p:txBody>
      </p:sp>
      <p:sp>
        <p:nvSpPr>
          <p:cNvPr id="3" name="Rectangle 2">
            <a:extLst>
              <a:ext uri="{FF2B5EF4-FFF2-40B4-BE49-F238E27FC236}">
                <a16:creationId xmlns:a16="http://schemas.microsoft.com/office/drawing/2014/main" id="{B9A6461C-0350-81F3-8B8B-FCA1845E2801}"/>
              </a:ext>
            </a:extLst>
          </p:cNvPr>
          <p:cNvSpPr/>
          <p:nvPr/>
        </p:nvSpPr>
        <p:spPr>
          <a:xfrm>
            <a:off x="-7772" y="381000"/>
            <a:ext cx="11506200" cy="9486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bg1"/>
                </a:solidFill>
              </a:rPr>
              <a:t>You Can Stand on the Resurrection </a:t>
            </a:r>
          </a:p>
        </p:txBody>
      </p:sp>
    </p:spTree>
    <p:extLst>
      <p:ext uri="{BB962C8B-B14F-4D97-AF65-F5344CB8AC3E}">
        <p14:creationId xmlns:p14="http://schemas.microsoft.com/office/powerpoint/2010/main" val="1138337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C593-518A-7FE2-11CD-52DFC1B2F244}"/>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E382212B-27F6-A3FC-5519-5BA77328D7C0}"/>
              </a:ext>
            </a:extLst>
          </p:cNvPr>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a:t>
            </a:r>
            <a:r>
              <a:rPr lang="en-US" sz="3600" b="1" u="sng" dirty="0">
                <a:solidFill>
                  <a:srgbClr val="002060"/>
                </a:solidFill>
              </a:rPr>
              <a:t>the gospel which I preached to you</a:t>
            </a:r>
            <a:r>
              <a:rPr lang="en-US" sz="3600" dirty="0">
                <a:solidFill>
                  <a:schemeClr val="tx1"/>
                </a:solidFill>
              </a:rPr>
              <a:t>, which also you received, in which also you stand, </a:t>
            </a:r>
            <a:r>
              <a:rPr lang="en-US" sz="3600" b="1" baseline="30000" dirty="0">
                <a:solidFill>
                  <a:schemeClr val="tx1"/>
                </a:solidFill>
              </a:rPr>
              <a:t>2 </a:t>
            </a:r>
            <a:r>
              <a:rPr lang="en-US" sz="3600" dirty="0">
                <a:solidFill>
                  <a:schemeClr val="tx1"/>
                </a:solidFill>
              </a:rPr>
              <a:t>by which also you are saved, if you hold fast the word which I preached to you, unless you believed in vain.</a:t>
            </a:r>
          </a:p>
        </p:txBody>
      </p:sp>
      <p:sp>
        <p:nvSpPr>
          <p:cNvPr id="3" name="Rectangle 2">
            <a:extLst>
              <a:ext uri="{FF2B5EF4-FFF2-40B4-BE49-F238E27FC236}">
                <a16:creationId xmlns:a16="http://schemas.microsoft.com/office/drawing/2014/main" id="{052ABAC4-AA85-118B-112B-B90BCBF18256}"/>
              </a:ext>
            </a:extLst>
          </p:cNvPr>
          <p:cNvSpPr/>
          <p:nvPr/>
        </p:nvSpPr>
        <p:spPr>
          <a:xfrm>
            <a:off x="381000" y="244475"/>
            <a:ext cx="11506200" cy="9486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bg1"/>
                </a:solidFill>
              </a:rPr>
              <a:t>You Can Stand on the Resurrection </a:t>
            </a:r>
          </a:p>
        </p:txBody>
      </p:sp>
    </p:spTree>
    <p:extLst>
      <p:ext uri="{BB962C8B-B14F-4D97-AF65-F5344CB8AC3E}">
        <p14:creationId xmlns:p14="http://schemas.microsoft.com/office/powerpoint/2010/main" val="4096140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8075A-AC49-75CB-E8B2-E4ADAA9167B9}"/>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B913887E-8DED-3D97-FA5F-EE47F0550503}"/>
              </a:ext>
            </a:extLst>
          </p:cNvPr>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a:t>
            </a:r>
            <a:r>
              <a:rPr lang="en-US" sz="3600" b="1" u="sng" dirty="0">
                <a:solidFill>
                  <a:srgbClr val="002060"/>
                </a:solidFill>
              </a:rPr>
              <a:t>the gospel which I preached to you</a:t>
            </a:r>
            <a:r>
              <a:rPr lang="en-US" sz="3600" dirty="0">
                <a:solidFill>
                  <a:schemeClr val="tx1"/>
                </a:solidFill>
              </a:rPr>
              <a:t>, which also you received, in which also you stand, </a:t>
            </a:r>
            <a:r>
              <a:rPr lang="en-US" sz="3600" b="1" baseline="30000" dirty="0">
                <a:solidFill>
                  <a:schemeClr val="tx1"/>
                </a:solidFill>
              </a:rPr>
              <a:t>2 </a:t>
            </a:r>
            <a:r>
              <a:rPr lang="en-US" sz="3600" dirty="0">
                <a:solidFill>
                  <a:schemeClr val="tx1"/>
                </a:solidFill>
              </a:rPr>
              <a:t>by which also you are saved, if you hold fast the word which I preached to you, unless you believed in vain.</a:t>
            </a:r>
          </a:p>
        </p:txBody>
      </p:sp>
      <p:sp>
        <p:nvSpPr>
          <p:cNvPr id="11" name="Rectangle 10">
            <a:extLst>
              <a:ext uri="{FF2B5EF4-FFF2-40B4-BE49-F238E27FC236}">
                <a16:creationId xmlns:a16="http://schemas.microsoft.com/office/drawing/2014/main" id="{EBC140AA-CD8C-B876-AE7D-D9E1E90B0C37}"/>
              </a:ext>
            </a:extLst>
          </p:cNvPr>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the gospel which I preached to you, </a:t>
            </a:r>
            <a:r>
              <a:rPr lang="en-US" sz="3600" b="1" u="sng" dirty="0">
                <a:solidFill>
                  <a:srgbClr val="002060"/>
                </a:solidFill>
              </a:rPr>
              <a:t>which also you received</a:t>
            </a:r>
            <a:r>
              <a:rPr lang="en-US" sz="3600" dirty="0">
                <a:solidFill>
                  <a:schemeClr val="tx1"/>
                </a:solidFill>
              </a:rPr>
              <a:t>, in which also you stand, </a:t>
            </a:r>
            <a:r>
              <a:rPr lang="en-US" sz="3600" b="1" baseline="30000" dirty="0">
                <a:solidFill>
                  <a:schemeClr val="tx1"/>
                </a:solidFill>
              </a:rPr>
              <a:t>2 </a:t>
            </a:r>
            <a:r>
              <a:rPr lang="en-US" sz="3600" dirty="0">
                <a:solidFill>
                  <a:schemeClr val="tx1"/>
                </a:solidFill>
              </a:rPr>
              <a:t>by which also you are saved, if you hold fast the word which I preached to you, unless you believed in vain.</a:t>
            </a:r>
          </a:p>
        </p:txBody>
      </p:sp>
      <p:sp>
        <p:nvSpPr>
          <p:cNvPr id="3" name="Rectangle 2">
            <a:extLst>
              <a:ext uri="{FF2B5EF4-FFF2-40B4-BE49-F238E27FC236}">
                <a16:creationId xmlns:a16="http://schemas.microsoft.com/office/drawing/2014/main" id="{FECE7EF1-0FAB-B284-98BE-DEFD5AA241A9}"/>
              </a:ext>
            </a:extLst>
          </p:cNvPr>
          <p:cNvSpPr/>
          <p:nvPr/>
        </p:nvSpPr>
        <p:spPr>
          <a:xfrm>
            <a:off x="381000" y="244475"/>
            <a:ext cx="11506200" cy="9486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bg1"/>
                </a:solidFill>
              </a:rPr>
              <a:t>You Can Stand on the Resurrection </a:t>
            </a:r>
          </a:p>
        </p:txBody>
      </p:sp>
    </p:spTree>
    <p:extLst>
      <p:ext uri="{BB962C8B-B14F-4D97-AF65-F5344CB8AC3E}">
        <p14:creationId xmlns:p14="http://schemas.microsoft.com/office/powerpoint/2010/main" val="4416728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FC6709-BD29-C837-7FED-AF3A88A54F5A}"/>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E9BDAA79-CD33-7020-8B11-1E6452774BCA}"/>
              </a:ext>
            </a:extLst>
          </p:cNvPr>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a:t>
            </a:r>
            <a:r>
              <a:rPr lang="en-US" sz="3600" b="1" u="sng" dirty="0">
                <a:solidFill>
                  <a:srgbClr val="002060"/>
                </a:solidFill>
              </a:rPr>
              <a:t>the gospel which I preached to you</a:t>
            </a:r>
            <a:r>
              <a:rPr lang="en-US" sz="3600" dirty="0">
                <a:solidFill>
                  <a:schemeClr val="tx1"/>
                </a:solidFill>
              </a:rPr>
              <a:t>, which also you received, in which also you stand, </a:t>
            </a:r>
            <a:r>
              <a:rPr lang="en-US" sz="3600" b="1" baseline="30000" dirty="0">
                <a:solidFill>
                  <a:schemeClr val="tx1"/>
                </a:solidFill>
              </a:rPr>
              <a:t>2 </a:t>
            </a:r>
            <a:r>
              <a:rPr lang="en-US" sz="3600" dirty="0">
                <a:solidFill>
                  <a:schemeClr val="tx1"/>
                </a:solidFill>
              </a:rPr>
              <a:t>by which also you are saved, if you hold fast the word which I preached to you, unless you believed in vain.</a:t>
            </a:r>
          </a:p>
        </p:txBody>
      </p:sp>
      <p:sp>
        <p:nvSpPr>
          <p:cNvPr id="11" name="Rectangle 10">
            <a:extLst>
              <a:ext uri="{FF2B5EF4-FFF2-40B4-BE49-F238E27FC236}">
                <a16:creationId xmlns:a16="http://schemas.microsoft.com/office/drawing/2014/main" id="{29E4C1E9-18A7-54ED-2FA8-4A0E839454BB}"/>
              </a:ext>
            </a:extLst>
          </p:cNvPr>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the gospel which I preached to you, </a:t>
            </a:r>
            <a:r>
              <a:rPr lang="en-US" sz="3600" b="1" u="sng" dirty="0">
                <a:solidFill>
                  <a:srgbClr val="002060"/>
                </a:solidFill>
              </a:rPr>
              <a:t>which also you received</a:t>
            </a:r>
            <a:r>
              <a:rPr lang="en-US" sz="3600" dirty="0">
                <a:solidFill>
                  <a:schemeClr val="tx1"/>
                </a:solidFill>
              </a:rPr>
              <a:t>, in which also you stand, </a:t>
            </a:r>
            <a:r>
              <a:rPr lang="en-US" sz="3600" b="1" baseline="30000" dirty="0">
                <a:solidFill>
                  <a:schemeClr val="tx1"/>
                </a:solidFill>
              </a:rPr>
              <a:t>2 </a:t>
            </a:r>
            <a:r>
              <a:rPr lang="en-US" sz="3600" dirty="0">
                <a:solidFill>
                  <a:schemeClr val="tx1"/>
                </a:solidFill>
              </a:rPr>
              <a:t>by which also you are saved, if you hold fast the word which I preached to you, unless you believed in vain.</a:t>
            </a:r>
          </a:p>
        </p:txBody>
      </p:sp>
      <p:sp>
        <p:nvSpPr>
          <p:cNvPr id="12" name="Rectangle 11">
            <a:extLst>
              <a:ext uri="{FF2B5EF4-FFF2-40B4-BE49-F238E27FC236}">
                <a16:creationId xmlns:a16="http://schemas.microsoft.com/office/drawing/2014/main" id="{61D6BE40-8939-6380-95A8-73D5C4B9B3C1}"/>
              </a:ext>
            </a:extLst>
          </p:cNvPr>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the gospel which I preached to you, which also you received, </a:t>
            </a:r>
            <a:r>
              <a:rPr lang="en-US" sz="3600" b="1" u="sng" dirty="0">
                <a:solidFill>
                  <a:srgbClr val="002060"/>
                </a:solidFill>
              </a:rPr>
              <a:t>in which also you stand,</a:t>
            </a:r>
            <a:r>
              <a:rPr lang="en-US" sz="3600" b="1" dirty="0">
                <a:solidFill>
                  <a:srgbClr val="002060"/>
                </a:solidFill>
              </a:rPr>
              <a:t> </a:t>
            </a:r>
            <a:r>
              <a:rPr lang="en-US" sz="3600" b="1" baseline="30000" dirty="0">
                <a:solidFill>
                  <a:schemeClr val="tx1"/>
                </a:solidFill>
              </a:rPr>
              <a:t>2</a:t>
            </a:r>
            <a:r>
              <a:rPr lang="en-US" sz="3600" baseline="30000" dirty="0">
                <a:solidFill>
                  <a:schemeClr val="tx1"/>
                </a:solidFill>
              </a:rPr>
              <a:t> </a:t>
            </a:r>
            <a:r>
              <a:rPr lang="en-US" sz="3600" dirty="0">
                <a:solidFill>
                  <a:schemeClr val="tx1"/>
                </a:solidFill>
              </a:rPr>
              <a:t>by which also you are saved, if you hold fast the word which I preached to you, unless you believed in vain.</a:t>
            </a:r>
          </a:p>
        </p:txBody>
      </p:sp>
      <p:sp>
        <p:nvSpPr>
          <p:cNvPr id="3" name="Rectangle 2">
            <a:extLst>
              <a:ext uri="{FF2B5EF4-FFF2-40B4-BE49-F238E27FC236}">
                <a16:creationId xmlns:a16="http://schemas.microsoft.com/office/drawing/2014/main" id="{0ED47E4E-1922-20B5-DE94-733C1DB6C26C}"/>
              </a:ext>
            </a:extLst>
          </p:cNvPr>
          <p:cNvSpPr/>
          <p:nvPr/>
        </p:nvSpPr>
        <p:spPr>
          <a:xfrm>
            <a:off x="381000" y="244475"/>
            <a:ext cx="11506200" cy="9486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bg1"/>
                </a:solidFill>
              </a:rPr>
              <a:t>You Can Stand on the Resurrection </a:t>
            </a:r>
          </a:p>
        </p:txBody>
      </p:sp>
    </p:spTree>
    <p:extLst>
      <p:ext uri="{BB962C8B-B14F-4D97-AF65-F5344CB8AC3E}">
        <p14:creationId xmlns:p14="http://schemas.microsoft.com/office/powerpoint/2010/main" val="2299990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F7E35-3437-AC99-3C46-E54C922FC62F}"/>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3EAE3711-DF03-A612-F028-6ABA352021DB}"/>
              </a:ext>
            </a:extLst>
          </p:cNvPr>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a:t>
            </a:r>
            <a:r>
              <a:rPr lang="en-US" sz="3600" b="1" u="sng" dirty="0">
                <a:solidFill>
                  <a:srgbClr val="002060"/>
                </a:solidFill>
              </a:rPr>
              <a:t>the gospel which I preached to you</a:t>
            </a:r>
            <a:r>
              <a:rPr lang="en-US" sz="3600" dirty="0">
                <a:solidFill>
                  <a:schemeClr val="tx1"/>
                </a:solidFill>
              </a:rPr>
              <a:t>, which also you received, in which also you stand, </a:t>
            </a:r>
            <a:r>
              <a:rPr lang="en-US" sz="3600" b="1" baseline="30000" dirty="0">
                <a:solidFill>
                  <a:schemeClr val="tx1"/>
                </a:solidFill>
              </a:rPr>
              <a:t>2 </a:t>
            </a:r>
            <a:r>
              <a:rPr lang="en-US" sz="3600" dirty="0">
                <a:solidFill>
                  <a:schemeClr val="tx1"/>
                </a:solidFill>
              </a:rPr>
              <a:t>by which also you are saved, if you hold fast the word which I preached to you, unless you believed in vain.</a:t>
            </a:r>
          </a:p>
        </p:txBody>
      </p:sp>
      <p:sp>
        <p:nvSpPr>
          <p:cNvPr id="11" name="Rectangle 10">
            <a:extLst>
              <a:ext uri="{FF2B5EF4-FFF2-40B4-BE49-F238E27FC236}">
                <a16:creationId xmlns:a16="http://schemas.microsoft.com/office/drawing/2014/main" id="{296994F4-C949-3F29-279D-10668A0FCB59}"/>
              </a:ext>
            </a:extLst>
          </p:cNvPr>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the gospel which I preached to you, </a:t>
            </a:r>
            <a:r>
              <a:rPr lang="en-US" sz="3600" b="1" u="sng" dirty="0">
                <a:solidFill>
                  <a:srgbClr val="002060"/>
                </a:solidFill>
              </a:rPr>
              <a:t>which also you received</a:t>
            </a:r>
            <a:r>
              <a:rPr lang="en-US" sz="3600" dirty="0">
                <a:solidFill>
                  <a:schemeClr val="tx1"/>
                </a:solidFill>
              </a:rPr>
              <a:t>, in which also you stand, </a:t>
            </a:r>
            <a:r>
              <a:rPr lang="en-US" sz="3600" b="1" baseline="30000" dirty="0">
                <a:solidFill>
                  <a:schemeClr val="tx1"/>
                </a:solidFill>
              </a:rPr>
              <a:t>2 </a:t>
            </a:r>
            <a:r>
              <a:rPr lang="en-US" sz="3600" dirty="0">
                <a:solidFill>
                  <a:schemeClr val="tx1"/>
                </a:solidFill>
              </a:rPr>
              <a:t>by which also you are saved, if you hold fast the word which I preached to you, unless you believed in vain.</a:t>
            </a:r>
          </a:p>
        </p:txBody>
      </p:sp>
      <p:sp>
        <p:nvSpPr>
          <p:cNvPr id="12" name="Rectangle 11">
            <a:extLst>
              <a:ext uri="{FF2B5EF4-FFF2-40B4-BE49-F238E27FC236}">
                <a16:creationId xmlns:a16="http://schemas.microsoft.com/office/drawing/2014/main" id="{F99BE759-5922-AC40-94E5-A43F943241CB}"/>
              </a:ext>
            </a:extLst>
          </p:cNvPr>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the gospel which I preached to you, which also you received, in which also you stand, </a:t>
            </a:r>
            <a:r>
              <a:rPr lang="en-US" sz="3600" b="1" baseline="30000" dirty="0">
                <a:solidFill>
                  <a:schemeClr val="tx1"/>
                </a:solidFill>
              </a:rPr>
              <a:t>2</a:t>
            </a:r>
            <a:r>
              <a:rPr lang="en-US" sz="3600" baseline="30000" dirty="0">
                <a:solidFill>
                  <a:schemeClr val="tx1"/>
                </a:solidFill>
              </a:rPr>
              <a:t> </a:t>
            </a:r>
            <a:r>
              <a:rPr lang="en-US" sz="3600" b="1" u="sng" dirty="0">
                <a:solidFill>
                  <a:srgbClr val="002060"/>
                </a:solidFill>
              </a:rPr>
              <a:t>by which also you are saved</a:t>
            </a:r>
            <a:r>
              <a:rPr lang="en-US" sz="3600" dirty="0">
                <a:solidFill>
                  <a:schemeClr val="tx1"/>
                </a:solidFill>
              </a:rPr>
              <a:t>, if you hold fast the word which I preached to you, unless you believed in vain.</a:t>
            </a:r>
          </a:p>
        </p:txBody>
      </p:sp>
      <p:sp>
        <p:nvSpPr>
          <p:cNvPr id="3" name="Rectangle 2">
            <a:extLst>
              <a:ext uri="{FF2B5EF4-FFF2-40B4-BE49-F238E27FC236}">
                <a16:creationId xmlns:a16="http://schemas.microsoft.com/office/drawing/2014/main" id="{C2310557-8E85-D1B5-0C8D-EB6908314EC9}"/>
              </a:ext>
            </a:extLst>
          </p:cNvPr>
          <p:cNvSpPr/>
          <p:nvPr/>
        </p:nvSpPr>
        <p:spPr>
          <a:xfrm>
            <a:off x="381000" y="244475"/>
            <a:ext cx="11506200" cy="9486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bg1"/>
                </a:solidFill>
              </a:rPr>
              <a:t>You Can Stand on the Resurrection </a:t>
            </a:r>
          </a:p>
        </p:txBody>
      </p:sp>
    </p:spTree>
    <p:extLst>
      <p:ext uri="{BB962C8B-B14F-4D97-AF65-F5344CB8AC3E}">
        <p14:creationId xmlns:p14="http://schemas.microsoft.com/office/powerpoint/2010/main" val="3277356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a:t>
            </a:r>
            <a:r>
              <a:rPr lang="en-US" sz="3600" b="1" u="sng" dirty="0">
                <a:solidFill>
                  <a:srgbClr val="002060"/>
                </a:solidFill>
              </a:rPr>
              <a:t>the gospel which I preached to you</a:t>
            </a:r>
            <a:r>
              <a:rPr lang="en-US" sz="3600" dirty="0">
                <a:solidFill>
                  <a:schemeClr val="tx1"/>
                </a:solidFill>
              </a:rPr>
              <a:t>, which also you received, in which also you stand, </a:t>
            </a:r>
            <a:r>
              <a:rPr lang="en-US" sz="3600" b="1" baseline="30000" dirty="0">
                <a:solidFill>
                  <a:schemeClr val="tx1"/>
                </a:solidFill>
              </a:rPr>
              <a:t>2 </a:t>
            </a:r>
            <a:r>
              <a:rPr lang="en-US" sz="3600" dirty="0">
                <a:solidFill>
                  <a:schemeClr val="tx1"/>
                </a:solidFill>
              </a:rPr>
              <a:t>by which also you are saved, if you hold fast the word which I preached to you, unless you believed in vain.</a:t>
            </a:r>
          </a:p>
        </p:txBody>
      </p:sp>
      <p:sp>
        <p:nvSpPr>
          <p:cNvPr id="11" name="Rectangle 10"/>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the gospel which I preached to you, </a:t>
            </a:r>
            <a:r>
              <a:rPr lang="en-US" sz="3600" b="1" u="sng" dirty="0">
                <a:solidFill>
                  <a:srgbClr val="002060"/>
                </a:solidFill>
              </a:rPr>
              <a:t>which also you received</a:t>
            </a:r>
            <a:r>
              <a:rPr lang="en-US" sz="3600" dirty="0">
                <a:solidFill>
                  <a:schemeClr val="tx1"/>
                </a:solidFill>
              </a:rPr>
              <a:t>, in which also you stand, </a:t>
            </a:r>
            <a:r>
              <a:rPr lang="en-US" sz="3600" b="1" baseline="30000" dirty="0">
                <a:solidFill>
                  <a:schemeClr val="tx1"/>
                </a:solidFill>
              </a:rPr>
              <a:t>2 </a:t>
            </a:r>
            <a:r>
              <a:rPr lang="en-US" sz="3600" dirty="0">
                <a:solidFill>
                  <a:schemeClr val="tx1"/>
                </a:solidFill>
              </a:rPr>
              <a:t>by which also you are saved, if you hold fast the word which I preached to you, unless you believed in vain.</a:t>
            </a:r>
          </a:p>
        </p:txBody>
      </p:sp>
      <p:sp>
        <p:nvSpPr>
          <p:cNvPr id="12" name="Rectangle 11"/>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the gospel which I preached to you, which also you received, </a:t>
            </a:r>
            <a:r>
              <a:rPr lang="en-US" sz="3600" b="1" u="sng" dirty="0">
                <a:solidFill>
                  <a:srgbClr val="002060"/>
                </a:solidFill>
              </a:rPr>
              <a:t>in which also you stand, </a:t>
            </a:r>
            <a:r>
              <a:rPr lang="en-US" sz="3600" b="1" u="sng" baseline="30000" dirty="0">
                <a:solidFill>
                  <a:srgbClr val="002060"/>
                </a:solidFill>
              </a:rPr>
              <a:t>2 </a:t>
            </a:r>
            <a:r>
              <a:rPr lang="en-US" sz="3600" b="1" u="sng" dirty="0">
                <a:solidFill>
                  <a:srgbClr val="002060"/>
                </a:solidFill>
              </a:rPr>
              <a:t>by which also you are saved</a:t>
            </a:r>
            <a:r>
              <a:rPr lang="en-US" sz="3600" dirty="0">
                <a:solidFill>
                  <a:schemeClr val="tx1"/>
                </a:solidFill>
              </a:rPr>
              <a:t>, if you hold fast the word which I preached to you, unless you believed in vain.</a:t>
            </a:r>
          </a:p>
        </p:txBody>
      </p:sp>
      <p:sp>
        <p:nvSpPr>
          <p:cNvPr id="14" name="Rectangle 13"/>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15:1</a:t>
            </a:r>
            <a:r>
              <a:rPr lang="en-US" sz="3600" b="1" dirty="0">
                <a:solidFill>
                  <a:schemeClr val="tx1"/>
                </a:solidFill>
              </a:rPr>
              <a:t> </a:t>
            </a:r>
            <a:r>
              <a:rPr lang="en-US" sz="3600" dirty="0">
                <a:solidFill>
                  <a:schemeClr val="tx1"/>
                </a:solidFill>
              </a:rPr>
              <a:t>Now I make known to you, brethren, the gospel which I preached to you, which also you received, in which also you stand, </a:t>
            </a:r>
            <a:r>
              <a:rPr lang="en-US" sz="3600" b="1" baseline="30000" dirty="0">
                <a:solidFill>
                  <a:schemeClr val="tx1"/>
                </a:solidFill>
              </a:rPr>
              <a:t>2 </a:t>
            </a:r>
            <a:r>
              <a:rPr lang="en-US" sz="3600" dirty="0">
                <a:solidFill>
                  <a:schemeClr val="tx1"/>
                </a:solidFill>
              </a:rPr>
              <a:t>by which also you are saved, if you hold fast the word which I preached to you, </a:t>
            </a:r>
            <a:r>
              <a:rPr lang="en-US" sz="3600" b="1" u="sng" dirty="0">
                <a:solidFill>
                  <a:srgbClr val="002060"/>
                </a:solidFill>
              </a:rPr>
              <a:t>unless you believed in vain</a:t>
            </a:r>
            <a:r>
              <a:rPr lang="en-US" sz="3600" dirty="0">
                <a:solidFill>
                  <a:schemeClr val="tx1"/>
                </a:solidFill>
              </a:rPr>
              <a:t>.</a:t>
            </a:r>
          </a:p>
        </p:txBody>
      </p:sp>
      <p:sp>
        <p:nvSpPr>
          <p:cNvPr id="3" name="Rectangle 2">
            <a:extLst>
              <a:ext uri="{FF2B5EF4-FFF2-40B4-BE49-F238E27FC236}">
                <a16:creationId xmlns:a16="http://schemas.microsoft.com/office/drawing/2014/main" id="{D32A55F3-BF25-B9AC-0A6F-5FAF04A7F3BE}"/>
              </a:ext>
            </a:extLst>
          </p:cNvPr>
          <p:cNvSpPr/>
          <p:nvPr/>
        </p:nvSpPr>
        <p:spPr>
          <a:xfrm>
            <a:off x="381000" y="244475"/>
            <a:ext cx="11506200" cy="9486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bg1"/>
                </a:solidFill>
              </a:rPr>
              <a:t>You Can Stand on the Resurrection </a:t>
            </a:r>
          </a:p>
        </p:txBody>
      </p:sp>
    </p:spTree>
    <p:extLst>
      <p:ext uri="{BB962C8B-B14F-4D97-AF65-F5344CB8AC3E}">
        <p14:creationId xmlns:p14="http://schemas.microsoft.com/office/powerpoint/2010/main" val="37440136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33BF5-8366-4C78-01E0-F545296A0C99}"/>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BFB2C058-ADC8-E874-7EDB-F311006B04DE}"/>
              </a:ext>
            </a:extLst>
          </p:cNvPr>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15:3 </a:t>
            </a:r>
            <a:r>
              <a:rPr lang="en-US" sz="3600" dirty="0">
                <a:solidFill>
                  <a:schemeClr val="tx1"/>
                </a:solidFill>
              </a:rPr>
              <a:t>For I delivered to you</a:t>
            </a:r>
            <a:r>
              <a:rPr lang="en-US" sz="3600" baseline="30000" dirty="0">
                <a:solidFill>
                  <a:schemeClr val="tx1"/>
                </a:solidFill>
              </a:rPr>
              <a:t> </a:t>
            </a:r>
            <a:r>
              <a:rPr lang="en-US" sz="3600" dirty="0">
                <a:solidFill>
                  <a:schemeClr val="tx1"/>
                </a:solidFill>
              </a:rPr>
              <a:t>as of first importance </a:t>
            </a:r>
            <a:r>
              <a:rPr lang="en-US" sz="3600" b="1" u="sng" dirty="0">
                <a:solidFill>
                  <a:srgbClr val="002060"/>
                </a:solidFill>
              </a:rPr>
              <a:t>what I also received</a:t>
            </a:r>
            <a:r>
              <a:rPr lang="en-US" sz="3600" dirty="0">
                <a:solidFill>
                  <a:schemeClr val="tx1"/>
                </a:solidFill>
              </a:rPr>
              <a:t>, that Christ died for our sins according to the Scriptures, </a:t>
            </a:r>
            <a:r>
              <a:rPr lang="en-US" sz="3600" b="1" baseline="30000" dirty="0">
                <a:solidFill>
                  <a:schemeClr val="tx1"/>
                </a:solidFill>
              </a:rPr>
              <a:t>4 </a:t>
            </a:r>
            <a:r>
              <a:rPr lang="en-US" sz="3600" dirty="0">
                <a:solidFill>
                  <a:schemeClr val="tx1"/>
                </a:solidFill>
              </a:rPr>
              <a:t>and that He was buried, and that He was raised on the third day according to the Scriptures, </a:t>
            </a:r>
          </a:p>
        </p:txBody>
      </p:sp>
      <p:sp>
        <p:nvSpPr>
          <p:cNvPr id="3" name="Rectangle 2">
            <a:extLst>
              <a:ext uri="{FF2B5EF4-FFF2-40B4-BE49-F238E27FC236}">
                <a16:creationId xmlns:a16="http://schemas.microsoft.com/office/drawing/2014/main" id="{4CF175FF-7410-CD0B-517A-47C9C4C4B348}"/>
              </a:ext>
            </a:extLst>
          </p:cNvPr>
          <p:cNvSpPr/>
          <p:nvPr/>
        </p:nvSpPr>
        <p:spPr>
          <a:xfrm>
            <a:off x="381000" y="244475"/>
            <a:ext cx="11506200" cy="9486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bg1"/>
                </a:solidFill>
              </a:rPr>
              <a:t>You Can Stand on the Resurrection </a:t>
            </a:r>
          </a:p>
        </p:txBody>
      </p:sp>
    </p:spTree>
    <p:extLst>
      <p:ext uri="{BB962C8B-B14F-4D97-AF65-F5344CB8AC3E}">
        <p14:creationId xmlns:p14="http://schemas.microsoft.com/office/powerpoint/2010/main" val="6130058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E334F-9594-2D7D-4B6C-635150DAD080}"/>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F72A98DB-98D9-237D-9777-9CF95284C5AB}"/>
              </a:ext>
            </a:extLst>
          </p:cNvPr>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15:3 </a:t>
            </a:r>
            <a:r>
              <a:rPr lang="en-US" sz="3600" dirty="0">
                <a:solidFill>
                  <a:schemeClr val="tx1"/>
                </a:solidFill>
              </a:rPr>
              <a:t>For I delivered to you</a:t>
            </a:r>
            <a:r>
              <a:rPr lang="en-US" sz="3600" baseline="30000" dirty="0">
                <a:solidFill>
                  <a:schemeClr val="tx1"/>
                </a:solidFill>
              </a:rPr>
              <a:t> </a:t>
            </a:r>
            <a:r>
              <a:rPr lang="en-US" sz="3600" b="1" u="sng" dirty="0">
                <a:solidFill>
                  <a:srgbClr val="002060"/>
                </a:solidFill>
              </a:rPr>
              <a:t>as of first importance</a:t>
            </a:r>
            <a:r>
              <a:rPr lang="en-US" sz="3600" b="1" dirty="0">
                <a:solidFill>
                  <a:srgbClr val="002060"/>
                </a:solidFill>
              </a:rPr>
              <a:t> </a:t>
            </a:r>
            <a:r>
              <a:rPr lang="en-US" sz="3600" dirty="0">
                <a:solidFill>
                  <a:schemeClr val="tx1"/>
                </a:solidFill>
              </a:rPr>
              <a:t>what I also received, that Christ died for our sins according to the Scriptures, </a:t>
            </a:r>
            <a:r>
              <a:rPr lang="en-US" sz="3600" b="1" baseline="30000" dirty="0">
                <a:solidFill>
                  <a:schemeClr val="tx1"/>
                </a:solidFill>
              </a:rPr>
              <a:t>4 </a:t>
            </a:r>
            <a:r>
              <a:rPr lang="en-US" sz="3600" dirty="0">
                <a:solidFill>
                  <a:schemeClr val="tx1"/>
                </a:solidFill>
              </a:rPr>
              <a:t>and that He was buried, and that He was raised on the third day according to the Scriptures, </a:t>
            </a:r>
          </a:p>
        </p:txBody>
      </p:sp>
      <p:sp>
        <p:nvSpPr>
          <p:cNvPr id="3" name="Rectangle 2">
            <a:extLst>
              <a:ext uri="{FF2B5EF4-FFF2-40B4-BE49-F238E27FC236}">
                <a16:creationId xmlns:a16="http://schemas.microsoft.com/office/drawing/2014/main" id="{31D4A41B-476D-DE48-5433-C4D772F342A4}"/>
              </a:ext>
            </a:extLst>
          </p:cNvPr>
          <p:cNvSpPr/>
          <p:nvPr/>
        </p:nvSpPr>
        <p:spPr>
          <a:xfrm>
            <a:off x="381000" y="244475"/>
            <a:ext cx="11506200" cy="9486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bg1"/>
                </a:solidFill>
              </a:rPr>
              <a:t>You Can Stand on the Resurrection </a:t>
            </a:r>
          </a:p>
        </p:txBody>
      </p:sp>
    </p:spTree>
    <p:extLst>
      <p:ext uri="{BB962C8B-B14F-4D97-AF65-F5344CB8AC3E}">
        <p14:creationId xmlns:p14="http://schemas.microsoft.com/office/powerpoint/2010/main" val="1649813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5 </a:t>
            </a:r>
          </a:p>
        </p:txBody>
      </p:sp>
      <p:sp>
        <p:nvSpPr>
          <p:cNvPr id="6" name="Rounded Rectangle 5"/>
          <p:cNvSpPr/>
          <p:nvPr/>
        </p:nvSpPr>
        <p:spPr>
          <a:xfrm>
            <a:off x="4953000" y="5757718"/>
            <a:ext cx="6934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resurrection is hard to believe</a:t>
            </a:r>
          </a:p>
        </p:txBody>
      </p:sp>
    </p:spTree>
    <p:extLst>
      <p:ext uri="{BB962C8B-B14F-4D97-AF65-F5344CB8AC3E}">
        <p14:creationId xmlns:p14="http://schemas.microsoft.com/office/powerpoint/2010/main" val="2363206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F61E6B-7428-166E-F34B-C5692169F5C9}"/>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53E7C929-124B-60A8-947D-3B6769899DFF}"/>
              </a:ext>
            </a:extLst>
          </p:cNvPr>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15:3 </a:t>
            </a:r>
            <a:r>
              <a:rPr lang="en-US" sz="3600" dirty="0">
                <a:solidFill>
                  <a:schemeClr val="tx1"/>
                </a:solidFill>
              </a:rPr>
              <a:t>For I delivered to you</a:t>
            </a:r>
            <a:r>
              <a:rPr lang="en-US" sz="3600" baseline="30000" dirty="0">
                <a:solidFill>
                  <a:schemeClr val="tx1"/>
                </a:solidFill>
              </a:rPr>
              <a:t> </a:t>
            </a:r>
            <a:r>
              <a:rPr lang="en-US" sz="3600" dirty="0">
                <a:solidFill>
                  <a:schemeClr val="tx1"/>
                </a:solidFill>
              </a:rPr>
              <a:t>as of first importance what I also received, that Christ </a:t>
            </a:r>
            <a:r>
              <a:rPr lang="en-US" sz="3600" b="1" u="sng" dirty="0">
                <a:solidFill>
                  <a:srgbClr val="002060"/>
                </a:solidFill>
              </a:rPr>
              <a:t>died</a:t>
            </a:r>
            <a:r>
              <a:rPr lang="en-US" sz="3600" dirty="0">
                <a:solidFill>
                  <a:schemeClr val="tx1"/>
                </a:solidFill>
              </a:rPr>
              <a:t> for our sins according to the Scriptures, </a:t>
            </a:r>
            <a:r>
              <a:rPr lang="en-US" sz="3600" b="1" baseline="30000" dirty="0">
                <a:solidFill>
                  <a:schemeClr val="tx1"/>
                </a:solidFill>
              </a:rPr>
              <a:t>4 </a:t>
            </a:r>
            <a:r>
              <a:rPr lang="en-US" sz="3600" dirty="0">
                <a:solidFill>
                  <a:schemeClr val="tx1"/>
                </a:solidFill>
              </a:rPr>
              <a:t>and that He was </a:t>
            </a:r>
            <a:r>
              <a:rPr lang="en-US" sz="3600" b="1" u="sng" dirty="0">
                <a:solidFill>
                  <a:srgbClr val="002060"/>
                </a:solidFill>
              </a:rPr>
              <a:t>buried</a:t>
            </a:r>
            <a:r>
              <a:rPr lang="en-US" sz="3600" dirty="0">
                <a:solidFill>
                  <a:schemeClr val="tx1"/>
                </a:solidFill>
              </a:rPr>
              <a:t>, and that He was </a:t>
            </a:r>
            <a:r>
              <a:rPr lang="en-US" sz="3600" b="1" u="sng" dirty="0">
                <a:solidFill>
                  <a:srgbClr val="002060"/>
                </a:solidFill>
              </a:rPr>
              <a:t>raised</a:t>
            </a:r>
            <a:r>
              <a:rPr lang="en-US" sz="3600" dirty="0">
                <a:solidFill>
                  <a:schemeClr val="tx1"/>
                </a:solidFill>
              </a:rPr>
              <a:t> on the third day according to the Scriptures, </a:t>
            </a:r>
          </a:p>
        </p:txBody>
      </p:sp>
      <p:sp>
        <p:nvSpPr>
          <p:cNvPr id="3" name="Rectangle 2">
            <a:extLst>
              <a:ext uri="{FF2B5EF4-FFF2-40B4-BE49-F238E27FC236}">
                <a16:creationId xmlns:a16="http://schemas.microsoft.com/office/drawing/2014/main" id="{D8906420-8B07-8D5F-C2C1-31CD8E607C15}"/>
              </a:ext>
            </a:extLst>
          </p:cNvPr>
          <p:cNvSpPr/>
          <p:nvPr/>
        </p:nvSpPr>
        <p:spPr>
          <a:xfrm>
            <a:off x="381000" y="244475"/>
            <a:ext cx="11506200" cy="9486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bg1"/>
                </a:solidFill>
              </a:rPr>
              <a:t>You Can Stand on the Resurrection </a:t>
            </a:r>
          </a:p>
        </p:txBody>
      </p:sp>
      <p:sp>
        <p:nvSpPr>
          <p:cNvPr id="2" name="Rounded Rectangle 5">
            <a:extLst>
              <a:ext uri="{FF2B5EF4-FFF2-40B4-BE49-F238E27FC236}">
                <a16:creationId xmlns:a16="http://schemas.microsoft.com/office/drawing/2014/main" id="{3920F282-8EB1-501D-0D1F-E66EB9C59FFC}"/>
              </a:ext>
            </a:extLst>
          </p:cNvPr>
          <p:cNvSpPr/>
          <p:nvPr/>
        </p:nvSpPr>
        <p:spPr>
          <a:xfrm>
            <a:off x="1066800" y="1549108"/>
            <a:ext cx="9601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An </a:t>
            </a:r>
            <a:r>
              <a:rPr lang="en-US" sz="3600" b="1" i="1" dirty="0"/>
              <a:t>essential</a:t>
            </a:r>
            <a:r>
              <a:rPr lang="en-US" sz="3600" b="1" dirty="0"/>
              <a:t> component of the Christian faith!</a:t>
            </a:r>
          </a:p>
        </p:txBody>
      </p:sp>
    </p:spTree>
    <p:extLst>
      <p:ext uri="{BB962C8B-B14F-4D97-AF65-F5344CB8AC3E}">
        <p14:creationId xmlns:p14="http://schemas.microsoft.com/office/powerpoint/2010/main" val="813460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15:3 </a:t>
            </a:r>
            <a:r>
              <a:rPr lang="en-US" sz="3600" dirty="0">
                <a:solidFill>
                  <a:schemeClr val="tx1"/>
                </a:solidFill>
              </a:rPr>
              <a:t>For I delivered to you</a:t>
            </a:r>
            <a:r>
              <a:rPr lang="en-US" sz="3600" u="sng" baseline="30000" dirty="0">
                <a:solidFill>
                  <a:schemeClr val="tx1"/>
                </a:solidFill>
              </a:rPr>
              <a:t> </a:t>
            </a:r>
            <a:r>
              <a:rPr lang="en-US" sz="3600" dirty="0">
                <a:solidFill>
                  <a:schemeClr val="tx1"/>
                </a:solidFill>
              </a:rPr>
              <a:t>as of first importance </a:t>
            </a:r>
            <a:r>
              <a:rPr lang="en-US" sz="3600" b="1" u="sng" dirty="0">
                <a:solidFill>
                  <a:srgbClr val="002060"/>
                </a:solidFill>
              </a:rPr>
              <a:t>what I also received</a:t>
            </a:r>
            <a:r>
              <a:rPr lang="en-US" sz="3600" dirty="0">
                <a:solidFill>
                  <a:schemeClr val="tx1"/>
                </a:solidFill>
              </a:rPr>
              <a:t>, that Christ died for our sins according to the Scriptures, </a:t>
            </a:r>
            <a:r>
              <a:rPr lang="en-US" sz="3600" b="1" baseline="30000" dirty="0">
                <a:solidFill>
                  <a:schemeClr val="tx1"/>
                </a:solidFill>
              </a:rPr>
              <a:t>4 </a:t>
            </a:r>
            <a:r>
              <a:rPr lang="en-US" sz="3600" dirty="0">
                <a:solidFill>
                  <a:schemeClr val="tx1"/>
                </a:solidFill>
              </a:rPr>
              <a:t>and that He was buried, and that He was raised on the third day according to the Scriptures, </a:t>
            </a:r>
          </a:p>
        </p:txBody>
      </p:sp>
      <p:sp>
        <p:nvSpPr>
          <p:cNvPr id="7" name="Rectangle 6"/>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15:3 </a:t>
            </a:r>
            <a:r>
              <a:rPr lang="en-US" sz="3600" dirty="0">
                <a:solidFill>
                  <a:schemeClr val="tx1"/>
                </a:solidFill>
              </a:rPr>
              <a:t>For I delivered to you</a:t>
            </a:r>
            <a:r>
              <a:rPr lang="en-US" sz="3600" u="sng" baseline="30000" dirty="0">
                <a:solidFill>
                  <a:schemeClr val="tx1"/>
                </a:solidFill>
              </a:rPr>
              <a:t> </a:t>
            </a:r>
            <a:r>
              <a:rPr lang="en-US" sz="3600" b="1" u="sng" dirty="0">
                <a:solidFill>
                  <a:srgbClr val="002060"/>
                </a:solidFill>
              </a:rPr>
              <a:t>as of first importance </a:t>
            </a:r>
            <a:r>
              <a:rPr lang="en-US" sz="3600" dirty="0">
                <a:solidFill>
                  <a:schemeClr val="tx1"/>
                </a:solidFill>
              </a:rPr>
              <a:t>what I also received, that Christ died for our sins according to the Scriptures, </a:t>
            </a:r>
            <a:r>
              <a:rPr lang="en-US" sz="3600" b="1" baseline="30000" dirty="0">
                <a:solidFill>
                  <a:schemeClr val="tx1"/>
                </a:solidFill>
              </a:rPr>
              <a:t>4 </a:t>
            </a:r>
            <a:r>
              <a:rPr lang="en-US" sz="3600" dirty="0">
                <a:solidFill>
                  <a:schemeClr val="tx1"/>
                </a:solidFill>
              </a:rPr>
              <a:t>and that He was buried, and that He was raised on the third day according to the Scriptures, </a:t>
            </a:r>
          </a:p>
        </p:txBody>
      </p:sp>
      <p:sp>
        <p:nvSpPr>
          <p:cNvPr id="8" name="Rectangle 7"/>
          <p:cNvSpPr/>
          <p:nvPr/>
        </p:nvSpPr>
        <p:spPr>
          <a:xfrm>
            <a:off x="-20782" y="4469300"/>
            <a:ext cx="12212782" cy="23887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baseline="30000" dirty="0">
                <a:solidFill>
                  <a:schemeClr val="tx1"/>
                </a:solidFill>
              </a:rPr>
              <a:t>1 Corinthians 15:3 </a:t>
            </a:r>
            <a:r>
              <a:rPr lang="en-US" sz="3600" dirty="0">
                <a:solidFill>
                  <a:schemeClr val="tx1"/>
                </a:solidFill>
              </a:rPr>
              <a:t>For I delivered to you</a:t>
            </a:r>
            <a:r>
              <a:rPr lang="en-US" sz="3600" baseline="30000" dirty="0">
                <a:solidFill>
                  <a:schemeClr val="tx1"/>
                </a:solidFill>
              </a:rPr>
              <a:t> </a:t>
            </a:r>
            <a:r>
              <a:rPr lang="en-US" sz="3600" dirty="0">
                <a:solidFill>
                  <a:schemeClr val="tx1"/>
                </a:solidFill>
              </a:rPr>
              <a:t>as of first importance what I also received, that Christ died for our sins </a:t>
            </a:r>
            <a:r>
              <a:rPr lang="en-US" sz="3600" b="1" u="sng" dirty="0">
                <a:solidFill>
                  <a:srgbClr val="002060"/>
                </a:solidFill>
              </a:rPr>
              <a:t>according to the Scriptures</a:t>
            </a:r>
            <a:r>
              <a:rPr lang="en-US" sz="3600" dirty="0">
                <a:solidFill>
                  <a:schemeClr val="tx1"/>
                </a:solidFill>
              </a:rPr>
              <a:t>, </a:t>
            </a:r>
            <a:r>
              <a:rPr lang="en-US" sz="3600" b="1" baseline="30000" dirty="0">
                <a:solidFill>
                  <a:schemeClr val="tx1"/>
                </a:solidFill>
              </a:rPr>
              <a:t>4 </a:t>
            </a:r>
            <a:r>
              <a:rPr lang="en-US" sz="3600" dirty="0">
                <a:solidFill>
                  <a:schemeClr val="tx1"/>
                </a:solidFill>
              </a:rPr>
              <a:t>and that He was buried, and that He was raised on the third day </a:t>
            </a:r>
            <a:r>
              <a:rPr lang="en-US" sz="3600" b="1" u="sng" dirty="0">
                <a:solidFill>
                  <a:srgbClr val="002060"/>
                </a:solidFill>
              </a:rPr>
              <a:t>according to the Scriptures</a:t>
            </a:r>
            <a:r>
              <a:rPr lang="en-US" sz="3600" dirty="0">
                <a:solidFill>
                  <a:schemeClr val="tx1"/>
                </a:solidFill>
              </a:rPr>
              <a:t>, </a:t>
            </a:r>
          </a:p>
        </p:txBody>
      </p:sp>
      <p:sp>
        <p:nvSpPr>
          <p:cNvPr id="3" name="Rectangle 2">
            <a:extLst>
              <a:ext uri="{FF2B5EF4-FFF2-40B4-BE49-F238E27FC236}">
                <a16:creationId xmlns:a16="http://schemas.microsoft.com/office/drawing/2014/main" id="{5AA70694-1883-82E9-12C7-419CF124D4C4}"/>
              </a:ext>
            </a:extLst>
          </p:cNvPr>
          <p:cNvSpPr/>
          <p:nvPr/>
        </p:nvSpPr>
        <p:spPr>
          <a:xfrm>
            <a:off x="381000" y="244475"/>
            <a:ext cx="11506200" cy="9486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bg1"/>
                </a:solidFill>
              </a:rPr>
              <a:t>You Can Stand on the Resurrection </a:t>
            </a:r>
          </a:p>
        </p:txBody>
      </p:sp>
    </p:spTree>
    <p:extLst>
      <p:ext uri="{BB962C8B-B14F-4D97-AF65-F5344CB8AC3E}">
        <p14:creationId xmlns:p14="http://schemas.microsoft.com/office/powerpoint/2010/main" val="29595509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bwMode="auto">
          <a:xfrm>
            <a:off x="0" y="36872"/>
            <a:ext cx="12192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5400" b="1" dirty="0">
                <a:solidFill>
                  <a:schemeClr val="bg1"/>
                </a:solidFill>
              </a:rPr>
              <a:t>Line of Evidence #1:  Predictive Prophecy</a:t>
            </a:r>
          </a:p>
        </p:txBody>
      </p:sp>
    </p:spTree>
    <p:extLst>
      <p:ext uri="{BB962C8B-B14F-4D97-AF65-F5344CB8AC3E}">
        <p14:creationId xmlns:p14="http://schemas.microsoft.com/office/powerpoint/2010/main" val="1707028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Genesis 3:15</a:t>
            </a:r>
          </a:p>
          <a:p>
            <a:r>
              <a:rPr lang="en-US" sz="2200" b="1" dirty="0"/>
              <a:t>Micah 5:2</a:t>
            </a:r>
          </a:p>
          <a:p>
            <a:r>
              <a:rPr lang="en-US" sz="2200" b="1" dirty="0"/>
              <a:t>Isaiah 7:14</a:t>
            </a:r>
          </a:p>
          <a:p>
            <a:r>
              <a:rPr lang="en-US" sz="2200" b="1" dirty="0"/>
              <a:t>Genesis 12:3</a:t>
            </a:r>
          </a:p>
          <a:p>
            <a:r>
              <a:rPr lang="en-US" sz="2200" b="1" dirty="0"/>
              <a:t>Genesis 22:18</a:t>
            </a:r>
          </a:p>
          <a:p>
            <a:r>
              <a:rPr lang="en-US" sz="2200" b="1" dirty="0"/>
              <a:t>Genesis 21:12</a:t>
            </a:r>
          </a:p>
          <a:p>
            <a:r>
              <a:rPr lang="en-US" sz="2200" b="1" dirty="0"/>
              <a:t>Numbers 24:17</a:t>
            </a:r>
          </a:p>
          <a:p>
            <a:r>
              <a:rPr lang="en-US" sz="2200" b="1" dirty="0"/>
              <a:t>Genesis 49:10</a:t>
            </a:r>
          </a:p>
          <a:p>
            <a:r>
              <a:rPr lang="en-US" sz="2200" b="1" dirty="0"/>
              <a:t>2 Samuel 7:12-13</a:t>
            </a:r>
          </a:p>
          <a:p>
            <a:r>
              <a:rPr lang="en-US" sz="2200" b="1" dirty="0"/>
              <a:t>Isaiah 9:7</a:t>
            </a:r>
          </a:p>
          <a:p>
            <a:r>
              <a:rPr lang="en-US" sz="2200" b="1" dirty="0"/>
              <a:t>Psalm 45:6-7</a:t>
            </a:r>
          </a:p>
          <a:p>
            <a:r>
              <a:rPr lang="en-US" sz="2200" b="1" dirty="0"/>
              <a:t>Daniel 2:44</a:t>
            </a:r>
          </a:p>
          <a:p>
            <a:r>
              <a:rPr lang="en-US" sz="2200" b="1" dirty="0"/>
              <a:t>Isaiah 7:14</a:t>
            </a:r>
          </a:p>
          <a:p>
            <a:r>
              <a:rPr lang="en-US" sz="2200" b="1" dirty="0"/>
              <a:t>Psalm 16:10</a:t>
            </a:r>
          </a:p>
          <a:p>
            <a:r>
              <a:rPr lang="en-US" sz="2200" b="1" dirty="0"/>
              <a:t>Psalm 49:15</a:t>
            </a:r>
          </a:p>
          <a:p>
            <a:r>
              <a:rPr lang="en-US" sz="2200" b="1" dirty="0"/>
              <a:t>Psalm 24:7-10</a:t>
            </a:r>
          </a:p>
          <a:p>
            <a:r>
              <a:rPr lang="en-US" sz="2200" b="1" dirty="0"/>
              <a:t>Psalm 68:18</a:t>
            </a:r>
          </a:p>
          <a:p>
            <a:r>
              <a:rPr lang="en-US" sz="2200" b="1" dirty="0"/>
              <a:t>Psalm 110:1</a:t>
            </a:r>
          </a:p>
          <a:p>
            <a:r>
              <a:rPr lang="en-US" sz="2200" b="1" dirty="0"/>
              <a:t>Isaiah 53:5-12</a:t>
            </a:r>
          </a:p>
          <a:p>
            <a:r>
              <a:rPr lang="en-US" sz="2200" b="1" dirty="0"/>
              <a:t>Isaiah 7:14</a:t>
            </a:r>
            <a:endParaRPr lang="en-US" dirty="0"/>
          </a:p>
        </p:txBody>
      </p:sp>
      <p:sp>
        <p:nvSpPr>
          <p:cNvPr id="5" name="Rectangle 4"/>
          <p:cNvSpPr/>
          <p:nvPr/>
        </p:nvSpPr>
        <p:spPr>
          <a:xfrm>
            <a:off x="4495800" y="0"/>
            <a:ext cx="3048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Isaiah 7:14</a:t>
            </a:r>
          </a:p>
          <a:p>
            <a:r>
              <a:rPr lang="en-US" sz="2200" b="1" dirty="0"/>
              <a:t>Hosea 11:1</a:t>
            </a:r>
          </a:p>
          <a:p>
            <a:r>
              <a:rPr lang="en-US" sz="2200" b="1" dirty="0"/>
              <a:t>Jeremiah 31:15</a:t>
            </a:r>
          </a:p>
          <a:p>
            <a:r>
              <a:rPr lang="en-US" sz="2200" b="1" dirty="0"/>
              <a:t>Isaiah 40:3-5</a:t>
            </a:r>
          </a:p>
          <a:p>
            <a:r>
              <a:rPr lang="en-US" sz="2200" b="1" dirty="0"/>
              <a:t>Psalm 69:8</a:t>
            </a:r>
          </a:p>
          <a:p>
            <a:r>
              <a:rPr lang="en-US" sz="2200" b="1" dirty="0"/>
              <a:t>Isaiah 53:3</a:t>
            </a:r>
          </a:p>
          <a:p>
            <a:r>
              <a:rPr lang="en-US" sz="2200" b="1" dirty="0"/>
              <a:t>Deuteronomy 18:15</a:t>
            </a:r>
          </a:p>
          <a:p>
            <a:r>
              <a:rPr lang="en-US" sz="2200" b="1" dirty="0"/>
              <a:t>Malachi 4:5-6</a:t>
            </a:r>
          </a:p>
          <a:p>
            <a:r>
              <a:rPr lang="en-US" sz="2200" b="1" dirty="0"/>
              <a:t>Psalm 2:7</a:t>
            </a:r>
          </a:p>
          <a:p>
            <a:r>
              <a:rPr lang="en-US" sz="2200" b="1" dirty="0"/>
              <a:t>Isaiah 11:1</a:t>
            </a:r>
          </a:p>
          <a:p>
            <a:r>
              <a:rPr lang="en-US" sz="2200" b="1" dirty="0"/>
              <a:t>Isaiah 9:1-2</a:t>
            </a:r>
          </a:p>
          <a:p>
            <a:r>
              <a:rPr lang="en-US" sz="2200" b="1" dirty="0"/>
              <a:t>Psalm 78:2-4</a:t>
            </a:r>
          </a:p>
          <a:p>
            <a:r>
              <a:rPr lang="en-US" sz="2200" b="1" dirty="0"/>
              <a:t>Isaiah 6:9-10</a:t>
            </a:r>
          </a:p>
          <a:p>
            <a:r>
              <a:rPr lang="en-US" sz="2200" b="1" dirty="0"/>
              <a:t>Isaiah 61:1-2</a:t>
            </a:r>
          </a:p>
          <a:p>
            <a:r>
              <a:rPr lang="en-US" sz="2200" b="1" dirty="0"/>
              <a:t>Psalm 22:1</a:t>
            </a:r>
          </a:p>
          <a:p>
            <a:r>
              <a:rPr lang="en-US" sz="2200" b="1" dirty="0"/>
              <a:t>Psalm 109:4</a:t>
            </a:r>
          </a:p>
          <a:p>
            <a:r>
              <a:rPr lang="en-US" sz="2200" b="1" dirty="0"/>
              <a:t>Zechariah 12:10</a:t>
            </a:r>
          </a:p>
          <a:p>
            <a:r>
              <a:rPr lang="en-US" sz="2200" b="1" dirty="0"/>
              <a:t>Isaiah 53:9</a:t>
            </a:r>
            <a:endParaRPr lang="en-US" dirty="0"/>
          </a:p>
        </p:txBody>
      </p:sp>
      <p:sp>
        <p:nvSpPr>
          <p:cNvPr id="6" name="Rectangle 5"/>
          <p:cNvSpPr/>
          <p:nvPr/>
        </p:nvSpPr>
        <p:spPr>
          <a:xfrm>
            <a:off x="7696200" y="0"/>
            <a:ext cx="29718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Psalm 110:4</a:t>
            </a:r>
          </a:p>
          <a:p>
            <a:r>
              <a:rPr lang="en-US" sz="2200" b="1" dirty="0"/>
              <a:t>Psalm 2:6</a:t>
            </a:r>
          </a:p>
          <a:p>
            <a:r>
              <a:rPr lang="en-US" sz="2200" b="1" dirty="0"/>
              <a:t>Zechariah 9:9</a:t>
            </a:r>
          </a:p>
          <a:p>
            <a:r>
              <a:rPr lang="en-US" sz="2200" b="1" dirty="0"/>
              <a:t>Psalm 8:2</a:t>
            </a:r>
          </a:p>
          <a:p>
            <a:r>
              <a:rPr lang="en-US" sz="2200" b="1" dirty="0"/>
              <a:t>Psalm 41:9</a:t>
            </a:r>
          </a:p>
          <a:p>
            <a:r>
              <a:rPr lang="en-US" sz="2200" b="1" dirty="0"/>
              <a:t>Zechariah 11:12-13</a:t>
            </a:r>
          </a:p>
          <a:p>
            <a:r>
              <a:rPr lang="en-US" sz="2200" b="1" dirty="0"/>
              <a:t>Psalm 35:11</a:t>
            </a:r>
          </a:p>
          <a:p>
            <a:r>
              <a:rPr lang="en-US" sz="2200" b="1" dirty="0"/>
              <a:t>Isaiah 53:7</a:t>
            </a:r>
          </a:p>
          <a:p>
            <a:r>
              <a:rPr lang="en-US" sz="2200" b="1" dirty="0"/>
              <a:t>Isaiah 50:6</a:t>
            </a:r>
          </a:p>
          <a:p>
            <a:r>
              <a:rPr lang="en-US" sz="2200" b="1" dirty="0"/>
              <a:t>Psalm 35:19</a:t>
            </a:r>
          </a:p>
          <a:p>
            <a:r>
              <a:rPr lang="en-US" sz="2200" b="1" dirty="0"/>
              <a:t>Psalm 69:4</a:t>
            </a:r>
          </a:p>
          <a:p>
            <a:r>
              <a:rPr lang="en-US" sz="2200" b="1" dirty="0"/>
              <a:t>Isaiah 53:12</a:t>
            </a:r>
          </a:p>
          <a:p>
            <a:r>
              <a:rPr lang="en-US" sz="2200" b="1" dirty="0"/>
              <a:t>Psalm 69:21</a:t>
            </a:r>
          </a:p>
          <a:p>
            <a:r>
              <a:rPr lang="en-US" sz="2200" b="1" dirty="0"/>
              <a:t>Psalm 22:16</a:t>
            </a:r>
          </a:p>
          <a:p>
            <a:r>
              <a:rPr lang="en-US" sz="2200" b="1" dirty="0"/>
              <a:t>Zechariah 12:10</a:t>
            </a:r>
          </a:p>
          <a:p>
            <a:r>
              <a:rPr lang="en-US" sz="2200" b="1" dirty="0"/>
              <a:t>Psalm 22:7-8</a:t>
            </a:r>
          </a:p>
          <a:p>
            <a:r>
              <a:rPr lang="en-US" sz="2200" b="1" dirty="0"/>
              <a:t>Psalm 22:18</a:t>
            </a:r>
          </a:p>
          <a:p>
            <a:r>
              <a:rPr lang="en-US" sz="2200" b="1" dirty="0"/>
              <a:t>Daniel 9:24-27</a:t>
            </a:r>
            <a:endParaRPr lang="en-US" dirty="0"/>
          </a:p>
        </p:txBody>
      </p:sp>
      <p:sp>
        <p:nvSpPr>
          <p:cNvPr id="7" name="Subtitle 2"/>
          <p:cNvSpPr>
            <a:spLocks noGrp="1"/>
          </p:cNvSpPr>
          <p:nvPr>
            <p:ph type="subTitle" idx="1"/>
          </p:nvPr>
        </p:nvSpPr>
        <p:spPr>
          <a:xfrm>
            <a:off x="3886200" y="0"/>
            <a:ext cx="6324600" cy="685800"/>
          </a:xfrm>
        </p:spPr>
        <p:txBody>
          <a:bodyPr/>
          <a:lstStyle/>
          <a:p>
            <a:r>
              <a:rPr lang="en-US" sz="4400" b="1" dirty="0">
                <a:solidFill>
                  <a:schemeClr val="bg1"/>
                </a:solidFill>
              </a:rPr>
              <a:t>“Messianic Prophecy”</a:t>
            </a:r>
          </a:p>
        </p:txBody>
      </p:sp>
    </p:spTree>
    <p:extLst>
      <p:ext uri="{BB962C8B-B14F-4D97-AF65-F5344CB8AC3E}">
        <p14:creationId xmlns:p14="http://schemas.microsoft.com/office/powerpoint/2010/main" val="1871464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Genesis 3:15</a:t>
            </a:r>
          </a:p>
          <a:p>
            <a:r>
              <a:rPr lang="en-US" sz="3200" b="1" u="sng" dirty="0"/>
              <a:t>Micah 5:2</a:t>
            </a:r>
          </a:p>
          <a:p>
            <a:r>
              <a:rPr lang="en-US" sz="2200" b="1" dirty="0"/>
              <a:t>Isaiah 7:14</a:t>
            </a:r>
          </a:p>
          <a:p>
            <a:r>
              <a:rPr lang="en-US" sz="2200" b="1" dirty="0"/>
              <a:t>Genesis 12:3</a:t>
            </a:r>
          </a:p>
          <a:p>
            <a:r>
              <a:rPr lang="en-US" sz="2200" b="1" dirty="0"/>
              <a:t>Genesis 22:18</a:t>
            </a:r>
          </a:p>
          <a:p>
            <a:r>
              <a:rPr lang="en-US" sz="2200" b="1" dirty="0"/>
              <a:t>Genesis 21:12</a:t>
            </a:r>
          </a:p>
          <a:p>
            <a:r>
              <a:rPr lang="en-US" sz="2200" b="1" dirty="0"/>
              <a:t>Numbers 24:17</a:t>
            </a:r>
          </a:p>
          <a:p>
            <a:r>
              <a:rPr lang="en-US" sz="2200" b="1" dirty="0"/>
              <a:t>Genesis 49:10</a:t>
            </a:r>
          </a:p>
          <a:p>
            <a:r>
              <a:rPr lang="en-US" sz="2200" b="1" dirty="0"/>
              <a:t>2 Samuel 7:12-13</a:t>
            </a:r>
          </a:p>
          <a:p>
            <a:r>
              <a:rPr lang="en-US" sz="2200" b="1" dirty="0"/>
              <a:t>Isaiah 9:7</a:t>
            </a:r>
          </a:p>
          <a:p>
            <a:r>
              <a:rPr lang="en-US" sz="2200" b="1" dirty="0"/>
              <a:t>Psalm 45:6-7</a:t>
            </a:r>
          </a:p>
          <a:p>
            <a:r>
              <a:rPr lang="en-US" sz="2200" b="1" dirty="0"/>
              <a:t>Daniel 2:44</a:t>
            </a:r>
          </a:p>
          <a:p>
            <a:r>
              <a:rPr lang="en-US" sz="2200" b="1" dirty="0"/>
              <a:t>Isaiah 7:14</a:t>
            </a:r>
          </a:p>
          <a:p>
            <a:r>
              <a:rPr lang="en-US" sz="2200" b="1" dirty="0"/>
              <a:t>Psalm 16:10</a:t>
            </a:r>
          </a:p>
          <a:p>
            <a:r>
              <a:rPr lang="en-US" sz="2200" b="1" dirty="0"/>
              <a:t>Psalm 49:15</a:t>
            </a:r>
          </a:p>
          <a:p>
            <a:r>
              <a:rPr lang="en-US" sz="2200" b="1" dirty="0"/>
              <a:t>Psalm 24:7-10</a:t>
            </a:r>
          </a:p>
          <a:p>
            <a:r>
              <a:rPr lang="en-US" sz="2200" b="1" dirty="0"/>
              <a:t>Psalm 68:18</a:t>
            </a:r>
          </a:p>
          <a:p>
            <a:r>
              <a:rPr lang="en-US" sz="2200" b="1" dirty="0"/>
              <a:t>Psalm 110:1</a:t>
            </a:r>
          </a:p>
          <a:p>
            <a:r>
              <a:rPr lang="en-US" sz="2200" b="1" dirty="0"/>
              <a:t>Isaiah 53:5-12</a:t>
            </a:r>
          </a:p>
          <a:p>
            <a:r>
              <a:rPr lang="en-US" sz="2200" b="1" dirty="0"/>
              <a:t>Isaiah 7:14</a:t>
            </a:r>
            <a:endParaRPr lang="en-US" dirty="0"/>
          </a:p>
        </p:txBody>
      </p:sp>
      <p:sp>
        <p:nvSpPr>
          <p:cNvPr id="5" name="Rectangle 4"/>
          <p:cNvSpPr/>
          <p:nvPr/>
        </p:nvSpPr>
        <p:spPr>
          <a:xfrm>
            <a:off x="4495800" y="0"/>
            <a:ext cx="3048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Isaiah 7:14</a:t>
            </a:r>
          </a:p>
          <a:p>
            <a:r>
              <a:rPr lang="en-US" sz="2200" b="1" dirty="0"/>
              <a:t>Hosea 11:1</a:t>
            </a:r>
          </a:p>
          <a:p>
            <a:r>
              <a:rPr lang="en-US" sz="2200" b="1" dirty="0"/>
              <a:t>Jeremiah 31:15</a:t>
            </a:r>
          </a:p>
          <a:p>
            <a:r>
              <a:rPr lang="en-US" sz="2200" b="1" dirty="0"/>
              <a:t>Isaiah 40:3-5</a:t>
            </a:r>
          </a:p>
          <a:p>
            <a:r>
              <a:rPr lang="en-US" sz="2200" b="1" dirty="0"/>
              <a:t>Psalm 69:8</a:t>
            </a:r>
          </a:p>
          <a:p>
            <a:r>
              <a:rPr lang="en-US" sz="2200" b="1" dirty="0"/>
              <a:t>Isaiah 53:3</a:t>
            </a:r>
          </a:p>
          <a:p>
            <a:r>
              <a:rPr lang="en-US" sz="2200" b="1" dirty="0"/>
              <a:t>Deuteronomy 18:15</a:t>
            </a:r>
          </a:p>
          <a:p>
            <a:r>
              <a:rPr lang="en-US" sz="2200" b="1" dirty="0"/>
              <a:t>Malachi 4:5-6</a:t>
            </a:r>
          </a:p>
          <a:p>
            <a:r>
              <a:rPr lang="en-US" sz="2200" b="1" dirty="0"/>
              <a:t>Psalm 2:7</a:t>
            </a:r>
          </a:p>
          <a:p>
            <a:r>
              <a:rPr lang="en-US" sz="2200" b="1" dirty="0"/>
              <a:t>Isaiah 11:1</a:t>
            </a:r>
          </a:p>
          <a:p>
            <a:r>
              <a:rPr lang="en-US" sz="2200" b="1" dirty="0"/>
              <a:t>Isaiah 9:1-2</a:t>
            </a:r>
          </a:p>
          <a:p>
            <a:r>
              <a:rPr lang="en-US" sz="2200" b="1" dirty="0"/>
              <a:t>Psalm 78:2-4</a:t>
            </a:r>
          </a:p>
          <a:p>
            <a:r>
              <a:rPr lang="en-US" sz="2200" b="1" dirty="0"/>
              <a:t>Isaiah 6:9-10</a:t>
            </a:r>
          </a:p>
          <a:p>
            <a:r>
              <a:rPr lang="en-US" sz="2200" b="1" dirty="0"/>
              <a:t>Isaiah 61:1-2</a:t>
            </a:r>
          </a:p>
          <a:p>
            <a:r>
              <a:rPr lang="en-US" sz="2200" b="1" dirty="0"/>
              <a:t>Psalm 22:1</a:t>
            </a:r>
          </a:p>
          <a:p>
            <a:r>
              <a:rPr lang="en-US" sz="2200" b="1" dirty="0"/>
              <a:t>Psalm 109:4</a:t>
            </a:r>
          </a:p>
          <a:p>
            <a:r>
              <a:rPr lang="en-US" sz="2200" b="1" dirty="0"/>
              <a:t>Zechariah 12:10</a:t>
            </a:r>
          </a:p>
          <a:p>
            <a:r>
              <a:rPr lang="en-US" sz="2200" b="1" dirty="0"/>
              <a:t>Isaiah 53:9</a:t>
            </a:r>
            <a:endParaRPr lang="en-US" dirty="0"/>
          </a:p>
        </p:txBody>
      </p:sp>
      <p:sp>
        <p:nvSpPr>
          <p:cNvPr id="6" name="Rectangle 5"/>
          <p:cNvSpPr/>
          <p:nvPr/>
        </p:nvSpPr>
        <p:spPr>
          <a:xfrm>
            <a:off x="7696200" y="0"/>
            <a:ext cx="29718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Psalm 110:4</a:t>
            </a:r>
          </a:p>
          <a:p>
            <a:r>
              <a:rPr lang="en-US" sz="2200" b="1" dirty="0"/>
              <a:t>Psalm 2:6</a:t>
            </a:r>
          </a:p>
          <a:p>
            <a:r>
              <a:rPr lang="en-US" sz="2200" b="1" dirty="0"/>
              <a:t>Zechariah 9:9</a:t>
            </a:r>
          </a:p>
          <a:p>
            <a:r>
              <a:rPr lang="en-US" sz="2200" b="1" dirty="0"/>
              <a:t>Psalm 8:2</a:t>
            </a:r>
          </a:p>
          <a:p>
            <a:r>
              <a:rPr lang="en-US" sz="2200" b="1" dirty="0"/>
              <a:t>Psalm 41:9</a:t>
            </a:r>
          </a:p>
          <a:p>
            <a:r>
              <a:rPr lang="en-US" sz="2200" b="1" dirty="0"/>
              <a:t>Zechariah 11:12-13</a:t>
            </a:r>
          </a:p>
          <a:p>
            <a:r>
              <a:rPr lang="en-US" sz="2200" b="1" dirty="0"/>
              <a:t>Psalm 35:11</a:t>
            </a:r>
          </a:p>
          <a:p>
            <a:r>
              <a:rPr lang="en-US" sz="2200" b="1" dirty="0"/>
              <a:t>Isaiah 53:7</a:t>
            </a:r>
          </a:p>
          <a:p>
            <a:r>
              <a:rPr lang="en-US" sz="2200" b="1" dirty="0"/>
              <a:t>Isaiah 50:6</a:t>
            </a:r>
          </a:p>
          <a:p>
            <a:r>
              <a:rPr lang="en-US" sz="2200" b="1" dirty="0"/>
              <a:t>Psalm 35:19</a:t>
            </a:r>
          </a:p>
          <a:p>
            <a:r>
              <a:rPr lang="en-US" sz="2200" b="1" dirty="0"/>
              <a:t>Psalm 69:4</a:t>
            </a:r>
          </a:p>
          <a:p>
            <a:r>
              <a:rPr lang="en-US" sz="2200" b="1" dirty="0"/>
              <a:t>Isaiah 53:12</a:t>
            </a:r>
          </a:p>
          <a:p>
            <a:r>
              <a:rPr lang="en-US" sz="2200" b="1" dirty="0"/>
              <a:t>Psalm 69:21</a:t>
            </a:r>
          </a:p>
          <a:p>
            <a:r>
              <a:rPr lang="en-US" sz="2200" b="1" dirty="0"/>
              <a:t>Psalm 22:16</a:t>
            </a:r>
          </a:p>
          <a:p>
            <a:r>
              <a:rPr lang="en-US" sz="2200" b="1" dirty="0"/>
              <a:t>Zechariah 12:10</a:t>
            </a:r>
          </a:p>
          <a:p>
            <a:r>
              <a:rPr lang="en-US" sz="2200" b="1" dirty="0"/>
              <a:t>Psalm 22:7-8</a:t>
            </a:r>
          </a:p>
          <a:p>
            <a:r>
              <a:rPr lang="en-US" sz="2200" b="1" dirty="0"/>
              <a:t>Psalm 22:18</a:t>
            </a:r>
          </a:p>
          <a:p>
            <a:r>
              <a:rPr lang="en-US" sz="2200" b="1" dirty="0"/>
              <a:t>Daniel 9:24-27</a:t>
            </a:r>
            <a:endParaRPr lang="en-US" dirty="0"/>
          </a:p>
        </p:txBody>
      </p:sp>
      <p:sp>
        <p:nvSpPr>
          <p:cNvPr id="7" name="Subtitle 2"/>
          <p:cNvSpPr>
            <a:spLocks noGrp="1"/>
          </p:cNvSpPr>
          <p:nvPr>
            <p:ph type="subTitle" idx="1"/>
          </p:nvPr>
        </p:nvSpPr>
        <p:spPr>
          <a:xfrm>
            <a:off x="3886200" y="0"/>
            <a:ext cx="6324600" cy="685800"/>
          </a:xfrm>
        </p:spPr>
        <p:txBody>
          <a:bodyPr/>
          <a:lstStyle/>
          <a:p>
            <a:r>
              <a:rPr lang="en-US" sz="4400" b="1" dirty="0">
                <a:solidFill>
                  <a:schemeClr val="bg1"/>
                </a:solidFill>
              </a:rPr>
              <a:t>“Messianic Prophecy”</a:t>
            </a:r>
          </a:p>
        </p:txBody>
      </p:sp>
      <p:sp>
        <p:nvSpPr>
          <p:cNvPr id="8" name="Rounded Rectangular Callout 7"/>
          <p:cNvSpPr/>
          <p:nvPr/>
        </p:nvSpPr>
        <p:spPr>
          <a:xfrm>
            <a:off x="4648200" y="914400"/>
            <a:ext cx="3810000" cy="1676400"/>
          </a:xfrm>
          <a:prstGeom prst="wedgeRoundRectCallout">
            <a:avLst>
              <a:gd name="adj1" fmla="val -83818"/>
              <a:gd name="adj2" fmla="val -64485"/>
              <a:gd name="adj3" fmla="val 16667"/>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 700 BCE</a:t>
            </a:r>
          </a:p>
          <a:p>
            <a:pPr algn="ctr"/>
            <a:r>
              <a:rPr lang="en-US" sz="3200" b="1" dirty="0">
                <a:solidFill>
                  <a:schemeClr val="tx1"/>
                </a:solidFill>
              </a:rPr>
              <a:t>Messiah will be born in Bethlehem </a:t>
            </a:r>
          </a:p>
        </p:txBody>
      </p:sp>
    </p:spTree>
    <p:extLst>
      <p:ext uri="{BB962C8B-B14F-4D97-AF65-F5344CB8AC3E}">
        <p14:creationId xmlns:p14="http://schemas.microsoft.com/office/powerpoint/2010/main" val="3984903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Genesis 3:15</a:t>
            </a:r>
          </a:p>
          <a:p>
            <a:r>
              <a:rPr lang="en-US" sz="2200" b="1" dirty="0"/>
              <a:t>Micah 5:2</a:t>
            </a:r>
          </a:p>
          <a:p>
            <a:r>
              <a:rPr lang="en-US" sz="2200" b="1" dirty="0"/>
              <a:t>Isaiah 7:14</a:t>
            </a:r>
          </a:p>
          <a:p>
            <a:r>
              <a:rPr lang="en-US" sz="2200" b="1" dirty="0"/>
              <a:t>Genesis 12:3</a:t>
            </a:r>
          </a:p>
          <a:p>
            <a:r>
              <a:rPr lang="en-US" sz="2200" b="1" dirty="0"/>
              <a:t>Genesis 22:18</a:t>
            </a:r>
          </a:p>
          <a:p>
            <a:r>
              <a:rPr lang="en-US" sz="2200" b="1" dirty="0"/>
              <a:t>Genesis 21:12</a:t>
            </a:r>
          </a:p>
          <a:p>
            <a:r>
              <a:rPr lang="en-US" sz="2200" b="1" dirty="0"/>
              <a:t>Numbers 24:17</a:t>
            </a:r>
          </a:p>
          <a:p>
            <a:r>
              <a:rPr lang="en-US" sz="2200" b="1" dirty="0"/>
              <a:t>Genesis 49:10</a:t>
            </a:r>
          </a:p>
          <a:p>
            <a:r>
              <a:rPr lang="en-US" sz="2200" b="1" dirty="0"/>
              <a:t>2 Samuel 7:12-13</a:t>
            </a:r>
          </a:p>
          <a:p>
            <a:r>
              <a:rPr lang="en-US" sz="2200" b="1" dirty="0"/>
              <a:t>Isaiah 9:7</a:t>
            </a:r>
          </a:p>
          <a:p>
            <a:r>
              <a:rPr lang="en-US" sz="2200" b="1" dirty="0"/>
              <a:t>Psalm 45:6-7</a:t>
            </a:r>
          </a:p>
          <a:p>
            <a:r>
              <a:rPr lang="en-US" sz="2200" b="1" dirty="0"/>
              <a:t>Daniel 2:44</a:t>
            </a:r>
          </a:p>
          <a:p>
            <a:r>
              <a:rPr lang="en-US" sz="2200" b="1" dirty="0"/>
              <a:t>Isaiah 7:14</a:t>
            </a:r>
          </a:p>
          <a:p>
            <a:r>
              <a:rPr lang="en-US" sz="2200" b="1" dirty="0"/>
              <a:t>Psalm 16:10</a:t>
            </a:r>
          </a:p>
          <a:p>
            <a:r>
              <a:rPr lang="en-US" sz="2200" b="1" dirty="0"/>
              <a:t>Psalm 49:15</a:t>
            </a:r>
          </a:p>
          <a:p>
            <a:r>
              <a:rPr lang="en-US" sz="2200" b="1" dirty="0"/>
              <a:t>Psalm 24:7-10</a:t>
            </a:r>
          </a:p>
          <a:p>
            <a:r>
              <a:rPr lang="en-US" sz="2200" b="1" dirty="0"/>
              <a:t>Psalm 68:18</a:t>
            </a:r>
          </a:p>
          <a:p>
            <a:r>
              <a:rPr lang="en-US" sz="2200" b="1" dirty="0"/>
              <a:t>Psalm 110:1</a:t>
            </a:r>
          </a:p>
          <a:p>
            <a:r>
              <a:rPr lang="en-US" sz="2200" b="1" dirty="0"/>
              <a:t>Isaiah 53:5-12</a:t>
            </a:r>
          </a:p>
          <a:p>
            <a:r>
              <a:rPr lang="en-US" sz="2200" b="1" dirty="0"/>
              <a:t>Isaiah 7:14</a:t>
            </a:r>
            <a:endParaRPr lang="en-US" dirty="0"/>
          </a:p>
        </p:txBody>
      </p:sp>
      <p:sp>
        <p:nvSpPr>
          <p:cNvPr id="5" name="Rectangle 4"/>
          <p:cNvSpPr/>
          <p:nvPr/>
        </p:nvSpPr>
        <p:spPr>
          <a:xfrm>
            <a:off x="4495800" y="0"/>
            <a:ext cx="3048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Isaiah 7:14</a:t>
            </a:r>
          </a:p>
          <a:p>
            <a:r>
              <a:rPr lang="en-US" sz="3200" b="1" u="sng" dirty="0"/>
              <a:t>Hosea 11:1</a:t>
            </a:r>
          </a:p>
          <a:p>
            <a:r>
              <a:rPr lang="en-US" sz="2200" b="1" dirty="0"/>
              <a:t>Jeremiah 31:15</a:t>
            </a:r>
          </a:p>
          <a:p>
            <a:r>
              <a:rPr lang="en-US" sz="2200" b="1" dirty="0"/>
              <a:t>Isaiah 40:3-5</a:t>
            </a:r>
          </a:p>
          <a:p>
            <a:r>
              <a:rPr lang="en-US" sz="2200" b="1" dirty="0"/>
              <a:t>Psalm 69:8</a:t>
            </a:r>
          </a:p>
          <a:p>
            <a:r>
              <a:rPr lang="en-US" sz="2200" b="1" dirty="0"/>
              <a:t>Isaiah 53:3</a:t>
            </a:r>
          </a:p>
          <a:p>
            <a:r>
              <a:rPr lang="en-US" sz="2200" b="1" dirty="0"/>
              <a:t>Deuteronomy 18:15</a:t>
            </a:r>
          </a:p>
          <a:p>
            <a:r>
              <a:rPr lang="en-US" sz="2200" b="1" dirty="0"/>
              <a:t>Malachi 4:5-6</a:t>
            </a:r>
          </a:p>
          <a:p>
            <a:r>
              <a:rPr lang="en-US" sz="2200" b="1" dirty="0"/>
              <a:t>Psalm 2:7</a:t>
            </a:r>
          </a:p>
          <a:p>
            <a:r>
              <a:rPr lang="en-US" sz="2200" b="1" dirty="0"/>
              <a:t>Isaiah 11:1</a:t>
            </a:r>
          </a:p>
          <a:p>
            <a:r>
              <a:rPr lang="en-US" sz="2200" b="1" dirty="0"/>
              <a:t>Isaiah 9:1-2</a:t>
            </a:r>
          </a:p>
          <a:p>
            <a:r>
              <a:rPr lang="en-US" sz="2200" b="1" dirty="0"/>
              <a:t>Psalm 78:2-4</a:t>
            </a:r>
          </a:p>
          <a:p>
            <a:r>
              <a:rPr lang="en-US" sz="2200" b="1" dirty="0"/>
              <a:t>Isaiah 6:9-10</a:t>
            </a:r>
          </a:p>
          <a:p>
            <a:r>
              <a:rPr lang="en-US" sz="2200" b="1" dirty="0"/>
              <a:t>Isaiah 61:1-2</a:t>
            </a:r>
          </a:p>
          <a:p>
            <a:r>
              <a:rPr lang="en-US" sz="2200" b="1" dirty="0"/>
              <a:t>Psalm 22:1</a:t>
            </a:r>
          </a:p>
          <a:p>
            <a:r>
              <a:rPr lang="en-US" sz="2200" b="1" dirty="0"/>
              <a:t>Psalm 109:4</a:t>
            </a:r>
          </a:p>
          <a:p>
            <a:r>
              <a:rPr lang="en-US" sz="2200" b="1" dirty="0"/>
              <a:t>Zechariah 12:10</a:t>
            </a:r>
          </a:p>
          <a:p>
            <a:r>
              <a:rPr lang="en-US" sz="2200" b="1" dirty="0"/>
              <a:t>Isaiah 53:9</a:t>
            </a:r>
            <a:endParaRPr lang="en-US" dirty="0"/>
          </a:p>
        </p:txBody>
      </p:sp>
      <p:sp>
        <p:nvSpPr>
          <p:cNvPr id="6" name="Rectangle 5"/>
          <p:cNvSpPr/>
          <p:nvPr/>
        </p:nvSpPr>
        <p:spPr>
          <a:xfrm>
            <a:off x="7696200" y="0"/>
            <a:ext cx="29718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Psalm 110:4</a:t>
            </a:r>
          </a:p>
          <a:p>
            <a:r>
              <a:rPr lang="en-US" sz="2200" b="1" dirty="0"/>
              <a:t>Psalm 2:6</a:t>
            </a:r>
          </a:p>
          <a:p>
            <a:r>
              <a:rPr lang="en-US" sz="2200" b="1" dirty="0"/>
              <a:t>Zechariah 9:9</a:t>
            </a:r>
          </a:p>
          <a:p>
            <a:r>
              <a:rPr lang="en-US" sz="2200" b="1" dirty="0"/>
              <a:t>Psalm 8:2</a:t>
            </a:r>
          </a:p>
          <a:p>
            <a:r>
              <a:rPr lang="en-US" sz="2200" b="1" dirty="0"/>
              <a:t>Psalm 41:9</a:t>
            </a:r>
          </a:p>
          <a:p>
            <a:r>
              <a:rPr lang="en-US" sz="2200" b="1" dirty="0"/>
              <a:t>Zechariah 11:12-13</a:t>
            </a:r>
          </a:p>
          <a:p>
            <a:r>
              <a:rPr lang="en-US" sz="2200" b="1" dirty="0"/>
              <a:t>Psalm 35:11</a:t>
            </a:r>
          </a:p>
          <a:p>
            <a:r>
              <a:rPr lang="en-US" sz="2200" b="1" dirty="0"/>
              <a:t>Isaiah 53:7</a:t>
            </a:r>
          </a:p>
          <a:p>
            <a:r>
              <a:rPr lang="en-US" sz="2200" b="1" dirty="0"/>
              <a:t>Isaiah 50:6</a:t>
            </a:r>
          </a:p>
          <a:p>
            <a:r>
              <a:rPr lang="en-US" sz="2200" b="1" dirty="0"/>
              <a:t>Psalm 35:19</a:t>
            </a:r>
          </a:p>
          <a:p>
            <a:r>
              <a:rPr lang="en-US" sz="2200" b="1" dirty="0"/>
              <a:t>Psalm 69:4</a:t>
            </a:r>
          </a:p>
          <a:p>
            <a:r>
              <a:rPr lang="en-US" sz="2200" b="1" dirty="0"/>
              <a:t>Isaiah 53:12</a:t>
            </a:r>
          </a:p>
          <a:p>
            <a:r>
              <a:rPr lang="en-US" sz="2200" b="1" dirty="0"/>
              <a:t>Psalm 69:21</a:t>
            </a:r>
          </a:p>
          <a:p>
            <a:r>
              <a:rPr lang="en-US" sz="2200" b="1" dirty="0"/>
              <a:t>Psalm 22:16</a:t>
            </a:r>
          </a:p>
          <a:p>
            <a:r>
              <a:rPr lang="en-US" sz="2200" b="1" dirty="0"/>
              <a:t>Zechariah 12:10</a:t>
            </a:r>
          </a:p>
          <a:p>
            <a:r>
              <a:rPr lang="en-US" sz="2200" b="1" dirty="0"/>
              <a:t>Psalm 22:7-8</a:t>
            </a:r>
          </a:p>
          <a:p>
            <a:r>
              <a:rPr lang="en-US" sz="2200" b="1" dirty="0"/>
              <a:t>Psalm 22:18</a:t>
            </a:r>
          </a:p>
          <a:p>
            <a:r>
              <a:rPr lang="en-US" sz="2200" b="1" dirty="0"/>
              <a:t>Daniel 9:24-27</a:t>
            </a:r>
            <a:endParaRPr lang="en-US" sz="2200" dirty="0"/>
          </a:p>
        </p:txBody>
      </p:sp>
      <p:sp>
        <p:nvSpPr>
          <p:cNvPr id="7" name="Subtitle 2"/>
          <p:cNvSpPr>
            <a:spLocks noGrp="1"/>
          </p:cNvSpPr>
          <p:nvPr>
            <p:ph type="subTitle" idx="1"/>
          </p:nvPr>
        </p:nvSpPr>
        <p:spPr>
          <a:xfrm>
            <a:off x="3886200" y="0"/>
            <a:ext cx="6324600" cy="685800"/>
          </a:xfrm>
        </p:spPr>
        <p:txBody>
          <a:bodyPr/>
          <a:lstStyle/>
          <a:p>
            <a:r>
              <a:rPr lang="en-US" sz="4400" b="1" dirty="0">
                <a:solidFill>
                  <a:schemeClr val="bg1"/>
                </a:solidFill>
              </a:rPr>
              <a:t>“Messianic Prophecy”</a:t>
            </a:r>
          </a:p>
        </p:txBody>
      </p:sp>
      <p:sp>
        <p:nvSpPr>
          <p:cNvPr id="10" name="Rounded Rectangular Callout 9"/>
          <p:cNvSpPr/>
          <p:nvPr/>
        </p:nvSpPr>
        <p:spPr>
          <a:xfrm>
            <a:off x="5715000" y="1752600"/>
            <a:ext cx="5448300" cy="1676400"/>
          </a:xfrm>
          <a:prstGeom prst="wedgeRoundRectCallout">
            <a:avLst>
              <a:gd name="adj1" fmla="val -35154"/>
              <a:gd name="adj2" fmla="val -77890"/>
              <a:gd name="adj3" fmla="val 16667"/>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 750 BCE</a:t>
            </a:r>
          </a:p>
          <a:p>
            <a:pPr algn="ctr"/>
            <a:r>
              <a:rPr lang="en-US" sz="3200" b="1" dirty="0">
                <a:solidFill>
                  <a:schemeClr val="tx1"/>
                </a:solidFill>
              </a:rPr>
              <a:t>Typology prefigures the Deliverer coming out of Egypt</a:t>
            </a:r>
            <a:endParaRPr lang="en-US" sz="1200" b="1" dirty="0">
              <a:solidFill>
                <a:schemeClr val="tx1"/>
              </a:solidFill>
            </a:endParaRPr>
          </a:p>
        </p:txBody>
      </p:sp>
    </p:spTree>
    <p:extLst>
      <p:ext uri="{BB962C8B-B14F-4D97-AF65-F5344CB8AC3E}">
        <p14:creationId xmlns:p14="http://schemas.microsoft.com/office/powerpoint/2010/main" val="1106192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Genesis 3:15</a:t>
            </a:r>
          </a:p>
          <a:p>
            <a:r>
              <a:rPr lang="en-US" sz="2200" b="1" dirty="0"/>
              <a:t>Micah 5:2</a:t>
            </a:r>
          </a:p>
          <a:p>
            <a:r>
              <a:rPr lang="en-US" sz="2200" b="1" dirty="0"/>
              <a:t>Isaiah 7:14</a:t>
            </a:r>
          </a:p>
          <a:p>
            <a:r>
              <a:rPr lang="en-US" sz="2200" b="1" dirty="0"/>
              <a:t>Genesis 12:3</a:t>
            </a:r>
          </a:p>
          <a:p>
            <a:r>
              <a:rPr lang="en-US" sz="2200" b="1" dirty="0"/>
              <a:t>Genesis 22:18</a:t>
            </a:r>
          </a:p>
          <a:p>
            <a:r>
              <a:rPr lang="en-US" sz="2200" b="1" dirty="0"/>
              <a:t>Genesis 21:12</a:t>
            </a:r>
          </a:p>
          <a:p>
            <a:r>
              <a:rPr lang="en-US" sz="2200" b="1" dirty="0"/>
              <a:t>Numbers 24:17</a:t>
            </a:r>
          </a:p>
          <a:p>
            <a:r>
              <a:rPr lang="en-US" sz="2200" b="1" dirty="0"/>
              <a:t>Genesis 49:10</a:t>
            </a:r>
          </a:p>
          <a:p>
            <a:r>
              <a:rPr lang="en-US" sz="2200" b="1" dirty="0"/>
              <a:t>2 Samuel 7:12-13</a:t>
            </a:r>
          </a:p>
          <a:p>
            <a:r>
              <a:rPr lang="en-US" sz="2200" b="1" dirty="0"/>
              <a:t>Isaiah 9:7</a:t>
            </a:r>
          </a:p>
          <a:p>
            <a:r>
              <a:rPr lang="en-US" sz="2200" b="1" dirty="0"/>
              <a:t>Psalm 45:6-7</a:t>
            </a:r>
          </a:p>
          <a:p>
            <a:r>
              <a:rPr lang="en-US" sz="2200" b="1" dirty="0"/>
              <a:t>Daniel 2:44</a:t>
            </a:r>
          </a:p>
          <a:p>
            <a:r>
              <a:rPr lang="en-US" sz="2200" b="1" dirty="0"/>
              <a:t>Isaiah 7:14</a:t>
            </a:r>
          </a:p>
          <a:p>
            <a:r>
              <a:rPr lang="en-US" sz="2200" b="1" dirty="0"/>
              <a:t>Psalm 16:10</a:t>
            </a:r>
          </a:p>
          <a:p>
            <a:r>
              <a:rPr lang="en-US" sz="2200" b="1" dirty="0"/>
              <a:t>Psalm 49:15</a:t>
            </a:r>
          </a:p>
          <a:p>
            <a:r>
              <a:rPr lang="en-US" sz="2200" b="1" dirty="0"/>
              <a:t>Psalm 24:7-10</a:t>
            </a:r>
          </a:p>
          <a:p>
            <a:r>
              <a:rPr lang="en-US" sz="2200" b="1" dirty="0"/>
              <a:t>Psalm 68:18</a:t>
            </a:r>
          </a:p>
          <a:p>
            <a:r>
              <a:rPr lang="en-US" sz="2200" b="1" dirty="0"/>
              <a:t>Psalm 110:1</a:t>
            </a:r>
          </a:p>
          <a:p>
            <a:r>
              <a:rPr lang="en-US" sz="2200" b="1" dirty="0"/>
              <a:t>Isaiah 53:5-12</a:t>
            </a:r>
          </a:p>
          <a:p>
            <a:r>
              <a:rPr lang="en-US" sz="2200" b="1" dirty="0"/>
              <a:t>Isaiah 7:14</a:t>
            </a:r>
            <a:endParaRPr lang="en-US" dirty="0"/>
          </a:p>
        </p:txBody>
      </p:sp>
      <p:sp>
        <p:nvSpPr>
          <p:cNvPr id="5" name="Rectangle 4"/>
          <p:cNvSpPr/>
          <p:nvPr/>
        </p:nvSpPr>
        <p:spPr>
          <a:xfrm>
            <a:off x="4495800" y="0"/>
            <a:ext cx="3048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Isaiah 7:14</a:t>
            </a:r>
          </a:p>
          <a:p>
            <a:r>
              <a:rPr lang="en-US" sz="2200" b="1" dirty="0"/>
              <a:t>Hosea 11:1</a:t>
            </a:r>
          </a:p>
          <a:p>
            <a:r>
              <a:rPr lang="en-US" sz="2200" b="1" dirty="0"/>
              <a:t>Jeremiah 31:15</a:t>
            </a:r>
          </a:p>
          <a:p>
            <a:r>
              <a:rPr lang="en-US" sz="2200" b="1" dirty="0"/>
              <a:t>Isaiah 40:3-5</a:t>
            </a:r>
          </a:p>
          <a:p>
            <a:r>
              <a:rPr lang="en-US" sz="2200" b="1" dirty="0"/>
              <a:t>Psalm 69:8</a:t>
            </a:r>
          </a:p>
          <a:p>
            <a:r>
              <a:rPr lang="en-US" sz="2200" b="1" dirty="0"/>
              <a:t>Isaiah 53:3</a:t>
            </a:r>
          </a:p>
          <a:p>
            <a:r>
              <a:rPr lang="en-US" sz="2200" b="1" dirty="0"/>
              <a:t>Deuteronomy 18:15</a:t>
            </a:r>
          </a:p>
          <a:p>
            <a:r>
              <a:rPr lang="en-US" sz="2200" b="1" dirty="0"/>
              <a:t>Malachi 4:5-6</a:t>
            </a:r>
          </a:p>
          <a:p>
            <a:r>
              <a:rPr lang="en-US" sz="2200" b="1" dirty="0"/>
              <a:t>Psalm 2:7</a:t>
            </a:r>
          </a:p>
          <a:p>
            <a:r>
              <a:rPr lang="en-US" sz="2200" b="1" dirty="0"/>
              <a:t>Isaiah 11:1</a:t>
            </a:r>
          </a:p>
          <a:p>
            <a:r>
              <a:rPr lang="en-US" sz="3200" b="1" u="sng" dirty="0"/>
              <a:t>Isaiah 9:1-2</a:t>
            </a:r>
          </a:p>
          <a:p>
            <a:r>
              <a:rPr lang="en-US" sz="2200" b="1" dirty="0"/>
              <a:t>Psalm 78:2-4</a:t>
            </a:r>
          </a:p>
          <a:p>
            <a:r>
              <a:rPr lang="en-US" sz="2200" b="1" dirty="0"/>
              <a:t>Isaiah 6:9-10</a:t>
            </a:r>
          </a:p>
          <a:p>
            <a:r>
              <a:rPr lang="en-US" sz="2200" b="1" dirty="0"/>
              <a:t>Isaiah 61:1-2</a:t>
            </a:r>
          </a:p>
          <a:p>
            <a:r>
              <a:rPr lang="en-US" sz="2200" b="1" dirty="0"/>
              <a:t>Psalm 22:1</a:t>
            </a:r>
          </a:p>
          <a:p>
            <a:r>
              <a:rPr lang="en-US" sz="2200" b="1" dirty="0"/>
              <a:t>Psalm 109:4</a:t>
            </a:r>
          </a:p>
          <a:p>
            <a:r>
              <a:rPr lang="en-US" sz="2200" b="1" dirty="0"/>
              <a:t>Zechariah 12:10</a:t>
            </a:r>
          </a:p>
          <a:p>
            <a:r>
              <a:rPr lang="en-US" sz="2200" b="1" dirty="0"/>
              <a:t>Isaiah 53:9</a:t>
            </a:r>
            <a:endParaRPr lang="en-US" dirty="0"/>
          </a:p>
        </p:txBody>
      </p:sp>
      <p:sp>
        <p:nvSpPr>
          <p:cNvPr id="6" name="Rectangle 5"/>
          <p:cNvSpPr/>
          <p:nvPr/>
        </p:nvSpPr>
        <p:spPr>
          <a:xfrm>
            <a:off x="7696200" y="0"/>
            <a:ext cx="29718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Psalm 110:4</a:t>
            </a:r>
          </a:p>
          <a:p>
            <a:r>
              <a:rPr lang="en-US" sz="2200" b="1" dirty="0"/>
              <a:t>Psalm 2:6</a:t>
            </a:r>
          </a:p>
          <a:p>
            <a:r>
              <a:rPr lang="en-US" sz="2200" b="1" dirty="0"/>
              <a:t>Zechariah 9:9</a:t>
            </a:r>
          </a:p>
          <a:p>
            <a:r>
              <a:rPr lang="en-US" sz="2200" b="1" dirty="0"/>
              <a:t>Psalm 8:2</a:t>
            </a:r>
          </a:p>
          <a:p>
            <a:r>
              <a:rPr lang="en-US" sz="2200" b="1" dirty="0"/>
              <a:t>Psalm 41:9</a:t>
            </a:r>
          </a:p>
          <a:p>
            <a:r>
              <a:rPr lang="en-US" sz="2200" b="1" dirty="0"/>
              <a:t>Zechariah 11:12-13</a:t>
            </a:r>
          </a:p>
          <a:p>
            <a:r>
              <a:rPr lang="en-US" sz="2200" b="1" dirty="0"/>
              <a:t>Psalm 35:11</a:t>
            </a:r>
          </a:p>
          <a:p>
            <a:r>
              <a:rPr lang="en-US" sz="2200" b="1" dirty="0"/>
              <a:t>Isaiah 53:7</a:t>
            </a:r>
          </a:p>
          <a:p>
            <a:r>
              <a:rPr lang="en-US" sz="2200" b="1" dirty="0"/>
              <a:t>Isaiah 50:6</a:t>
            </a:r>
          </a:p>
          <a:p>
            <a:r>
              <a:rPr lang="en-US" sz="2200" b="1" dirty="0"/>
              <a:t>Psalm 35:19</a:t>
            </a:r>
          </a:p>
          <a:p>
            <a:r>
              <a:rPr lang="en-US" sz="2200" b="1" dirty="0"/>
              <a:t>Psalm 69:4</a:t>
            </a:r>
          </a:p>
          <a:p>
            <a:r>
              <a:rPr lang="en-US" sz="2200" b="1" dirty="0"/>
              <a:t>Isaiah 53:12</a:t>
            </a:r>
          </a:p>
          <a:p>
            <a:r>
              <a:rPr lang="en-US" sz="2200" b="1" dirty="0"/>
              <a:t>Psalm 69:21</a:t>
            </a:r>
          </a:p>
          <a:p>
            <a:r>
              <a:rPr lang="en-US" sz="2200" b="1" dirty="0"/>
              <a:t>Psalm 22:16</a:t>
            </a:r>
          </a:p>
          <a:p>
            <a:r>
              <a:rPr lang="en-US" sz="2200" b="1" dirty="0"/>
              <a:t>Zechariah 12:10</a:t>
            </a:r>
          </a:p>
          <a:p>
            <a:r>
              <a:rPr lang="en-US" sz="2200" b="1" dirty="0"/>
              <a:t>Psalm 22:7-8</a:t>
            </a:r>
          </a:p>
          <a:p>
            <a:r>
              <a:rPr lang="en-US" sz="2200" b="1" dirty="0"/>
              <a:t>Psalm 22:18</a:t>
            </a:r>
          </a:p>
          <a:p>
            <a:r>
              <a:rPr lang="en-US" sz="2200" b="1" dirty="0"/>
              <a:t>Daniel 9:24-27</a:t>
            </a:r>
            <a:endParaRPr lang="en-US" sz="2200" dirty="0"/>
          </a:p>
        </p:txBody>
      </p:sp>
      <p:sp>
        <p:nvSpPr>
          <p:cNvPr id="7" name="Subtitle 2"/>
          <p:cNvSpPr>
            <a:spLocks noGrp="1"/>
          </p:cNvSpPr>
          <p:nvPr>
            <p:ph type="subTitle" idx="1"/>
          </p:nvPr>
        </p:nvSpPr>
        <p:spPr>
          <a:xfrm>
            <a:off x="3886200" y="0"/>
            <a:ext cx="6324600" cy="685800"/>
          </a:xfrm>
        </p:spPr>
        <p:txBody>
          <a:bodyPr/>
          <a:lstStyle/>
          <a:p>
            <a:r>
              <a:rPr lang="en-US" sz="4400" b="1" dirty="0">
                <a:solidFill>
                  <a:schemeClr val="bg1"/>
                </a:solidFill>
              </a:rPr>
              <a:t>“Messianic Prophecy”</a:t>
            </a:r>
          </a:p>
        </p:txBody>
      </p:sp>
      <p:sp>
        <p:nvSpPr>
          <p:cNvPr id="10" name="Rounded Rectangular Callout 9"/>
          <p:cNvSpPr/>
          <p:nvPr/>
        </p:nvSpPr>
        <p:spPr>
          <a:xfrm>
            <a:off x="6705600" y="2362200"/>
            <a:ext cx="3962400" cy="1676400"/>
          </a:xfrm>
          <a:prstGeom prst="wedgeRoundRectCallout">
            <a:avLst>
              <a:gd name="adj1" fmla="val -52890"/>
              <a:gd name="adj2" fmla="val 65308"/>
              <a:gd name="adj3" fmla="val 16667"/>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 750 BCE</a:t>
            </a:r>
          </a:p>
          <a:p>
            <a:pPr algn="ctr"/>
            <a:r>
              <a:rPr lang="en-US" sz="3200" b="1" dirty="0">
                <a:solidFill>
                  <a:schemeClr val="tx1"/>
                </a:solidFill>
              </a:rPr>
              <a:t>The Messiah will first appear in Galilee</a:t>
            </a:r>
            <a:endParaRPr lang="en-US" sz="1200" b="1" dirty="0">
              <a:solidFill>
                <a:schemeClr val="tx1"/>
              </a:solidFill>
            </a:endParaRPr>
          </a:p>
        </p:txBody>
      </p:sp>
    </p:spTree>
    <p:extLst>
      <p:ext uri="{BB962C8B-B14F-4D97-AF65-F5344CB8AC3E}">
        <p14:creationId xmlns:p14="http://schemas.microsoft.com/office/powerpoint/2010/main" val="4208756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Genesis 3:15</a:t>
            </a:r>
          </a:p>
          <a:p>
            <a:r>
              <a:rPr lang="en-US" sz="2200" b="1" dirty="0"/>
              <a:t>Micah 5:2</a:t>
            </a:r>
          </a:p>
          <a:p>
            <a:r>
              <a:rPr lang="en-US" sz="2200" b="1" dirty="0"/>
              <a:t>Isaiah 7:14</a:t>
            </a:r>
          </a:p>
          <a:p>
            <a:r>
              <a:rPr lang="en-US" sz="2200" b="1" dirty="0"/>
              <a:t>Genesis 12:3</a:t>
            </a:r>
          </a:p>
          <a:p>
            <a:r>
              <a:rPr lang="en-US" sz="2200" b="1" dirty="0"/>
              <a:t>Genesis 22:18</a:t>
            </a:r>
          </a:p>
          <a:p>
            <a:r>
              <a:rPr lang="en-US" sz="2200" b="1" dirty="0"/>
              <a:t>Genesis 21:12</a:t>
            </a:r>
          </a:p>
          <a:p>
            <a:r>
              <a:rPr lang="en-US" sz="2200" b="1" dirty="0"/>
              <a:t>Numbers 24:17</a:t>
            </a:r>
          </a:p>
          <a:p>
            <a:r>
              <a:rPr lang="en-US" sz="2200" b="1" dirty="0"/>
              <a:t>Genesis 49:10</a:t>
            </a:r>
          </a:p>
          <a:p>
            <a:r>
              <a:rPr lang="en-US" sz="2200" b="1" dirty="0"/>
              <a:t>2 Samuel 7:12-13</a:t>
            </a:r>
          </a:p>
          <a:p>
            <a:r>
              <a:rPr lang="en-US" sz="2200" b="1" dirty="0"/>
              <a:t>Isaiah 9:7</a:t>
            </a:r>
          </a:p>
          <a:p>
            <a:r>
              <a:rPr lang="en-US" sz="2200" b="1" dirty="0"/>
              <a:t>Psalm 45:6-7</a:t>
            </a:r>
          </a:p>
          <a:p>
            <a:r>
              <a:rPr lang="en-US" sz="2200" b="1" dirty="0"/>
              <a:t>Daniel 2:44</a:t>
            </a:r>
          </a:p>
          <a:p>
            <a:r>
              <a:rPr lang="en-US" sz="2200" b="1" dirty="0"/>
              <a:t>Isaiah 7:14</a:t>
            </a:r>
          </a:p>
          <a:p>
            <a:r>
              <a:rPr lang="en-US" sz="2200" b="1" dirty="0"/>
              <a:t>Psalm 16:10</a:t>
            </a:r>
          </a:p>
          <a:p>
            <a:r>
              <a:rPr lang="en-US" sz="2200" b="1" dirty="0"/>
              <a:t>Psalm 49:15</a:t>
            </a:r>
          </a:p>
          <a:p>
            <a:r>
              <a:rPr lang="en-US" sz="2200" b="1" dirty="0"/>
              <a:t>Psalm 24:7-10</a:t>
            </a:r>
          </a:p>
          <a:p>
            <a:r>
              <a:rPr lang="en-US" sz="2200" b="1" dirty="0"/>
              <a:t>Psalm 68:18</a:t>
            </a:r>
          </a:p>
          <a:p>
            <a:r>
              <a:rPr lang="en-US" sz="2200" b="1" dirty="0"/>
              <a:t>Psalm 110:1</a:t>
            </a:r>
          </a:p>
          <a:p>
            <a:r>
              <a:rPr lang="en-US" sz="2200" b="1" dirty="0"/>
              <a:t>Isaiah 53:5-12</a:t>
            </a:r>
          </a:p>
          <a:p>
            <a:r>
              <a:rPr lang="en-US" sz="2200" b="1" dirty="0"/>
              <a:t>Isaiah 7:14</a:t>
            </a:r>
            <a:endParaRPr lang="en-US" dirty="0"/>
          </a:p>
        </p:txBody>
      </p:sp>
      <p:sp>
        <p:nvSpPr>
          <p:cNvPr id="5" name="Rectangle 4"/>
          <p:cNvSpPr/>
          <p:nvPr/>
        </p:nvSpPr>
        <p:spPr>
          <a:xfrm>
            <a:off x="4495800" y="0"/>
            <a:ext cx="3048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Isaiah 7:14</a:t>
            </a:r>
          </a:p>
          <a:p>
            <a:r>
              <a:rPr lang="en-US" sz="2200" b="1" dirty="0"/>
              <a:t>Hosea 11:1</a:t>
            </a:r>
          </a:p>
          <a:p>
            <a:r>
              <a:rPr lang="en-US" sz="2200" b="1" dirty="0"/>
              <a:t>Jeremiah 31:15</a:t>
            </a:r>
          </a:p>
          <a:p>
            <a:r>
              <a:rPr lang="en-US" sz="2200" b="1" dirty="0"/>
              <a:t>Isaiah 40:3-5</a:t>
            </a:r>
          </a:p>
          <a:p>
            <a:r>
              <a:rPr lang="en-US" sz="2200" b="1" dirty="0"/>
              <a:t>Psalm 69:8</a:t>
            </a:r>
          </a:p>
          <a:p>
            <a:r>
              <a:rPr lang="en-US" sz="2200" b="1" dirty="0"/>
              <a:t>Isaiah 53:3</a:t>
            </a:r>
          </a:p>
          <a:p>
            <a:r>
              <a:rPr lang="en-US" sz="2200" b="1" dirty="0"/>
              <a:t>Deuteronomy 18:15</a:t>
            </a:r>
          </a:p>
          <a:p>
            <a:r>
              <a:rPr lang="en-US" sz="2200" b="1" dirty="0"/>
              <a:t>Malachi 4:5-6</a:t>
            </a:r>
          </a:p>
          <a:p>
            <a:r>
              <a:rPr lang="en-US" sz="2200" b="1" dirty="0"/>
              <a:t>Psalm 2:7</a:t>
            </a:r>
          </a:p>
          <a:p>
            <a:r>
              <a:rPr lang="en-US" sz="2200" b="1" dirty="0"/>
              <a:t>Isaiah 11:1</a:t>
            </a:r>
          </a:p>
          <a:p>
            <a:r>
              <a:rPr lang="en-US" sz="2200" b="1" dirty="0"/>
              <a:t>Isaiah 9:1-2</a:t>
            </a:r>
          </a:p>
          <a:p>
            <a:r>
              <a:rPr lang="en-US" sz="2200" b="1" dirty="0"/>
              <a:t>Psalm 78:2-4</a:t>
            </a:r>
          </a:p>
          <a:p>
            <a:r>
              <a:rPr lang="en-US" sz="2200" b="1" dirty="0"/>
              <a:t>Isaiah 6:9-10</a:t>
            </a:r>
          </a:p>
          <a:p>
            <a:r>
              <a:rPr lang="en-US" sz="2200" b="1" dirty="0"/>
              <a:t>Isaiah 61:1-2</a:t>
            </a:r>
          </a:p>
          <a:p>
            <a:r>
              <a:rPr lang="en-US" sz="2200" b="1" dirty="0"/>
              <a:t>Psalm 22:1</a:t>
            </a:r>
          </a:p>
          <a:p>
            <a:r>
              <a:rPr lang="en-US" sz="2200" b="1" dirty="0"/>
              <a:t>Psalm 109:4</a:t>
            </a:r>
          </a:p>
          <a:p>
            <a:r>
              <a:rPr lang="en-US" sz="2200" b="1" dirty="0"/>
              <a:t>Zechariah 12:10</a:t>
            </a:r>
          </a:p>
          <a:p>
            <a:r>
              <a:rPr lang="en-US" sz="2200" b="1" dirty="0"/>
              <a:t>Isaiah 53:9</a:t>
            </a:r>
            <a:endParaRPr lang="en-US" dirty="0"/>
          </a:p>
        </p:txBody>
      </p:sp>
      <p:sp>
        <p:nvSpPr>
          <p:cNvPr id="6" name="Rectangle 5"/>
          <p:cNvSpPr/>
          <p:nvPr/>
        </p:nvSpPr>
        <p:spPr>
          <a:xfrm>
            <a:off x="7696200" y="0"/>
            <a:ext cx="29718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Psalm 110:4</a:t>
            </a:r>
          </a:p>
          <a:p>
            <a:r>
              <a:rPr lang="en-US" sz="2200" b="1" dirty="0"/>
              <a:t>Psalm 2:6</a:t>
            </a:r>
          </a:p>
          <a:p>
            <a:r>
              <a:rPr lang="en-US" sz="2200" b="1" dirty="0"/>
              <a:t>Zechariah 9:9</a:t>
            </a:r>
          </a:p>
          <a:p>
            <a:r>
              <a:rPr lang="en-US" sz="2200" b="1" dirty="0"/>
              <a:t>Psalm 8:2</a:t>
            </a:r>
          </a:p>
          <a:p>
            <a:r>
              <a:rPr lang="en-US" sz="2200" b="1" dirty="0"/>
              <a:t>Psalm 41:9</a:t>
            </a:r>
          </a:p>
          <a:p>
            <a:r>
              <a:rPr lang="en-US" sz="2200" b="1" dirty="0"/>
              <a:t>Zechariah 11:12-13</a:t>
            </a:r>
          </a:p>
          <a:p>
            <a:r>
              <a:rPr lang="en-US" sz="2200" b="1" dirty="0"/>
              <a:t>Psalm 35:11</a:t>
            </a:r>
          </a:p>
          <a:p>
            <a:r>
              <a:rPr lang="en-US" sz="2200" b="1" dirty="0"/>
              <a:t>Isaiah 53:7</a:t>
            </a:r>
          </a:p>
          <a:p>
            <a:r>
              <a:rPr lang="en-US" sz="2200" b="1" dirty="0"/>
              <a:t>Isaiah 50:6</a:t>
            </a:r>
          </a:p>
          <a:p>
            <a:r>
              <a:rPr lang="en-US" sz="2200" b="1" dirty="0"/>
              <a:t>Psalm 35:19</a:t>
            </a:r>
          </a:p>
          <a:p>
            <a:r>
              <a:rPr lang="en-US" sz="2200" b="1" dirty="0"/>
              <a:t>Psalm 69:4</a:t>
            </a:r>
          </a:p>
          <a:p>
            <a:r>
              <a:rPr lang="en-US" sz="2200" b="1" dirty="0"/>
              <a:t>Isaiah 53:12</a:t>
            </a:r>
          </a:p>
          <a:p>
            <a:r>
              <a:rPr lang="en-US" sz="2200" b="1" dirty="0"/>
              <a:t>Psalm 69:21</a:t>
            </a:r>
          </a:p>
          <a:p>
            <a:r>
              <a:rPr lang="en-US" sz="3200" b="1" u="sng" dirty="0"/>
              <a:t>Psalm 22:16</a:t>
            </a:r>
          </a:p>
          <a:p>
            <a:r>
              <a:rPr lang="en-US" sz="2200" b="1" dirty="0"/>
              <a:t>Zechariah 12:10</a:t>
            </a:r>
          </a:p>
          <a:p>
            <a:r>
              <a:rPr lang="en-US" sz="2200" b="1" dirty="0"/>
              <a:t>Psalm 22:7-8</a:t>
            </a:r>
          </a:p>
          <a:p>
            <a:r>
              <a:rPr lang="en-US" sz="2200" b="1" dirty="0"/>
              <a:t>Psalm 22:18</a:t>
            </a:r>
          </a:p>
          <a:p>
            <a:r>
              <a:rPr lang="en-US" sz="2200" b="1" dirty="0"/>
              <a:t>Daniel 9:24-27</a:t>
            </a:r>
            <a:endParaRPr lang="en-US" dirty="0"/>
          </a:p>
        </p:txBody>
      </p:sp>
      <p:sp>
        <p:nvSpPr>
          <p:cNvPr id="7" name="Subtitle 2"/>
          <p:cNvSpPr>
            <a:spLocks noGrp="1"/>
          </p:cNvSpPr>
          <p:nvPr>
            <p:ph type="subTitle" idx="1"/>
          </p:nvPr>
        </p:nvSpPr>
        <p:spPr>
          <a:xfrm>
            <a:off x="3886200" y="0"/>
            <a:ext cx="6324600" cy="685800"/>
          </a:xfrm>
        </p:spPr>
        <p:txBody>
          <a:bodyPr/>
          <a:lstStyle/>
          <a:p>
            <a:r>
              <a:rPr lang="en-US" sz="4400" b="1" dirty="0">
                <a:solidFill>
                  <a:schemeClr val="bg1"/>
                </a:solidFill>
              </a:rPr>
              <a:t>“Messianic Prophecy”</a:t>
            </a:r>
          </a:p>
        </p:txBody>
      </p:sp>
      <p:sp>
        <p:nvSpPr>
          <p:cNvPr id="8" name="Rounded Rectangular Callout 7"/>
          <p:cNvSpPr/>
          <p:nvPr/>
        </p:nvSpPr>
        <p:spPr>
          <a:xfrm>
            <a:off x="2971800" y="3048000"/>
            <a:ext cx="4114800" cy="1676400"/>
          </a:xfrm>
          <a:prstGeom prst="wedgeRoundRectCallout">
            <a:avLst>
              <a:gd name="adj1" fmla="val 64772"/>
              <a:gd name="adj2" fmla="val 82869"/>
              <a:gd name="adj3" fmla="val 16667"/>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 1044 BCE</a:t>
            </a:r>
          </a:p>
          <a:p>
            <a:pPr algn="ctr"/>
            <a:r>
              <a:rPr lang="en-US" sz="3200" b="1" dirty="0">
                <a:solidFill>
                  <a:schemeClr val="tx1"/>
                </a:solidFill>
              </a:rPr>
              <a:t>Messiah’s hands and feet would be pierced</a:t>
            </a:r>
          </a:p>
        </p:txBody>
      </p:sp>
    </p:spTree>
    <p:extLst>
      <p:ext uri="{BB962C8B-B14F-4D97-AF65-F5344CB8AC3E}">
        <p14:creationId xmlns:p14="http://schemas.microsoft.com/office/powerpoint/2010/main" val="3312208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righ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Genesis 3:15</a:t>
            </a:r>
          </a:p>
          <a:p>
            <a:r>
              <a:rPr lang="en-US" sz="2200" b="1" dirty="0"/>
              <a:t>Micah 5:2</a:t>
            </a:r>
          </a:p>
          <a:p>
            <a:r>
              <a:rPr lang="en-US" sz="2200" b="1" dirty="0"/>
              <a:t>Isaiah 7:14</a:t>
            </a:r>
          </a:p>
          <a:p>
            <a:r>
              <a:rPr lang="en-US" sz="2200" b="1" dirty="0"/>
              <a:t>Genesis 12:3</a:t>
            </a:r>
          </a:p>
          <a:p>
            <a:r>
              <a:rPr lang="en-US" sz="2200" b="1" dirty="0"/>
              <a:t>Genesis 22:18</a:t>
            </a:r>
          </a:p>
          <a:p>
            <a:r>
              <a:rPr lang="en-US" sz="2200" b="1" dirty="0"/>
              <a:t>Genesis 21:12</a:t>
            </a:r>
          </a:p>
          <a:p>
            <a:r>
              <a:rPr lang="en-US" sz="2200" b="1" dirty="0"/>
              <a:t>Numbers 24:17</a:t>
            </a:r>
          </a:p>
          <a:p>
            <a:r>
              <a:rPr lang="en-US" sz="2200" b="1" dirty="0"/>
              <a:t>Genesis 49:10</a:t>
            </a:r>
          </a:p>
          <a:p>
            <a:r>
              <a:rPr lang="en-US" sz="2200" b="1" dirty="0"/>
              <a:t>2 Samuel 7:12-13</a:t>
            </a:r>
          </a:p>
          <a:p>
            <a:r>
              <a:rPr lang="en-US" sz="2200" b="1" dirty="0"/>
              <a:t>Isaiah 9:7</a:t>
            </a:r>
          </a:p>
          <a:p>
            <a:r>
              <a:rPr lang="en-US" sz="2200" b="1" dirty="0"/>
              <a:t>Psalm 45:6-7</a:t>
            </a:r>
          </a:p>
          <a:p>
            <a:r>
              <a:rPr lang="en-US" sz="2200" b="1" dirty="0"/>
              <a:t>Daniel 2:44</a:t>
            </a:r>
          </a:p>
          <a:p>
            <a:r>
              <a:rPr lang="en-US" sz="2200" b="1" dirty="0"/>
              <a:t>Isaiah 7:14</a:t>
            </a:r>
          </a:p>
          <a:p>
            <a:r>
              <a:rPr lang="en-US" sz="2200" b="1" dirty="0"/>
              <a:t>Psalm 16:10</a:t>
            </a:r>
          </a:p>
          <a:p>
            <a:r>
              <a:rPr lang="en-US" sz="2200" b="1" dirty="0"/>
              <a:t>Psalm 49:15</a:t>
            </a:r>
          </a:p>
          <a:p>
            <a:r>
              <a:rPr lang="en-US" sz="2200" b="1" dirty="0"/>
              <a:t>Psalm 24:7-10</a:t>
            </a:r>
          </a:p>
          <a:p>
            <a:r>
              <a:rPr lang="en-US" sz="2200" b="1" dirty="0"/>
              <a:t>Psalm 68:18</a:t>
            </a:r>
          </a:p>
          <a:p>
            <a:r>
              <a:rPr lang="en-US" sz="2200" b="1" dirty="0"/>
              <a:t>Psalm 110:1</a:t>
            </a:r>
          </a:p>
          <a:p>
            <a:r>
              <a:rPr lang="en-US" sz="2200" b="1" dirty="0"/>
              <a:t>Isaiah 53:5-12</a:t>
            </a:r>
          </a:p>
          <a:p>
            <a:r>
              <a:rPr lang="en-US" sz="2200" b="1" dirty="0"/>
              <a:t>Isaiah 7:14</a:t>
            </a:r>
            <a:endParaRPr lang="en-US" dirty="0"/>
          </a:p>
        </p:txBody>
      </p:sp>
      <p:sp>
        <p:nvSpPr>
          <p:cNvPr id="5" name="Rectangle 4"/>
          <p:cNvSpPr/>
          <p:nvPr/>
        </p:nvSpPr>
        <p:spPr>
          <a:xfrm>
            <a:off x="4495800" y="0"/>
            <a:ext cx="3048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Isaiah 7:14</a:t>
            </a:r>
          </a:p>
          <a:p>
            <a:r>
              <a:rPr lang="en-US" sz="2200" b="1" dirty="0"/>
              <a:t>Hosea 11:1</a:t>
            </a:r>
          </a:p>
          <a:p>
            <a:r>
              <a:rPr lang="en-US" sz="2200" b="1" dirty="0"/>
              <a:t>Jeremiah 31:15</a:t>
            </a:r>
          </a:p>
          <a:p>
            <a:r>
              <a:rPr lang="en-US" sz="2200" b="1" dirty="0"/>
              <a:t>Isaiah 40:3-5</a:t>
            </a:r>
          </a:p>
          <a:p>
            <a:r>
              <a:rPr lang="en-US" sz="2200" b="1" dirty="0"/>
              <a:t>Psalm 69:8</a:t>
            </a:r>
          </a:p>
          <a:p>
            <a:r>
              <a:rPr lang="en-US" sz="2200" b="1" dirty="0"/>
              <a:t>Isaiah 53:3</a:t>
            </a:r>
          </a:p>
          <a:p>
            <a:r>
              <a:rPr lang="en-US" sz="2200" b="1" dirty="0"/>
              <a:t>Deuteronomy 18:15</a:t>
            </a:r>
          </a:p>
          <a:p>
            <a:r>
              <a:rPr lang="en-US" sz="2200" b="1" dirty="0"/>
              <a:t>Malachi 4:5-6</a:t>
            </a:r>
          </a:p>
          <a:p>
            <a:r>
              <a:rPr lang="en-US" sz="2200" b="1" dirty="0"/>
              <a:t>Psalm 2:7</a:t>
            </a:r>
          </a:p>
          <a:p>
            <a:r>
              <a:rPr lang="en-US" sz="2200" b="1" dirty="0"/>
              <a:t>Isaiah 11:1</a:t>
            </a:r>
          </a:p>
          <a:p>
            <a:r>
              <a:rPr lang="en-US" sz="2200" b="1" dirty="0"/>
              <a:t>Isaiah 9:1-2</a:t>
            </a:r>
          </a:p>
          <a:p>
            <a:r>
              <a:rPr lang="en-US" sz="2200" b="1" dirty="0"/>
              <a:t>Psalm 78:2-4</a:t>
            </a:r>
          </a:p>
          <a:p>
            <a:r>
              <a:rPr lang="en-US" sz="2200" b="1" dirty="0"/>
              <a:t>Isaiah 6:9-10</a:t>
            </a:r>
          </a:p>
          <a:p>
            <a:r>
              <a:rPr lang="en-US" sz="2200" b="1" dirty="0"/>
              <a:t>Isaiah 61:1-2</a:t>
            </a:r>
          </a:p>
          <a:p>
            <a:r>
              <a:rPr lang="en-US" sz="2200" b="1" dirty="0"/>
              <a:t>Psalm 22:1</a:t>
            </a:r>
          </a:p>
          <a:p>
            <a:r>
              <a:rPr lang="en-US" sz="2200" b="1" dirty="0"/>
              <a:t>Psalm 109:4</a:t>
            </a:r>
          </a:p>
          <a:p>
            <a:r>
              <a:rPr lang="en-US" sz="2200" b="1" dirty="0"/>
              <a:t>Zechariah 12:10</a:t>
            </a:r>
          </a:p>
          <a:p>
            <a:r>
              <a:rPr lang="en-US" sz="2200" b="1" dirty="0"/>
              <a:t>Isaiah 53:9</a:t>
            </a:r>
            <a:endParaRPr lang="en-US" dirty="0"/>
          </a:p>
        </p:txBody>
      </p:sp>
      <p:sp>
        <p:nvSpPr>
          <p:cNvPr id="6" name="Rectangle 5"/>
          <p:cNvSpPr/>
          <p:nvPr/>
        </p:nvSpPr>
        <p:spPr>
          <a:xfrm>
            <a:off x="7696200" y="0"/>
            <a:ext cx="29718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Psalm 110:4</a:t>
            </a:r>
          </a:p>
          <a:p>
            <a:r>
              <a:rPr lang="en-US" sz="2200" b="1" dirty="0"/>
              <a:t>Psalm 2:6</a:t>
            </a:r>
          </a:p>
          <a:p>
            <a:r>
              <a:rPr lang="en-US" sz="2200" b="1" dirty="0"/>
              <a:t>Zechariah 9:9</a:t>
            </a:r>
          </a:p>
          <a:p>
            <a:r>
              <a:rPr lang="en-US" sz="2200" b="1" dirty="0"/>
              <a:t>Psalm 8:2</a:t>
            </a:r>
          </a:p>
          <a:p>
            <a:r>
              <a:rPr lang="en-US" sz="2200" b="1" dirty="0"/>
              <a:t>Psalm 41:9</a:t>
            </a:r>
          </a:p>
          <a:p>
            <a:r>
              <a:rPr lang="en-US" sz="2200" b="1" dirty="0"/>
              <a:t>Zechariah 11:12-13</a:t>
            </a:r>
          </a:p>
          <a:p>
            <a:r>
              <a:rPr lang="en-US" sz="2200" b="1" dirty="0"/>
              <a:t>Psalm 35:11</a:t>
            </a:r>
          </a:p>
          <a:p>
            <a:r>
              <a:rPr lang="en-US" sz="2200" b="1" dirty="0"/>
              <a:t>Isaiah 53:7</a:t>
            </a:r>
          </a:p>
          <a:p>
            <a:r>
              <a:rPr lang="en-US" sz="2200" b="1" dirty="0"/>
              <a:t>Isaiah 50:6</a:t>
            </a:r>
          </a:p>
          <a:p>
            <a:r>
              <a:rPr lang="en-US" sz="2200" b="1" dirty="0"/>
              <a:t>Psalm 35:19</a:t>
            </a:r>
          </a:p>
          <a:p>
            <a:r>
              <a:rPr lang="en-US" sz="2200" b="1" dirty="0"/>
              <a:t>Psalm 69:4</a:t>
            </a:r>
          </a:p>
          <a:p>
            <a:r>
              <a:rPr lang="en-US" sz="2200" b="1" dirty="0"/>
              <a:t>Isaiah 53:12</a:t>
            </a:r>
          </a:p>
          <a:p>
            <a:r>
              <a:rPr lang="en-US" sz="2200" b="1" dirty="0"/>
              <a:t>Psalm 69:21</a:t>
            </a:r>
          </a:p>
          <a:p>
            <a:r>
              <a:rPr lang="en-US" sz="2200" b="1" dirty="0"/>
              <a:t>Psalm 22:16</a:t>
            </a:r>
          </a:p>
          <a:p>
            <a:r>
              <a:rPr lang="en-US" sz="2200" b="1" dirty="0"/>
              <a:t>Zechariah 12:10</a:t>
            </a:r>
          </a:p>
          <a:p>
            <a:r>
              <a:rPr lang="en-US" sz="2200" b="1" dirty="0"/>
              <a:t>Psalm 22:7-8</a:t>
            </a:r>
          </a:p>
          <a:p>
            <a:r>
              <a:rPr lang="en-US" sz="3200" b="1" u="sng" dirty="0"/>
              <a:t>Psalm 22:18</a:t>
            </a:r>
          </a:p>
          <a:p>
            <a:r>
              <a:rPr lang="en-US" sz="2200" b="1" dirty="0"/>
              <a:t>Daniel 9:24-27</a:t>
            </a:r>
            <a:endParaRPr lang="en-US" dirty="0"/>
          </a:p>
        </p:txBody>
      </p:sp>
      <p:sp>
        <p:nvSpPr>
          <p:cNvPr id="7" name="Subtitle 2"/>
          <p:cNvSpPr>
            <a:spLocks noGrp="1"/>
          </p:cNvSpPr>
          <p:nvPr>
            <p:ph type="subTitle" idx="1"/>
          </p:nvPr>
        </p:nvSpPr>
        <p:spPr>
          <a:xfrm>
            <a:off x="3886200" y="0"/>
            <a:ext cx="6324600" cy="685800"/>
          </a:xfrm>
        </p:spPr>
        <p:txBody>
          <a:bodyPr/>
          <a:lstStyle/>
          <a:p>
            <a:r>
              <a:rPr lang="en-US" sz="4400" b="1" dirty="0">
                <a:solidFill>
                  <a:schemeClr val="bg1"/>
                </a:solidFill>
              </a:rPr>
              <a:t>“Messianic Prophecy”</a:t>
            </a:r>
          </a:p>
        </p:txBody>
      </p:sp>
      <p:sp>
        <p:nvSpPr>
          <p:cNvPr id="9" name="Rounded Rectangular Callout 8"/>
          <p:cNvSpPr/>
          <p:nvPr/>
        </p:nvSpPr>
        <p:spPr>
          <a:xfrm>
            <a:off x="2057400" y="3733800"/>
            <a:ext cx="4823460" cy="1577340"/>
          </a:xfrm>
          <a:prstGeom prst="wedgeRoundRectCallout">
            <a:avLst>
              <a:gd name="adj1" fmla="val 65564"/>
              <a:gd name="adj2" fmla="val 107910"/>
              <a:gd name="adj3" fmla="val 16667"/>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 1044 BCE</a:t>
            </a:r>
          </a:p>
          <a:p>
            <a:pPr algn="ctr"/>
            <a:r>
              <a:rPr lang="en-US" sz="3200" b="1" dirty="0">
                <a:solidFill>
                  <a:schemeClr val="tx1"/>
                </a:solidFill>
              </a:rPr>
              <a:t>Messiah’s enemies would throw dice for his clothes</a:t>
            </a:r>
          </a:p>
        </p:txBody>
      </p:sp>
    </p:spTree>
    <p:extLst>
      <p:ext uri="{BB962C8B-B14F-4D97-AF65-F5344CB8AC3E}">
        <p14:creationId xmlns:p14="http://schemas.microsoft.com/office/powerpoint/2010/main" val="2927623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right)">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Genesis 3:15</a:t>
            </a:r>
          </a:p>
          <a:p>
            <a:r>
              <a:rPr lang="en-US" sz="2200" b="1" dirty="0"/>
              <a:t>Micah 5:2</a:t>
            </a:r>
          </a:p>
          <a:p>
            <a:r>
              <a:rPr lang="en-US" sz="2200" b="1" dirty="0"/>
              <a:t>Isaiah 7:14</a:t>
            </a:r>
          </a:p>
          <a:p>
            <a:r>
              <a:rPr lang="en-US" sz="2200" b="1" dirty="0"/>
              <a:t>Genesis 12:3</a:t>
            </a:r>
          </a:p>
          <a:p>
            <a:r>
              <a:rPr lang="en-US" sz="2200" b="1" dirty="0"/>
              <a:t>Genesis 22:18</a:t>
            </a:r>
          </a:p>
          <a:p>
            <a:r>
              <a:rPr lang="en-US" sz="2200" b="1" dirty="0"/>
              <a:t>Genesis 21:12</a:t>
            </a:r>
          </a:p>
          <a:p>
            <a:r>
              <a:rPr lang="en-US" sz="2200" b="1" dirty="0"/>
              <a:t>Numbers 24:17</a:t>
            </a:r>
          </a:p>
          <a:p>
            <a:r>
              <a:rPr lang="en-US" sz="2200" b="1" dirty="0"/>
              <a:t>Genesis 49:10</a:t>
            </a:r>
          </a:p>
          <a:p>
            <a:r>
              <a:rPr lang="en-US" sz="2200" b="1" dirty="0"/>
              <a:t>2 Samuel 7:12-13</a:t>
            </a:r>
          </a:p>
          <a:p>
            <a:r>
              <a:rPr lang="en-US" sz="2200" b="1" dirty="0"/>
              <a:t>Isaiah 9:7</a:t>
            </a:r>
          </a:p>
          <a:p>
            <a:r>
              <a:rPr lang="en-US" sz="2200" b="1" dirty="0"/>
              <a:t>Psalm 45:6-7</a:t>
            </a:r>
          </a:p>
          <a:p>
            <a:r>
              <a:rPr lang="en-US" sz="2200" b="1" dirty="0"/>
              <a:t>Daniel 2:44</a:t>
            </a:r>
          </a:p>
          <a:p>
            <a:r>
              <a:rPr lang="en-US" sz="2200" b="1" dirty="0"/>
              <a:t>Isaiah 7:14</a:t>
            </a:r>
          </a:p>
          <a:p>
            <a:r>
              <a:rPr lang="en-US" sz="2200" b="1" dirty="0"/>
              <a:t>Psalm 16:10</a:t>
            </a:r>
          </a:p>
          <a:p>
            <a:r>
              <a:rPr lang="en-US" sz="2200" b="1" dirty="0"/>
              <a:t>Psalm 49:15</a:t>
            </a:r>
          </a:p>
          <a:p>
            <a:r>
              <a:rPr lang="en-US" sz="2200" b="1" dirty="0"/>
              <a:t>Psalm 24:7-10</a:t>
            </a:r>
          </a:p>
          <a:p>
            <a:r>
              <a:rPr lang="en-US" sz="2200" b="1" dirty="0"/>
              <a:t>Psalm 68:18</a:t>
            </a:r>
          </a:p>
          <a:p>
            <a:r>
              <a:rPr lang="en-US" sz="2200" b="1" dirty="0"/>
              <a:t>Psalm 110:1</a:t>
            </a:r>
          </a:p>
          <a:p>
            <a:r>
              <a:rPr lang="en-US" sz="2200" b="1" dirty="0"/>
              <a:t>Isaiah 53:5-12</a:t>
            </a:r>
          </a:p>
          <a:p>
            <a:r>
              <a:rPr lang="en-US" sz="2200" b="1" dirty="0"/>
              <a:t>Isaiah 7:14</a:t>
            </a:r>
            <a:endParaRPr lang="en-US" dirty="0"/>
          </a:p>
        </p:txBody>
      </p:sp>
      <p:sp>
        <p:nvSpPr>
          <p:cNvPr id="5" name="Rectangle 4"/>
          <p:cNvSpPr/>
          <p:nvPr/>
        </p:nvSpPr>
        <p:spPr>
          <a:xfrm>
            <a:off x="4495800" y="0"/>
            <a:ext cx="3048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Isaiah 7:14</a:t>
            </a:r>
          </a:p>
          <a:p>
            <a:r>
              <a:rPr lang="en-US" sz="2200" b="1" dirty="0"/>
              <a:t>Hosea 11:1</a:t>
            </a:r>
          </a:p>
          <a:p>
            <a:r>
              <a:rPr lang="en-US" sz="2200" b="1" dirty="0"/>
              <a:t>Jeremiah 31:15</a:t>
            </a:r>
          </a:p>
          <a:p>
            <a:r>
              <a:rPr lang="en-US" sz="2200" b="1" dirty="0"/>
              <a:t>Isaiah 40:3-5</a:t>
            </a:r>
          </a:p>
          <a:p>
            <a:r>
              <a:rPr lang="en-US" sz="2200" b="1" dirty="0"/>
              <a:t>Psalm 69:8</a:t>
            </a:r>
          </a:p>
          <a:p>
            <a:r>
              <a:rPr lang="en-US" sz="2200" b="1" dirty="0"/>
              <a:t>Isaiah 53:3</a:t>
            </a:r>
          </a:p>
          <a:p>
            <a:r>
              <a:rPr lang="en-US" sz="2200" b="1" dirty="0"/>
              <a:t>Deuteronomy 18:15</a:t>
            </a:r>
          </a:p>
          <a:p>
            <a:r>
              <a:rPr lang="en-US" sz="2200" b="1" dirty="0"/>
              <a:t>Malachi 4:5-6</a:t>
            </a:r>
          </a:p>
          <a:p>
            <a:r>
              <a:rPr lang="en-US" sz="2200" b="1" dirty="0"/>
              <a:t>Psalm 2:7</a:t>
            </a:r>
          </a:p>
          <a:p>
            <a:r>
              <a:rPr lang="en-US" sz="2200" b="1" dirty="0"/>
              <a:t>Isaiah 11:1</a:t>
            </a:r>
          </a:p>
          <a:p>
            <a:r>
              <a:rPr lang="en-US" sz="2200" b="1" dirty="0"/>
              <a:t>Isaiah 9:1-2</a:t>
            </a:r>
          </a:p>
          <a:p>
            <a:r>
              <a:rPr lang="en-US" sz="2200" b="1" dirty="0"/>
              <a:t>Psalm 78:2-4</a:t>
            </a:r>
          </a:p>
          <a:p>
            <a:r>
              <a:rPr lang="en-US" sz="2200" b="1" dirty="0"/>
              <a:t>Isaiah 6:9-10</a:t>
            </a:r>
          </a:p>
          <a:p>
            <a:r>
              <a:rPr lang="en-US" sz="2200" b="1" dirty="0"/>
              <a:t>Isaiah 61:1-2</a:t>
            </a:r>
          </a:p>
          <a:p>
            <a:r>
              <a:rPr lang="en-US" sz="2200" b="1" dirty="0"/>
              <a:t>Psalm 22:1</a:t>
            </a:r>
          </a:p>
          <a:p>
            <a:r>
              <a:rPr lang="en-US" sz="2200" b="1" dirty="0"/>
              <a:t>Psalm 109:4</a:t>
            </a:r>
          </a:p>
          <a:p>
            <a:r>
              <a:rPr lang="en-US" sz="2200" b="1" dirty="0"/>
              <a:t>Zechariah 12:10</a:t>
            </a:r>
          </a:p>
          <a:p>
            <a:r>
              <a:rPr lang="en-US" sz="2200" b="1" dirty="0"/>
              <a:t>Isaiah 53:9</a:t>
            </a:r>
            <a:endParaRPr lang="en-US" dirty="0"/>
          </a:p>
        </p:txBody>
      </p:sp>
      <p:sp>
        <p:nvSpPr>
          <p:cNvPr id="6" name="Rectangle 5"/>
          <p:cNvSpPr/>
          <p:nvPr/>
        </p:nvSpPr>
        <p:spPr>
          <a:xfrm>
            <a:off x="7696200" y="0"/>
            <a:ext cx="29718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Psalm 110:4</a:t>
            </a:r>
          </a:p>
          <a:p>
            <a:r>
              <a:rPr lang="en-US" sz="2200" b="1" dirty="0"/>
              <a:t>Psalm 2:6</a:t>
            </a:r>
          </a:p>
          <a:p>
            <a:r>
              <a:rPr lang="en-US" sz="2200" b="1" dirty="0"/>
              <a:t>Zechariah 9:9</a:t>
            </a:r>
          </a:p>
          <a:p>
            <a:r>
              <a:rPr lang="en-US" sz="2200" b="1" dirty="0"/>
              <a:t>Psalm 8:2</a:t>
            </a:r>
          </a:p>
          <a:p>
            <a:r>
              <a:rPr lang="en-US" sz="2200" b="1" dirty="0"/>
              <a:t>Psalm 41:9</a:t>
            </a:r>
          </a:p>
          <a:p>
            <a:r>
              <a:rPr lang="en-US" sz="2200" b="1" dirty="0"/>
              <a:t>Zechariah 11:12-13</a:t>
            </a:r>
          </a:p>
          <a:p>
            <a:r>
              <a:rPr lang="en-US" sz="2200" b="1" dirty="0"/>
              <a:t>Psalm 35:11</a:t>
            </a:r>
          </a:p>
          <a:p>
            <a:r>
              <a:rPr lang="en-US" sz="2200" b="1" dirty="0"/>
              <a:t>Isaiah 53:7</a:t>
            </a:r>
          </a:p>
          <a:p>
            <a:r>
              <a:rPr lang="en-US" sz="2200" b="1" dirty="0"/>
              <a:t>Isaiah 50:6</a:t>
            </a:r>
          </a:p>
          <a:p>
            <a:r>
              <a:rPr lang="en-US" sz="2200" b="1" dirty="0"/>
              <a:t>Psalm 35:19</a:t>
            </a:r>
          </a:p>
          <a:p>
            <a:r>
              <a:rPr lang="en-US" sz="2200" b="1" dirty="0"/>
              <a:t>Psalm 69:4</a:t>
            </a:r>
          </a:p>
          <a:p>
            <a:r>
              <a:rPr lang="en-US" sz="2200" b="1" dirty="0"/>
              <a:t>Isaiah 53:12</a:t>
            </a:r>
          </a:p>
          <a:p>
            <a:r>
              <a:rPr lang="en-US" sz="2200" b="1" dirty="0"/>
              <a:t>Psalm 69:21</a:t>
            </a:r>
          </a:p>
          <a:p>
            <a:r>
              <a:rPr lang="en-US" sz="2200" b="1" dirty="0"/>
              <a:t>Psalm 22:16</a:t>
            </a:r>
          </a:p>
          <a:p>
            <a:r>
              <a:rPr lang="en-US" sz="2200" b="1" dirty="0"/>
              <a:t>Zechariah 12:10</a:t>
            </a:r>
          </a:p>
          <a:p>
            <a:r>
              <a:rPr lang="en-US" sz="2200" b="1" dirty="0"/>
              <a:t>Psalm 22:7-8</a:t>
            </a:r>
          </a:p>
          <a:p>
            <a:r>
              <a:rPr lang="en-US" sz="2200" b="1" dirty="0"/>
              <a:t>Psalm 22:18</a:t>
            </a:r>
          </a:p>
          <a:p>
            <a:r>
              <a:rPr lang="en-US" sz="3200" b="1" u="sng" dirty="0"/>
              <a:t>Daniel 9:24-27</a:t>
            </a:r>
            <a:endParaRPr lang="en-US" sz="3200" u="sng" dirty="0"/>
          </a:p>
        </p:txBody>
      </p:sp>
      <p:sp>
        <p:nvSpPr>
          <p:cNvPr id="7" name="Subtitle 2"/>
          <p:cNvSpPr>
            <a:spLocks noGrp="1"/>
          </p:cNvSpPr>
          <p:nvPr>
            <p:ph type="subTitle" idx="1"/>
          </p:nvPr>
        </p:nvSpPr>
        <p:spPr>
          <a:xfrm>
            <a:off x="3886200" y="0"/>
            <a:ext cx="6324600" cy="685800"/>
          </a:xfrm>
        </p:spPr>
        <p:txBody>
          <a:bodyPr/>
          <a:lstStyle/>
          <a:p>
            <a:r>
              <a:rPr lang="en-US" sz="4400" b="1" dirty="0">
                <a:solidFill>
                  <a:schemeClr val="bg1"/>
                </a:solidFill>
              </a:rPr>
              <a:t>“Messianic Prophecy”</a:t>
            </a:r>
          </a:p>
        </p:txBody>
      </p:sp>
      <p:sp>
        <p:nvSpPr>
          <p:cNvPr id="8" name="Rounded Rectangular Callout 7"/>
          <p:cNvSpPr/>
          <p:nvPr/>
        </p:nvSpPr>
        <p:spPr>
          <a:xfrm>
            <a:off x="2819400" y="4343400"/>
            <a:ext cx="4495800" cy="1676400"/>
          </a:xfrm>
          <a:prstGeom prst="wedgeRoundRectCallout">
            <a:avLst>
              <a:gd name="adj1" fmla="val 57790"/>
              <a:gd name="adj2" fmla="val 79613"/>
              <a:gd name="adj3" fmla="val 16667"/>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 530 BCE</a:t>
            </a:r>
          </a:p>
          <a:p>
            <a:pPr algn="ctr"/>
            <a:r>
              <a:rPr lang="en-US" sz="3200" b="1" dirty="0">
                <a:solidFill>
                  <a:schemeClr val="tx1"/>
                </a:solidFill>
              </a:rPr>
              <a:t>Accurately predicts the date of Messiah’s death</a:t>
            </a:r>
          </a:p>
        </p:txBody>
      </p:sp>
    </p:spTree>
    <p:extLst>
      <p:ext uri="{BB962C8B-B14F-4D97-AF65-F5344CB8AC3E}">
        <p14:creationId xmlns:p14="http://schemas.microsoft.com/office/powerpoint/2010/main" val="2873002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righ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5</a:t>
            </a:r>
          </a:p>
        </p:txBody>
      </p:sp>
      <p:sp>
        <p:nvSpPr>
          <p:cNvPr id="6" name="Rounded Rectangle 5"/>
          <p:cNvSpPr/>
          <p:nvPr/>
        </p:nvSpPr>
        <p:spPr>
          <a:xfrm>
            <a:off x="4953000" y="5757718"/>
            <a:ext cx="6934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resurrection is hard to believe</a:t>
            </a:r>
          </a:p>
        </p:txBody>
      </p:sp>
      <p:sp>
        <p:nvSpPr>
          <p:cNvPr id="7" name="Rounded Rectangle 6"/>
          <p:cNvSpPr/>
          <p:nvPr/>
        </p:nvSpPr>
        <p:spPr>
          <a:xfrm>
            <a:off x="1676400" y="2438400"/>
            <a:ext cx="8839200" cy="1216359"/>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A person </a:t>
            </a:r>
            <a:r>
              <a:rPr lang="en-US" sz="4800" b="1" i="1" dirty="0"/>
              <a:t>rose from the dead</a:t>
            </a:r>
            <a:r>
              <a:rPr lang="en-US" sz="4800" b="1" dirty="0"/>
              <a:t>? </a:t>
            </a:r>
          </a:p>
        </p:txBody>
      </p:sp>
    </p:spTree>
    <p:extLst>
      <p:ext uri="{BB962C8B-B14F-4D97-AF65-F5344CB8AC3E}">
        <p14:creationId xmlns:p14="http://schemas.microsoft.com/office/powerpoint/2010/main" val="3017618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F8128-52C3-1337-40CB-62F86D47897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65D17A2-BA48-FB81-ABA8-F594540FE596}"/>
              </a:ext>
            </a:extLst>
          </p:cNvPr>
          <p:cNvSpPr/>
          <p:nvPr/>
        </p:nvSpPr>
        <p:spPr>
          <a:xfrm>
            <a:off x="152400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Genesis 3:15</a:t>
            </a:r>
          </a:p>
          <a:p>
            <a:r>
              <a:rPr lang="en-US" sz="2200" b="1" dirty="0"/>
              <a:t>Micah 5:2</a:t>
            </a:r>
          </a:p>
          <a:p>
            <a:r>
              <a:rPr lang="en-US" sz="2200" b="1" dirty="0"/>
              <a:t>Isaiah 7:14</a:t>
            </a:r>
          </a:p>
          <a:p>
            <a:r>
              <a:rPr lang="en-US" sz="2200" b="1" dirty="0"/>
              <a:t>Genesis 12:3</a:t>
            </a:r>
          </a:p>
          <a:p>
            <a:r>
              <a:rPr lang="en-US" sz="2200" b="1" dirty="0"/>
              <a:t>Genesis 22:18</a:t>
            </a:r>
          </a:p>
          <a:p>
            <a:r>
              <a:rPr lang="en-US" sz="2200" b="1" dirty="0"/>
              <a:t>Genesis 21:12</a:t>
            </a:r>
          </a:p>
          <a:p>
            <a:r>
              <a:rPr lang="en-US" sz="2200" b="1" dirty="0"/>
              <a:t>Numbers 24:17</a:t>
            </a:r>
          </a:p>
          <a:p>
            <a:r>
              <a:rPr lang="en-US" sz="2200" b="1" dirty="0"/>
              <a:t>Genesis 49:10</a:t>
            </a:r>
          </a:p>
          <a:p>
            <a:r>
              <a:rPr lang="en-US" sz="2200" b="1" dirty="0"/>
              <a:t>2 Samuel 7:12-13</a:t>
            </a:r>
          </a:p>
          <a:p>
            <a:r>
              <a:rPr lang="en-US" sz="2200" b="1" dirty="0"/>
              <a:t>Isaiah 9:7</a:t>
            </a:r>
          </a:p>
          <a:p>
            <a:r>
              <a:rPr lang="en-US" sz="2200" b="1" dirty="0"/>
              <a:t>Psalm 45:6-7</a:t>
            </a:r>
          </a:p>
          <a:p>
            <a:r>
              <a:rPr lang="en-US" sz="2200" b="1" dirty="0"/>
              <a:t>Daniel 2:44</a:t>
            </a:r>
          </a:p>
          <a:p>
            <a:r>
              <a:rPr lang="en-US" sz="2200" b="1" dirty="0"/>
              <a:t>Isaiah 7:14</a:t>
            </a:r>
          </a:p>
          <a:p>
            <a:r>
              <a:rPr lang="en-US" sz="3200" b="1" u="sng" dirty="0"/>
              <a:t>Psalm 16:10</a:t>
            </a:r>
          </a:p>
          <a:p>
            <a:r>
              <a:rPr lang="en-US" sz="2200" b="1" dirty="0"/>
              <a:t>Psalm 49:15</a:t>
            </a:r>
          </a:p>
          <a:p>
            <a:r>
              <a:rPr lang="en-US" sz="2200" b="1" dirty="0"/>
              <a:t>Psalm 24:7-10</a:t>
            </a:r>
          </a:p>
          <a:p>
            <a:r>
              <a:rPr lang="en-US" sz="2200" b="1" dirty="0"/>
              <a:t>Psalm 68:18</a:t>
            </a:r>
          </a:p>
          <a:p>
            <a:r>
              <a:rPr lang="en-US" sz="2200" b="1" dirty="0"/>
              <a:t>Psalm 110:1</a:t>
            </a:r>
          </a:p>
          <a:p>
            <a:r>
              <a:rPr lang="en-US" sz="2200" b="1" dirty="0"/>
              <a:t>Isaiah 53:5-12</a:t>
            </a:r>
          </a:p>
          <a:p>
            <a:r>
              <a:rPr lang="en-US" sz="2200" b="1" dirty="0"/>
              <a:t>Isaiah 7:14</a:t>
            </a:r>
            <a:endParaRPr lang="en-US" dirty="0"/>
          </a:p>
        </p:txBody>
      </p:sp>
      <p:sp>
        <p:nvSpPr>
          <p:cNvPr id="5" name="Rectangle 4">
            <a:extLst>
              <a:ext uri="{FF2B5EF4-FFF2-40B4-BE49-F238E27FC236}">
                <a16:creationId xmlns:a16="http://schemas.microsoft.com/office/drawing/2014/main" id="{7448832F-F62A-712F-0C57-D017E436BB8C}"/>
              </a:ext>
            </a:extLst>
          </p:cNvPr>
          <p:cNvSpPr/>
          <p:nvPr/>
        </p:nvSpPr>
        <p:spPr>
          <a:xfrm>
            <a:off x="4495800" y="0"/>
            <a:ext cx="3048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Isaiah 7:14</a:t>
            </a:r>
          </a:p>
          <a:p>
            <a:r>
              <a:rPr lang="en-US" sz="2200" b="1" dirty="0"/>
              <a:t>Hosea 11:1</a:t>
            </a:r>
          </a:p>
          <a:p>
            <a:r>
              <a:rPr lang="en-US" sz="2200" b="1" dirty="0"/>
              <a:t>Jeremiah 31:15</a:t>
            </a:r>
          </a:p>
          <a:p>
            <a:r>
              <a:rPr lang="en-US" sz="2200" b="1" dirty="0"/>
              <a:t>Isaiah 40:3-5</a:t>
            </a:r>
          </a:p>
          <a:p>
            <a:r>
              <a:rPr lang="en-US" sz="2200" b="1" dirty="0"/>
              <a:t>Psalm 69:8</a:t>
            </a:r>
          </a:p>
          <a:p>
            <a:r>
              <a:rPr lang="en-US" sz="2200" b="1" dirty="0"/>
              <a:t>Isaiah 53:3</a:t>
            </a:r>
          </a:p>
          <a:p>
            <a:r>
              <a:rPr lang="en-US" sz="2200" b="1" dirty="0"/>
              <a:t>Deuteronomy 18:15</a:t>
            </a:r>
          </a:p>
          <a:p>
            <a:r>
              <a:rPr lang="en-US" sz="2200" b="1" dirty="0"/>
              <a:t>Malachi 4:5-6</a:t>
            </a:r>
          </a:p>
          <a:p>
            <a:r>
              <a:rPr lang="en-US" sz="2200" b="1" dirty="0"/>
              <a:t>Psalm 2:7</a:t>
            </a:r>
          </a:p>
          <a:p>
            <a:r>
              <a:rPr lang="en-US" sz="2200" b="1" dirty="0"/>
              <a:t>Isaiah 11:1</a:t>
            </a:r>
          </a:p>
          <a:p>
            <a:r>
              <a:rPr lang="en-US" sz="2200" b="1" dirty="0"/>
              <a:t>Isaiah 9:1-2</a:t>
            </a:r>
          </a:p>
          <a:p>
            <a:r>
              <a:rPr lang="en-US" sz="2200" b="1" dirty="0"/>
              <a:t>Psalm 78:2-4</a:t>
            </a:r>
          </a:p>
          <a:p>
            <a:r>
              <a:rPr lang="en-US" sz="2200" b="1" dirty="0"/>
              <a:t>Isaiah 6:9-10</a:t>
            </a:r>
          </a:p>
          <a:p>
            <a:r>
              <a:rPr lang="en-US" sz="2200" b="1" dirty="0"/>
              <a:t>Isaiah 61:1-2</a:t>
            </a:r>
          </a:p>
          <a:p>
            <a:r>
              <a:rPr lang="en-US" sz="2200" b="1" dirty="0"/>
              <a:t>Psalm 22:1</a:t>
            </a:r>
          </a:p>
          <a:p>
            <a:r>
              <a:rPr lang="en-US" sz="2200" b="1" dirty="0"/>
              <a:t>Psalm 109:4</a:t>
            </a:r>
          </a:p>
          <a:p>
            <a:r>
              <a:rPr lang="en-US" sz="2200" b="1" dirty="0"/>
              <a:t>Zechariah 12:10</a:t>
            </a:r>
          </a:p>
          <a:p>
            <a:r>
              <a:rPr lang="en-US" sz="2200" b="1" dirty="0"/>
              <a:t>Isaiah 53:9</a:t>
            </a:r>
            <a:endParaRPr lang="en-US" dirty="0"/>
          </a:p>
        </p:txBody>
      </p:sp>
      <p:sp>
        <p:nvSpPr>
          <p:cNvPr id="6" name="Rectangle 5">
            <a:extLst>
              <a:ext uri="{FF2B5EF4-FFF2-40B4-BE49-F238E27FC236}">
                <a16:creationId xmlns:a16="http://schemas.microsoft.com/office/drawing/2014/main" id="{033ACC61-9B89-5E58-74D0-3101E0F2524B}"/>
              </a:ext>
            </a:extLst>
          </p:cNvPr>
          <p:cNvSpPr/>
          <p:nvPr/>
        </p:nvSpPr>
        <p:spPr>
          <a:xfrm>
            <a:off x="7696200" y="0"/>
            <a:ext cx="29718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b="1" dirty="0"/>
          </a:p>
          <a:p>
            <a:endParaRPr lang="en-US" sz="2200" b="1" dirty="0"/>
          </a:p>
          <a:p>
            <a:r>
              <a:rPr lang="en-US" sz="2200" b="1" dirty="0"/>
              <a:t>Psalm 110:4</a:t>
            </a:r>
          </a:p>
          <a:p>
            <a:r>
              <a:rPr lang="en-US" sz="2200" b="1" dirty="0"/>
              <a:t>Psalm 2:6</a:t>
            </a:r>
          </a:p>
          <a:p>
            <a:r>
              <a:rPr lang="en-US" sz="2200" b="1" dirty="0"/>
              <a:t>Zechariah 9:9</a:t>
            </a:r>
          </a:p>
          <a:p>
            <a:r>
              <a:rPr lang="en-US" sz="2200" b="1" dirty="0"/>
              <a:t>Psalm 8:2</a:t>
            </a:r>
          </a:p>
          <a:p>
            <a:r>
              <a:rPr lang="en-US" sz="2200" b="1" dirty="0"/>
              <a:t>Psalm 41:9</a:t>
            </a:r>
          </a:p>
          <a:p>
            <a:r>
              <a:rPr lang="en-US" sz="2200" b="1" dirty="0"/>
              <a:t>Zechariah 11:12-13</a:t>
            </a:r>
          </a:p>
          <a:p>
            <a:r>
              <a:rPr lang="en-US" sz="2200" b="1" dirty="0"/>
              <a:t>Psalm 35:11</a:t>
            </a:r>
          </a:p>
          <a:p>
            <a:r>
              <a:rPr lang="en-US" sz="2200" b="1" dirty="0"/>
              <a:t>Isaiah 53:7</a:t>
            </a:r>
          </a:p>
          <a:p>
            <a:r>
              <a:rPr lang="en-US" sz="2200" b="1" dirty="0"/>
              <a:t>Isaiah 50:6</a:t>
            </a:r>
          </a:p>
          <a:p>
            <a:r>
              <a:rPr lang="en-US" sz="2200" b="1" dirty="0"/>
              <a:t>Psalm 35:19</a:t>
            </a:r>
          </a:p>
          <a:p>
            <a:r>
              <a:rPr lang="en-US" sz="2200" b="1" dirty="0"/>
              <a:t>Psalm 69:4</a:t>
            </a:r>
          </a:p>
          <a:p>
            <a:r>
              <a:rPr lang="en-US" sz="2200" b="1" dirty="0"/>
              <a:t>Isaiah 53:12</a:t>
            </a:r>
          </a:p>
          <a:p>
            <a:r>
              <a:rPr lang="en-US" sz="2200" b="1" dirty="0"/>
              <a:t>Psalm 69:21</a:t>
            </a:r>
          </a:p>
          <a:p>
            <a:r>
              <a:rPr lang="en-US" sz="2200" b="1" dirty="0"/>
              <a:t>Psalm 22:16</a:t>
            </a:r>
          </a:p>
          <a:p>
            <a:r>
              <a:rPr lang="en-US" sz="2200" b="1" dirty="0"/>
              <a:t>Zechariah 12:10</a:t>
            </a:r>
          </a:p>
          <a:p>
            <a:r>
              <a:rPr lang="en-US" sz="2200" b="1" dirty="0"/>
              <a:t>Psalm 22:7-8</a:t>
            </a:r>
          </a:p>
          <a:p>
            <a:r>
              <a:rPr lang="en-US" sz="2200" b="1" dirty="0"/>
              <a:t>Psalm 22:18</a:t>
            </a:r>
          </a:p>
          <a:p>
            <a:r>
              <a:rPr lang="en-US" sz="2200" b="1" dirty="0"/>
              <a:t>Daniel 9:24-27</a:t>
            </a:r>
            <a:endParaRPr lang="en-US" dirty="0"/>
          </a:p>
        </p:txBody>
      </p:sp>
      <p:sp>
        <p:nvSpPr>
          <p:cNvPr id="7" name="Subtitle 2">
            <a:extLst>
              <a:ext uri="{FF2B5EF4-FFF2-40B4-BE49-F238E27FC236}">
                <a16:creationId xmlns:a16="http://schemas.microsoft.com/office/drawing/2014/main" id="{5FBC5353-7C11-D4FB-A46B-15A780502E5C}"/>
              </a:ext>
            </a:extLst>
          </p:cNvPr>
          <p:cNvSpPr>
            <a:spLocks noGrp="1"/>
          </p:cNvSpPr>
          <p:nvPr>
            <p:ph type="subTitle" idx="1"/>
          </p:nvPr>
        </p:nvSpPr>
        <p:spPr>
          <a:xfrm>
            <a:off x="3886200" y="0"/>
            <a:ext cx="6324600" cy="685800"/>
          </a:xfrm>
        </p:spPr>
        <p:txBody>
          <a:bodyPr/>
          <a:lstStyle/>
          <a:p>
            <a:r>
              <a:rPr lang="en-US" sz="4400" b="1" dirty="0">
                <a:solidFill>
                  <a:schemeClr val="bg1"/>
                </a:solidFill>
              </a:rPr>
              <a:t>“Messianic Prophecy”</a:t>
            </a:r>
          </a:p>
        </p:txBody>
      </p:sp>
      <p:sp>
        <p:nvSpPr>
          <p:cNvPr id="2" name="Rounded Rectangular Callout 7">
            <a:extLst>
              <a:ext uri="{FF2B5EF4-FFF2-40B4-BE49-F238E27FC236}">
                <a16:creationId xmlns:a16="http://schemas.microsoft.com/office/drawing/2014/main" id="{BD26699C-A533-5027-490C-1EA1532BB16C}"/>
              </a:ext>
            </a:extLst>
          </p:cNvPr>
          <p:cNvSpPr/>
          <p:nvPr/>
        </p:nvSpPr>
        <p:spPr>
          <a:xfrm>
            <a:off x="3962400" y="1752600"/>
            <a:ext cx="4495800" cy="1676400"/>
          </a:xfrm>
          <a:prstGeom prst="wedgeRoundRectCallout">
            <a:avLst>
              <a:gd name="adj1" fmla="val -60933"/>
              <a:gd name="adj2" fmla="val 101177"/>
              <a:gd name="adj3" fmla="val 16667"/>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 1000 BCE</a:t>
            </a:r>
          </a:p>
          <a:p>
            <a:pPr algn="ctr"/>
            <a:r>
              <a:rPr lang="en-US" sz="3200" b="1" dirty="0">
                <a:solidFill>
                  <a:schemeClr val="tx1"/>
                </a:solidFill>
              </a:rPr>
              <a:t>Messiah would not “undergo decay”</a:t>
            </a:r>
          </a:p>
        </p:txBody>
      </p:sp>
    </p:spTree>
    <p:extLst>
      <p:ext uri="{BB962C8B-B14F-4D97-AF65-F5344CB8AC3E}">
        <p14:creationId xmlns:p14="http://schemas.microsoft.com/office/powerpoint/2010/main" val="919443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838200"/>
            <a:ext cx="5801032" cy="60198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500" b="1" baseline="30000" dirty="0">
                <a:solidFill>
                  <a:schemeClr val="tx1"/>
                </a:solidFill>
              </a:rPr>
              <a:t>1 </a:t>
            </a:r>
            <a:r>
              <a:rPr lang="en-US" sz="3500" b="1" baseline="30000" dirty="0" err="1">
                <a:solidFill>
                  <a:schemeClr val="tx1"/>
                </a:solidFill>
              </a:rPr>
              <a:t>Cor</a:t>
            </a:r>
            <a:r>
              <a:rPr lang="en-US" sz="3500" b="1" baseline="30000" dirty="0">
                <a:solidFill>
                  <a:schemeClr val="tx1"/>
                </a:solidFill>
              </a:rPr>
              <a:t> 15:5 </a:t>
            </a:r>
            <a:r>
              <a:rPr lang="en-US" sz="3500" dirty="0">
                <a:solidFill>
                  <a:schemeClr val="tx1"/>
                </a:solidFill>
              </a:rPr>
              <a:t>and that He appeared to Cephas, then to the twelve. </a:t>
            </a:r>
            <a:r>
              <a:rPr lang="en-US" sz="3500" b="1" baseline="30000" dirty="0">
                <a:solidFill>
                  <a:schemeClr val="tx1"/>
                </a:solidFill>
              </a:rPr>
              <a:t>6 </a:t>
            </a:r>
            <a:r>
              <a:rPr lang="en-US" sz="3500" dirty="0">
                <a:solidFill>
                  <a:schemeClr val="tx1"/>
                </a:solidFill>
              </a:rPr>
              <a:t>After that He appeared to more than five hundred brethren at one time, most of whom remain until now, but some have fallen asleep; </a:t>
            </a:r>
            <a:r>
              <a:rPr lang="en-US" sz="3500" b="1" baseline="30000" dirty="0">
                <a:solidFill>
                  <a:schemeClr val="tx1"/>
                </a:solidFill>
              </a:rPr>
              <a:t>7 </a:t>
            </a:r>
            <a:r>
              <a:rPr lang="en-US" sz="3500" dirty="0">
                <a:solidFill>
                  <a:schemeClr val="tx1"/>
                </a:solidFill>
              </a:rPr>
              <a:t>then He appeared to James, then to all the apostles; </a:t>
            </a:r>
            <a:r>
              <a:rPr lang="en-US" sz="3500" b="1" baseline="30000" dirty="0">
                <a:solidFill>
                  <a:schemeClr val="tx1"/>
                </a:solidFill>
              </a:rPr>
              <a:t>8 </a:t>
            </a:r>
            <a:r>
              <a:rPr lang="en-US" sz="3500" dirty="0">
                <a:solidFill>
                  <a:schemeClr val="tx1"/>
                </a:solidFill>
              </a:rPr>
              <a:t>and last of all, as to one untimely born, He appeared to me also. </a:t>
            </a:r>
          </a:p>
        </p:txBody>
      </p:sp>
      <p:sp>
        <p:nvSpPr>
          <p:cNvPr id="9" name="Subtitle 2"/>
          <p:cNvSpPr txBox="1">
            <a:spLocks/>
          </p:cNvSpPr>
          <p:nvPr/>
        </p:nvSpPr>
        <p:spPr bwMode="auto">
          <a:xfrm>
            <a:off x="0" y="0"/>
            <a:ext cx="12192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5200" b="1" dirty="0">
                <a:solidFill>
                  <a:schemeClr val="bg1"/>
                </a:solidFill>
              </a:rPr>
              <a:t>Line of Evidence #2:  Eyewitness Testimony</a:t>
            </a:r>
          </a:p>
        </p:txBody>
      </p:sp>
    </p:spTree>
    <p:extLst>
      <p:ext uri="{BB962C8B-B14F-4D97-AF65-F5344CB8AC3E}">
        <p14:creationId xmlns:p14="http://schemas.microsoft.com/office/powerpoint/2010/main" val="3931279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838200"/>
            <a:ext cx="5801032" cy="60198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500" b="1" baseline="30000" dirty="0">
                <a:solidFill>
                  <a:schemeClr val="tx1"/>
                </a:solidFill>
              </a:rPr>
              <a:t>1 </a:t>
            </a:r>
            <a:r>
              <a:rPr lang="en-US" sz="3500" b="1" baseline="30000" dirty="0" err="1">
                <a:solidFill>
                  <a:schemeClr val="tx1"/>
                </a:solidFill>
              </a:rPr>
              <a:t>Cor</a:t>
            </a:r>
            <a:r>
              <a:rPr lang="en-US" sz="3500" b="1" baseline="30000" dirty="0">
                <a:solidFill>
                  <a:schemeClr val="tx1"/>
                </a:solidFill>
              </a:rPr>
              <a:t> 15:5 </a:t>
            </a:r>
            <a:r>
              <a:rPr lang="en-US" sz="3500" dirty="0">
                <a:solidFill>
                  <a:schemeClr val="tx1"/>
                </a:solidFill>
              </a:rPr>
              <a:t>and that He appeared to </a:t>
            </a:r>
            <a:r>
              <a:rPr lang="en-US" sz="3500" b="1" u="sng" dirty="0">
                <a:solidFill>
                  <a:srgbClr val="002060"/>
                </a:solidFill>
              </a:rPr>
              <a:t>Cephas</a:t>
            </a:r>
            <a:r>
              <a:rPr lang="en-US" sz="3500" dirty="0">
                <a:solidFill>
                  <a:schemeClr val="tx1"/>
                </a:solidFill>
              </a:rPr>
              <a:t>, then to the twelve. </a:t>
            </a:r>
            <a:r>
              <a:rPr lang="en-US" sz="3500" b="1" baseline="30000" dirty="0">
                <a:solidFill>
                  <a:schemeClr val="tx1"/>
                </a:solidFill>
              </a:rPr>
              <a:t>6 </a:t>
            </a:r>
            <a:r>
              <a:rPr lang="en-US" sz="3500" dirty="0">
                <a:solidFill>
                  <a:schemeClr val="tx1"/>
                </a:solidFill>
              </a:rPr>
              <a:t>After that He appeared to more than five hundred brethren at one time, most of whom remain until now, but some have fallen asleep; </a:t>
            </a:r>
            <a:r>
              <a:rPr lang="en-US" sz="3500" b="1" baseline="30000" dirty="0">
                <a:solidFill>
                  <a:schemeClr val="tx1"/>
                </a:solidFill>
              </a:rPr>
              <a:t>7 </a:t>
            </a:r>
            <a:r>
              <a:rPr lang="en-US" sz="3500" dirty="0">
                <a:solidFill>
                  <a:schemeClr val="tx1"/>
                </a:solidFill>
              </a:rPr>
              <a:t>then He appeared to James, then to all the apostles; </a:t>
            </a:r>
            <a:r>
              <a:rPr lang="en-US" sz="3500" b="1" baseline="30000" dirty="0">
                <a:solidFill>
                  <a:schemeClr val="tx1"/>
                </a:solidFill>
              </a:rPr>
              <a:t>8 </a:t>
            </a:r>
            <a:r>
              <a:rPr lang="en-US" sz="3500" dirty="0">
                <a:solidFill>
                  <a:schemeClr val="tx1"/>
                </a:solidFill>
              </a:rPr>
              <a:t>and last of all, as to one untimely born, He appeared to me also. </a:t>
            </a:r>
          </a:p>
        </p:txBody>
      </p:sp>
      <p:sp>
        <p:nvSpPr>
          <p:cNvPr id="9" name="Subtitle 2"/>
          <p:cNvSpPr txBox="1">
            <a:spLocks/>
          </p:cNvSpPr>
          <p:nvPr/>
        </p:nvSpPr>
        <p:spPr bwMode="auto">
          <a:xfrm>
            <a:off x="0" y="0"/>
            <a:ext cx="12192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5200" b="1" dirty="0">
                <a:solidFill>
                  <a:schemeClr val="bg1"/>
                </a:solidFill>
              </a:rPr>
              <a:t>Line of Evidence #2:  Eyewitness Testimony</a:t>
            </a:r>
          </a:p>
        </p:txBody>
      </p:sp>
    </p:spTree>
    <p:extLst>
      <p:ext uri="{BB962C8B-B14F-4D97-AF65-F5344CB8AC3E}">
        <p14:creationId xmlns:p14="http://schemas.microsoft.com/office/powerpoint/2010/main" val="20149740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838200"/>
            <a:ext cx="5801032" cy="60198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500" b="1" baseline="30000" dirty="0">
                <a:solidFill>
                  <a:schemeClr val="tx1"/>
                </a:solidFill>
              </a:rPr>
              <a:t>1 </a:t>
            </a:r>
            <a:r>
              <a:rPr lang="en-US" sz="3500" b="1" baseline="30000" dirty="0" err="1">
                <a:solidFill>
                  <a:schemeClr val="tx1"/>
                </a:solidFill>
              </a:rPr>
              <a:t>Cor</a:t>
            </a:r>
            <a:r>
              <a:rPr lang="en-US" sz="3500" b="1" baseline="30000" dirty="0">
                <a:solidFill>
                  <a:schemeClr val="tx1"/>
                </a:solidFill>
              </a:rPr>
              <a:t> 15:5 </a:t>
            </a:r>
            <a:r>
              <a:rPr lang="en-US" sz="3500" dirty="0">
                <a:solidFill>
                  <a:schemeClr val="tx1"/>
                </a:solidFill>
              </a:rPr>
              <a:t>and that He appeared to Cephas, </a:t>
            </a:r>
            <a:r>
              <a:rPr lang="en-US" sz="3500" b="1" u="sng" dirty="0">
                <a:solidFill>
                  <a:srgbClr val="002060"/>
                </a:solidFill>
              </a:rPr>
              <a:t>then to the twelve</a:t>
            </a:r>
            <a:r>
              <a:rPr lang="en-US" sz="3500" dirty="0">
                <a:solidFill>
                  <a:schemeClr val="tx1"/>
                </a:solidFill>
              </a:rPr>
              <a:t>. </a:t>
            </a:r>
            <a:r>
              <a:rPr lang="en-US" sz="3500" b="1" baseline="30000" dirty="0">
                <a:solidFill>
                  <a:schemeClr val="tx1"/>
                </a:solidFill>
              </a:rPr>
              <a:t>6 </a:t>
            </a:r>
            <a:r>
              <a:rPr lang="en-US" sz="3500" dirty="0">
                <a:solidFill>
                  <a:schemeClr val="tx1"/>
                </a:solidFill>
              </a:rPr>
              <a:t>After that He appeared to more than five hundred brethren at one time, most of whom remain until now, but some have fallen asleep; </a:t>
            </a:r>
            <a:r>
              <a:rPr lang="en-US" sz="3500" b="1" baseline="30000" dirty="0">
                <a:solidFill>
                  <a:schemeClr val="tx1"/>
                </a:solidFill>
              </a:rPr>
              <a:t>7 </a:t>
            </a:r>
            <a:r>
              <a:rPr lang="en-US" sz="3500" dirty="0">
                <a:solidFill>
                  <a:schemeClr val="tx1"/>
                </a:solidFill>
              </a:rPr>
              <a:t>then He appeared to James, then to all the apostles; </a:t>
            </a:r>
            <a:r>
              <a:rPr lang="en-US" sz="3500" b="1" baseline="30000" dirty="0">
                <a:solidFill>
                  <a:schemeClr val="tx1"/>
                </a:solidFill>
              </a:rPr>
              <a:t>8 </a:t>
            </a:r>
            <a:r>
              <a:rPr lang="en-US" sz="3500" dirty="0">
                <a:solidFill>
                  <a:schemeClr val="tx1"/>
                </a:solidFill>
              </a:rPr>
              <a:t>and last of all, as to one untimely born, He appeared to me also. </a:t>
            </a:r>
          </a:p>
        </p:txBody>
      </p:sp>
      <p:sp>
        <p:nvSpPr>
          <p:cNvPr id="9" name="Subtitle 2"/>
          <p:cNvSpPr txBox="1">
            <a:spLocks/>
          </p:cNvSpPr>
          <p:nvPr/>
        </p:nvSpPr>
        <p:spPr bwMode="auto">
          <a:xfrm>
            <a:off x="0" y="0"/>
            <a:ext cx="12192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5200" b="1" dirty="0">
                <a:solidFill>
                  <a:schemeClr val="bg1"/>
                </a:solidFill>
              </a:rPr>
              <a:t>Line of Evidence #2:  Eyewitness Testimony</a:t>
            </a:r>
          </a:p>
        </p:txBody>
      </p:sp>
    </p:spTree>
    <p:extLst>
      <p:ext uri="{BB962C8B-B14F-4D97-AF65-F5344CB8AC3E}">
        <p14:creationId xmlns:p14="http://schemas.microsoft.com/office/powerpoint/2010/main" val="36770782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838200"/>
            <a:ext cx="5801032" cy="60198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500" b="1" baseline="30000" dirty="0">
                <a:solidFill>
                  <a:schemeClr val="tx1"/>
                </a:solidFill>
              </a:rPr>
              <a:t>1 </a:t>
            </a:r>
            <a:r>
              <a:rPr lang="en-US" sz="3500" b="1" baseline="30000" dirty="0" err="1">
                <a:solidFill>
                  <a:schemeClr val="tx1"/>
                </a:solidFill>
              </a:rPr>
              <a:t>Cor</a:t>
            </a:r>
            <a:r>
              <a:rPr lang="en-US" sz="3500" b="1" baseline="30000" dirty="0">
                <a:solidFill>
                  <a:schemeClr val="tx1"/>
                </a:solidFill>
              </a:rPr>
              <a:t> 15:5 </a:t>
            </a:r>
            <a:r>
              <a:rPr lang="en-US" sz="3500" dirty="0">
                <a:solidFill>
                  <a:schemeClr val="tx1"/>
                </a:solidFill>
              </a:rPr>
              <a:t>and that He appeared to Cephas, then to the twelve. </a:t>
            </a:r>
            <a:r>
              <a:rPr lang="en-US" sz="3500" b="1" baseline="30000" dirty="0">
                <a:solidFill>
                  <a:schemeClr val="tx1"/>
                </a:solidFill>
              </a:rPr>
              <a:t>6 </a:t>
            </a:r>
            <a:r>
              <a:rPr lang="en-US" sz="3500" b="1" u="sng" dirty="0">
                <a:solidFill>
                  <a:srgbClr val="002060"/>
                </a:solidFill>
              </a:rPr>
              <a:t>After that He appeared to more than five hundred brethren at one time</a:t>
            </a:r>
            <a:r>
              <a:rPr lang="en-US" sz="3500" dirty="0">
                <a:solidFill>
                  <a:schemeClr val="tx1"/>
                </a:solidFill>
              </a:rPr>
              <a:t>, most of whom remain until now, but some have fallen asleep; </a:t>
            </a:r>
            <a:r>
              <a:rPr lang="en-US" sz="3500" b="1" baseline="30000" dirty="0">
                <a:solidFill>
                  <a:schemeClr val="tx1"/>
                </a:solidFill>
              </a:rPr>
              <a:t>7 </a:t>
            </a:r>
            <a:r>
              <a:rPr lang="en-US" sz="3500" dirty="0">
                <a:solidFill>
                  <a:schemeClr val="tx1"/>
                </a:solidFill>
              </a:rPr>
              <a:t>then He appeared to James, then to all the apostles; </a:t>
            </a:r>
            <a:r>
              <a:rPr lang="en-US" sz="3500" b="1" baseline="30000" dirty="0">
                <a:solidFill>
                  <a:schemeClr val="tx1"/>
                </a:solidFill>
              </a:rPr>
              <a:t>8 </a:t>
            </a:r>
            <a:r>
              <a:rPr lang="en-US" sz="3500" dirty="0">
                <a:solidFill>
                  <a:schemeClr val="tx1"/>
                </a:solidFill>
              </a:rPr>
              <a:t>and last of all, as to one untimely born, He appeared to me also. </a:t>
            </a:r>
          </a:p>
        </p:txBody>
      </p:sp>
      <p:sp>
        <p:nvSpPr>
          <p:cNvPr id="9" name="Subtitle 2"/>
          <p:cNvSpPr txBox="1">
            <a:spLocks/>
          </p:cNvSpPr>
          <p:nvPr/>
        </p:nvSpPr>
        <p:spPr bwMode="auto">
          <a:xfrm>
            <a:off x="0" y="0"/>
            <a:ext cx="12192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5200" b="1" dirty="0">
                <a:solidFill>
                  <a:schemeClr val="bg1"/>
                </a:solidFill>
              </a:rPr>
              <a:t>Line of Evidence #2:  Eyewitness Testimony</a:t>
            </a:r>
          </a:p>
        </p:txBody>
      </p:sp>
      <p:sp>
        <p:nvSpPr>
          <p:cNvPr id="2" name="Rectangle 1"/>
          <p:cNvSpPr/>
          <p:nvPr/>
        </p:nvSpPr>
        <p:spPr>
          <a:xfrm>
            <a:off x="5820082" y="4724400"/>
            <a:ext cx="6390968" cy="2133600"/>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US" sz="3000" b="1" dirty="0">
                <a:solidFill>
                  <a:schemeClr val="bg1"/>
                </a:solidFill>
              </a:rPr>
              <a:t>Individuals &amp; large groups</a:t>
            </a:r>
          </a:p>
          <a:p>
            <a:pPr marL="457200" indent="-457200">
              <a:buFont typeface="Arial" panose="020B0604020202020204" pitchFamily="34" charset="0"/>
              <a:buChar char="•"/>
            </a:pPr>
            <a:r>
              <a:rPr lang="en-US" sz="3000" b="1" dirty="0">
                <a:solidFill>
                  <a:schemeClr val="accent5">
                    <a:lumMod val="50000"/>
                  </a:schemeClr>
                </a:solidFill>
              </a:rPr>
              <a:t>Living and contemporary witnesses</a:t>
            </a:r>
          </a:p>
          <a:p>
            <a:pPr marL="457200" indent="-457200">
              <a:buFont typeface="Arial" panose="020B0604020202020204" pitchFamily="34" charset="0"/>
              <a:buChar char="•"/>
            </a:pPr>
            <a:r>
              <a:rPr lang="en-US" sz="3000" b="1" dirty="0">
                <a:solidFill>
                  <a:schemeClr val="accent5">
                    <a:lumMod val="50000"/>
                  </a:schemeClr>
                </a:solidFill>
              </a:rPr>
              <a:t>Including known enemies / skeptics</a:t>
            </a:r>
          </a:p>
          <a:p>
            <a:pPr marL="457200" indent="-457200">
              <a:buFont typeface="Arial" panose="020B0604020202020204" pitchFamily="34" charset="0"/>
              <a:buChar char="•"/>
            </a:pPr>
            <a:r>
              <a:rPr lang="en-US" sz="3000" b="1" dirty="0">
                <a:solidFill>
                  <a:schemeClr val="accent5">
                    <a:lumMod val="50000"/>
                  </a:schemeClr>
                </a:solidFill>
              </a:rPr>
              <a:t>Paul’s firsthand testimony</a:t>
            </a:r>
            <a:endParaRPr lang="en-US" dirty="0">
              <a:solidFill>
                <a:schemeClr val="accent5">
                  <a:lumMod val="50000"/>
                </a:schemeClr>
              </a:solidFill>
            </a:endParaRPr>
          </a:p>
        </p:txBody>
      </p:sp>
    </p:spTree>
    <p:extLst>
      <p:ext uri="{BB962C8B-B14F-4D97-AF65-F5344CB8AC3E}">
        <p14:creationId xmlns:p14="http://schemas.microsoft.com/office/powerpoint/2010/main" val="3970020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838200"/>
            <a:ext cx="5801032" cy="60198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500" b="1" baseline="30000" dirty="0">
                <a:solidFill>
                  <a:schemeClr val="tx1"/>
                </a:solidFill>
              </a:rPr>
              <a:t>1 </a:t>
            </a:r>
            <a:r>
              <a:rPr lang="en-US" sz="3500" b="1" baseline="30000" dirty="0" err="1">
                <a:solidFill>
                  <a:schemeClr val="tx1"/>
                </a:solidFill>
              </a:rPr>
              <a:t>Cor</a:t>
            </a:r>
            <a:r>
              <a:rPr lang="en-US" sz="3500" b="1" baseline="30000" dirty="0">
                <a:solidFill>
                  <a:schemeClr val="tx1"/>
                </a:solidFill>
              </a:rPr>
              <a:t> 15:5 </a:t>
            </a:r>
            <a:r>
              <a:rPr lang="en-US" sz="3500" dirty="0">
                <a:solidFill>
                  <a:schemeClr val="tx1"/>
                </a:solidFill>
              </a:rPr>
              <a:t>and that He appeared to Cephas, then to the twelve. </a:t>
            </a:r>
            <a:r>
              <a:rPr lang="en-US" sz="3500" b="1" baseline="30000" dirty="0">
                <a:solidFill>
                  <a:schemeClr val="tx1"/>
                </a:solidFill>
              </a:rPr>
              <a:t>6 </a:t>
            </a:r>
            <a:r>
              <a:rPr lang="en-US" sz="3500" dirty="0">
                <a:solidFill>
                  <a:schemeClr val="tx1"/>
                </a:solidFill>
              </a:rPr>
              <a:t>After that He appeared to more than five hundred brethren at one time, </a:t>
            </a:r>
            <a:r>
              <a:rPr lang="en-US" sz="3500" b="1" u="sng" dirty="0">
                <a:solidFill>
                  <a:srgbClr val="002060"/>
                </a:solidFill>
              </a:rPr>
              <a:t>most of whom remain until now, but </a:t>
            </a:r>
            <a:r>
              <a:rPr lang="en-US" sz="3400" b="1" u="sng" dirty="0">
                <a:solidFill>
                  <a:srgbClr val="002060"/>
                </a:solidFill>
              </a:rPr>
              <a:t>some have fallen asleep</a:t>
            </a:r>
            <a:r>
              <a:rPr lang="en-US" sz="3500" dirty="0">
                <a:solidFill>
                  <a:schemeClr val="tx1"/>
                </a:solidFill>
              </a:rPr>
              <a:t>; </a:t>
            </a:r>
            <a:r>
              <a:rPr lang="en-US" sz="3500" b="1" baseline="30000" dirty="0">
                <a:solidFill>
                  <a:schemeClr val="tx1"/>
                </a:solidFill>
              </a:rPr>
              <a:t>7 </a:t>
            </a:r>
            <a:r>
              <a:rPr lang="en-US" sz="3500" dirty="0">
                <a:solidFill>
                  <a:schemeClr val="tx1"/>
                </a:solidFill>
              </a:rPr>
              <a:t>then He appeared to James, then to all the apostles; </a:t>
            </a:r>
            <a:r>
              <a:rPr lang="en-US" sz="3500" b="1" baseline="30000" dirty="0">
                <a:solidFill>
                  <a:schemeClr val="tx1"/>
                </a:solidFill>
              </a:rPr>
              <a:t>8 </a:t>
            </a:r>
            <a:r>
              <a:rPr lang="en-US" sz="3500" dirty="0">
                <a:solidFill>
                  <a:schemeClr val="tx1"/>
                </a:solidFill>
              </a:rPr>
              <a:t>and last of all, as to one untimely born, He appeared to me also. </a:t>
            </a:r>
          </a:p>
        </p:txBody>
      </p:sp>
      <p:sp>
        <p:nvSpPr>
          <p:cNvPr id="9" name="Subtitle 2"/>
          <p:cNvSpPr txBox="1">
            <a:spLocks/>
          </p:cNvSpPr>
          <p:nvPr/>
        </p:nvSpPr>
        <p:spPr bwMode="auto">
          <a:xfrm>
            <a:off x="0" y="0"/>
            <a:ext cx="12192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5200" b="1" dirty="0">
                <a:solidFill>
                  <a:schemeClr val="bg1"/>
                </a:solidFill>
              </a:rPr>
              <a:t>Line of Evidence #2:  Eyewitness Testimony</a:t>
            </a:r>
          </a:p>
        </p:txBody>
      </p:sp>
      <p:sp>
        <p:nvSpPr>
          <p:cNvPr id="2" name="Rectangle 1"/>
          <p:cNvSpPr/>
          <p:nvPr/>
        </p:nvSpPr>
        <p:spPr>
          <a:xfrm>
            <a:off x="5820082" y="4724400"/>
            <a:ext cx="6390968" cy="2133600"/>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US" sz="3000" b="1" dirty="0">
                <a:solidFill>
                  <a:schemeClr val="bg1"/>
                </a:solidFill>
              </a:rPr>
              <a:t>Individuals &amp; large groups</a:t>
            </a:r>
          </a:p>
          <a:p>
            <a:pPr marL="457200" indent="-457200">
              <a:buFont typeface="Arial" panose="020B0604020202020204" pitchFamily="34" charset="0"/>
              <a:buChar char="•"/>
            </a:pPr>
            <a:r>
              <a:rPr lang="en-US" sz="3000" b="1" dirty="0">
                <a:solidFill>
                  <a:schemeClr val="bg1"/>
                </a:solidFill>
              </a:rPr>
              <a:t>Living and contemporary witnesses</a:t>
            </a:r>
          </a:p>
          <a:p>
            <a:pPr marL="457200" indent="-457200">
              <a:buFont typeface="Arial" panose="020B0604020202020204" pitchFamily="34" charset="0"/>
              <a:buChar char="•"/>
            </a:pPr>
            <a:r>
              <a:rPr lang="en-US" sz="3000" b="1" dirty="0">
                <a:solidFill>
                  <a:schemeClr val="accent5">
                    <a:lumMod val="50000"/>
                  </a:schemeClr>
                </a:solidFill>
              </a:rPr>
              <a:t>Including known enemies / skeptics</a:t>
            </a:r>
          </a:p>
          <a:p>
            <a:pPr marL="457200" indent="-457200">
              <a:buFont typeface="Arial" panose="020B0604020202020204" pitchFamily="34" charset="0"/>
              <a:buChar char="•"/>
            </a:pPr>
            <a:r>
              <a:rPr lang="en-US" sz="3000" b="1" dirty="0">
                <a:solidFill>
                  <a:schemeClr val="accent5">
                    <a:lumMod val="50000"/>
                  </a:schemeClr>
                </a:solidFill>
              </a:rPr>
              <a:t>Paul’s firsthand testimony</a:t>
            </a:r>
            <a:endParaRPr lang="en-US" dirty="0">
              <a:solidFill>
                <a:schemeClr val="accent5">
                  <a:lumMod val="50000"/>
                </a:schemeClr>
              </a:solidFill>
            </a:endParaRPr>
          </a:p>
        </p:txBody>
      </p:sp>
      <p:sp>
        <p:nvSpPr>
          <p:cNvPr id="6" name="Rectangle 5"/>
          <p:cNvSpPr/>
          <p:nvPr/>
        </p:nvSpPr>
        <p:spPr>
          <a:xfrm>
            <a:off x="5922729" y="838200"/>
            <a:ext cx="6076950" cy="3713355"/>
          </a:xfrm>
          <a:prstGeom prst="rect">
            <a:avLst/>
          </a:prstGeom>
          <a:solidFill>
            <a:schemeClr val="bg2">
              <a:lumMod val="25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400" b="1" baseline="30000" dirty="0">
                <a:solidFill>
                  <a:schemeClr val="bg1"/>
                </a:solidFill>
              </a:rPr>
              <a:t>Acts 26:26</a:t>
            </a:r>
            <a:r>
              <a:rPr lang="en-US" sz="3400" b="1" dirty="0">
                <a:solidFill>
                  <a:schemeClr val="bg1"/>
                </a:solidFill>
              </a:rPr>
              <a:t> </a:t>
            </a:r>
            <a:r>
              <a:rPr lang="en-US" sz="3400" dirty="0">
                <a:solidFill>
                  <a:schemeClr val="bg1"/>
                </a:solidFill>
              </a:rPr>
              <a:t>For the king knows about these matters, and I speak to  him also with confidence, since I am persuaded that none of these things escape his notice; for this has not been done in a corner.</a:t>
            </a:r>
          </a:p>
        </p:txBody>
      </p:sp>
    </p:spTree>
    <p:extLst>
      <p:ext uri="{BB962C8B-B14F-4D97-AF65-F5344CB8AC3E}">
        <p14:creationId xmlns:p14="http://schemas.microsoft.com/office/powerpoint/2010/main" val="1158975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838200"/>
            <a:ext cx="5801032" cy="60198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500" b="1" baseline="30000" dirty="0">
                <a:solidFill>
                  <a:schemeClr val="tx1"/>
                </a:solidFill>
              </a:rPr>
              <a:t>1 </a:t>
            </a:r>
            <a:r>
              <a:rPr lang="en-US" sz="3500" b="1" baseline="30000" dirty="0" err="1">
                <a:solidFill>
                  <a:schemeClr val="tx1"/>
                </a:solidFill>
              </a:rPr>
              <a:t>Cor</a:t>
            </a:r>
            <a:r>
              <a:rPr lang="en-US" sz="3500" b="1" baseline="30000" dirty="0">
                <a:solidFill>
                  <a:schemeClr val="tx1"/>
                </a:solidFill>
              </a:rPr>
              <a:t> 15:5 </a:t>
            </a:r>
            <a:r>
              <a:rPr lang="en-US" sz="3500" dirty="0">
                <a:solidFill>
                  <a:schemeClr val="tx1"/>
                </a:solidFill>
              </a:rPr>
              <a:t>and that He appeared to Cephas, then to the twelve. </a:t>
            </a:r>
            <a:r>
              <a:rPr lang="en-US" sz="3500" b="1" baseline="30000" dirty="0">
                <a:solidFill>
                  <a:schemeClr val="tx1"/>
                </a:solidFill>
              </a:rPr>
              <a:t>6 </a:t>
            </a:r>
            <a:r>
              <a:rPr lang="en-US" sz="3500" dirty="0">
                <a:solidFill>
                  <a:schemeClr val="tx1"/>
                </a:solidFill>
              </a:rPr>
              <a:t>After that He appeared to more than five hundred brethren at one time, most of whom remain until now, but some have fallen asleep; </a:t>
            </a:r>
            <a:r>
              <a:rPr lang="en-US" sz="3500" b="1" baseline="30000" dirty="0">
                <a:solidFill>
                  <a:schemeClr val="tx1"/>
                </a:solidFill>
              </a:rPr>
              <a:t>7 </a:t>
            </a:r>
            <a:r>
              <a:rPr lang="en-US" sz="3500" b="1" u="sng" dirty="0">
                <a:solidFill>
                  <a:srgbClr val="002060"/>
                </a:solidFill>
              </a:rPr>
              <a:t>then He appeared to James</a:t>
            </a:r>
            <a:r>
              <a:rPr lang="en-US" sz="3500" dirty="0">
                <a:solidFill>
                  <a:schemeClr val="tx1"/>
                </a:solidFill>
              </a:rPr>
              <a:t>, then to all the apostles; </a:t>
            </a:r>
            <a:r>
              <a:rPr lang="en-US" sz="3500" b="1" baseline="30000" dirty="0">
                <a:solidFill>
                  <a:schemeClr val="tx1"/>
                </a:solidFill>
              </a:rPr>
              <a:t>8 </a:t>
            </a:r>
            <a:r>
              <a:rPr lang="en-US" sz="3500" dirty="0">
                <a:solidFill>
                  <a:schemeClr val="tx1"/>
                </a:solidFill>
              </a:rPr>
              <a:t>and last of all, as to one untimely born, He appeared to me also. </a:t>
            </a:r>
          </a:p>
        </p:txBody>
      </p:sp>
      <p:sp>
        <p:nvSpPr>
          <p:cNvPr id="9" name="Subtitle 2"/>
          <p:cNvSpPr txBox="1">
            <a:spLocks/>
          </p:cNvSpPr>
          <p:nvPr/>
        </p:nvSpPr>
        <p:spPr bwMode="auto">
          <a:xfrm>
            <a:off x="0" y="0"/>
            <a:ext cx="12192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5200" b="1" dirty="0">
                <a:solidFill>
                  <a:schemeClr val="bg1"/>
                </a:solidFill>
              </a:rPr>
              <a:t>Line of Evidence #2:  Eyewitness Testimony</a:t>
            </a:r>
          </a:p>
        </p:txBody>
      </p:sp>
      <p:sp>
        <p:nvSpPr>
          <p:cNvPr id="2" name="Rectangle 1"/>
          <p:cNvSpPr/>
          <p:nvPr/>
        </p:nvSpPr>
        <p:spPr>
          <a:xfrm>
            <a:off x="5820082" y="4724400"/>
            <a:ext cx="6390968" cy="2133600"/>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US" sz="3000" b="1" dirty="0">
                <a:solidFill>
                  <a:schemeClr val="bg1"/>
                </a:solidFill>
              </a:rPr>
              <a:t>Individuals &amp; large groups</a:t>
            </a:r>
          </a:p>
          <a:p>
            <a:pPr marL="457200" indent="-457200">
              <a:buFont typeface="Arial" panose="020B0604020202020204" pitchFamily="34" charset="0"/>
              <a:buChar char="•"/>
            </a:pPr>
            <a:r>
              <a:rPr lang="en-US" sz="3000" b="1" dirty="0">
                <a:solidFill>
                  <a:schemeClr val="bg1"/>
                </a:solidFill>
              </a:rPr>
              <a:t>Living and contemporary witnesses</a:t>
            </a:r>
          </a:p>
          <a:p>
            <a:pPr marL="457200" indent="-457200">
              <a:buFont typeface="Arial" panose="020B0604020202020204" pitchFamily="34" charset="0"/>
              <a:buChar char="•"/>
            </a:pPr>
            <a:r>
              <a:rPr lang="en-US" sz="3000" b="1" dirty="0">
                <a:solidFill>
                  <a:schemeClr val="bg1"/>
                </a:solidFill>
              </a:rPr>
              <a:t>Including known enemies / skeptics</a:t>
            </a:r>
          </a:p>
          <a:p>
            <a:pPr marL="457200" indent="-457200">
              <a:buFont typeface="Arial" panose="020B0604020202020204" pitchFamily="34" charset="0"/>
              <a:buChar char="•"/>
            </a:pPr>
            <a:r>
              <a:rPr lang="en-US" sz="3000" b="1" dirty="0">
                <a:solidFill>
                  <a:schemeClr val="accent5">
                    <a:lumMod val="50000"/>
                  </a:schemeClr>
                </a:solidFill>
              </a:rPr>
              <a:t>Paul’s firsthand testimony</a:t>
            </a:r>
            <a:endParaRPr lang="en-US" dirty="0">
              <a:solidFill>
                <a:schemeClr val="accent5">
                  <a:lumMod val="50000"/>
                </a:schemeClr>
              </a:solidFill>
            </a:endParaRPr>
          </a:p>
        </p:txBody>
      </p:sp>
    </p:spTree>
    <p:extLst>
      <p:ext uri="{BB962C8B-B14F-4D97-AF65-F5344CB8AC3E}">
        <p14:creationId xmlns:p14="http://schemas.microsoft.com/office/powerpoint/2010/main" val="160012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838200"/>
            <a:ext cx="5801032" cy="6019800"/>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500" b="1" baseline="30000" dirty="0">
                <a:solidFill>
                  <a:schemeClr val="tx1"/>
                </a:solidFill>
              </a:rPr>
              <a:t>1 </a:t>
            </a:r>
            <a:r>
              <a:rPr lang="en-US" sz="3500" b="1" baseline="30000" dirty="0" err="1">
                <a:solidFill>
                  <a:schemeClr val="tx1"/>
                </a:solidFill>
              </a:rPr>
              <a:t>Cor</a:t>
            </a:r>
            <a:r>
              <a:rPr lang="en-US" sz="3500" b="1" baseline="30000" dirty="0">
                <a:solidFill>
                  <a:schemeClr val="tx1"/>
                </a:solidFill>
              </a:rPr>
              <a:t> 15:5 </a:t>
            </a:r>
            <a:r>
              <a:rPr lang="en-US" sz="3500" dirty="0">
                <a:solidFill>
                  <a:schemeClr val="tx1"/>
                </a:solidFill>
              </a:rPr>
              <a:t>and that He appeared to Cephas, then to the twelve. </a:t>
            </a:r>
            <a:r>
              <a:rPr lang="en-US" sz="3500" b="1" baseline="30000" dirty="0">
                <a:solidFill>
                  <a:schemeClr val="tx1"/>
                </a:solidFill>
              </a:rPr>
              <a:t>6 </a:t>
            </a:r>
            <a:r>
              <a:rPr lang="en-US" sz="3500" dirty="0">
                <a:solidFill>
                  <a:schemeClr val="tx1"/>
                </a:solidFill>
              </a:rPr>
              <a:t>After that He appeared to more than five hundred brethren at one time, most of whom remain until now, but some have fallen asleep; </a:t>
            </a:r>
            <a:r>
              <a:rPr lang="en-US" sz="3500" b="1" baseline="30000" dirty="0">
                <a:solidFill>
                  <a:schemeClr val="tx1"/>
                </a:solidFill>
              </a:rPr>
              <a:t>7 </a:t>
            </a:r>
            <a:r>
              <a:rPr lang="en-US" sz="3500" dirty="0">
                <a:solidFill>
                  <a:schemeClr val="tx1"/>
                </a:solidFill>
              </a:rPr>
              <a:t>then He appeared to James, then to all the apostles; </a:t>
            </a:r>
            <a:r>
              <a:rPr lang="en-US" sz="3500" b="1" baseline="30000" dirty="0">
                <a:solidFill>
                  <a:schemeClr val="tx1"/>
                </a:solidFill>
              </a:rPr>
              <a:t>8 </a:t>
            </a:r>
            <a:r>
              <a:rPr lang="en-US" sz="3500" b="1" u="sng" dirty="0">
                <a:solidFill>
                  <a:srgbClr val="002060"/>
                </a:solidFill>
              </a:rPr>
              <a:t>and last of all, as to one untimely </a:t>
            </a:r>
            <a:r>
              <a:rPr lang="en-US" sz="3400" b="1" u="sng" dirty="0">
                <a:solidFill>
                  <a:srgbClr val="002060"/>
                </a:solidFill>
              </a:rPr>
              <a:t>born, He appeared to me also</a:t>
            </a:r>
            <a:r>
              <a:rPr lang="en-US" sz="3500" dirty="0">
                <a:solidFill>
                  <a:schemeClr val="tx1"/>
                </a:solidFill>
              </a:rPr>
              <a:t>. </a:t>
            </a:r>
          </a:p>
        </p:txBody>
      </p:sp>
      <p:sp>
        <p:nvSpPr>
          <p:cNvPr id="9" name="Subtitle 2"/>
          <p:cNvSpPr txBox="1">
            <a:spLocks/>
          </p:cNvSpPr>
          <p:nvPr/>
        </p:nvSpPr>
        <p:spPr bwMode="auto">
          <a:xfrm>
            <a:off x="0" y="0"/>
            <a:ext cx="121920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5200" b="1" dirty="0">
                <a:solidFill>
                  <a:schemeClr val="bg1"/>
                </a:solidFill>
              </a:rPr>
              <a:t>Line of Evidence #2:  Eyewitness Testimony</a:t>
            </a:r>
          </a:p>
        </p:txBody>
      </p:sp>
      <p:sp>
        <p:nvSpPr>
          <p:cNvPr id="2" name="Rectangle 1"/>
          <p:cNvSpPr/>
          <p:nvPr/>
        </p:nvSpPr>
        <p:spPr>
          <a:xfrm>
            <a:off x="5820082" y="4724400"/>
            <a:ext cx="6390968" cy="2133600"/>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US" sz="3000" b="1" dirty="0">
                <a:solidFill>
                  <a:schemeClr val="bg1"/>
                </a:solidFill>
              </a:rPr>
              <a:t>Individuals &amp; large groups</a:t>
            </a:r>
          </a:p>
          <a:p>
            <a:pPr marL="457200" indent="-457200">
              <a:buFont typeface="Arial" panose="020B0604020202020204" pitchFamily="34" charset="0"/>
              <a:buChar char="•"/>
            </a:pPr>
            <a:r>
              <a:rPr lang="en-US" sz="3000" b="1" dirty="0">
                <a:solidFill>
                  <a:schemeClr val="bg1"/>
                </a:solidFill>
              </a:rPr>
              <a:t>Living and contemporary witnesses</a:t>
            </a:r>
          </a:p>
          <a:p>
            <a:pPr marL="457200" indent="-457200">
              <a:buFont typeface="Arial" panose="020B0604020202020204" pitchFamily="34" charset="0"/>
              <a:buChar char="•"/>
            </a:pPr>
            <a:r>
              <a:rPr lang="en-US" sz="3000" b="1" dirty="0">
                <a:solidFill>
                  <a:schemeClr val="bg1"/>
                </a:solidFill>
              </a:rPr>
              <a:t>Including known enemies / skeptics</a:t>
            </a:r>
          </a:p>
          <a:p>
            <a:pPr marL="457200" indent="-457200">
              <a:buFont typeface="Arial" panose="020B0604020202020204" pitchFamily="34" charset="0"/>
              <a:buChar char="•"/>
            </a:pPr>
            <a:r>
              <a:rPr lang="en-US" sz="3000" b="1" dirty="0">
                <a:solidFill>
                  <a:schemeClr val="bg1"/>
                </a:solidFill>
              </a:rPr>
              <a:t>Paul’s firsthand testimony</a:t>
            </a:r>
            <a:endParaRPr lang="en-US" dirty="0">
              <a:solidFill>
                <a:schemeClr val="bg1"/>
              </a:solidFill>
            </a:endParaRPr>
          </a:p>
        </p:txBody>
      </p:sp>
    </p:spTree>
    <p:extLst>
      <p:ext uri="{BB962C8B-B14F-4D97-AF65-F5344CB8AC3E}">
        <p14:creationId xmlns:p14="http://schemas.microsoft.com/office/powerpoint/2010/main" val="2421104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“No one can possibly know what really happened that long ago anyway.” </a:t>
            </a:r>
          </a:p>
        </p:txBody>
      </p:sp>
      <p:sp>
        <p:nvSpPr>
          <p:cNvPr id="7" name="Rounded Rectangle 6"/>
          <p:cNvSpPr/>
          <p:nvPr/>
        </p:nvSpPr>
        <p:spPr>
          <a:xfrm>
            <a:off x="0" y="1736864"/>
            <a:ext cx="7467600" cy="1981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571500" indent="-571500">
              <a:buFont typeface="Arial" panose="020B0604020202020204" pitchFamily="34" charset="0"/>
              <a:buChar char="•"/>
            </a:pPr>
            <a:r>
              <a:rPr lang="en-US" sz="3200" b="1" dirty="0"/>
              <a:t>True to an extent</a:t>
            </a:r>
          </a:p>
          <a:p>
            <a:endParaRPr lang="en-US" sz="2000" b="1" dirty="0"/>
          </a:p>
          <a:p>
            <a:pPr marL="571500" indent="-571500">
              <a:buFont typeface="Arial" panose="020B0604020202020204" pitchFamily="34" charset="0"/>
              <a:buChar char="•"/>
            </a:pPr>
            <a:r>
              <a:rPr lang="en-US" sz="3200" b="1" dirty="0"/>
              <a:t>But we can know the historicity of events to varying degrees of certainty</a:t>
            </a:r>
          </a:p>
          <a:p>
            <a:endParaRPr lang="en-US" sz="2000" b="1" dirty="0"/>
          </a:p>
          <a:p>
            <a:pPr marL="571500" indent="-571500">
              <a:buFont typeface="Arial" panose="020B0604020202020204" pitchFamily="34" charset="0"/>
              <a:buChar char="•"/>
            </a:pPr>
            <a:r>
              <a:rPr lang="en-US" sz="3200" b="1" dirty="0"/>
              <a:t>Most of what we know from history is from eyewitness accounts</a:t>
            </a:r>
          </a:p>
          <a:p>
            <a:endParaRPr lang="en-US" sz="2000" b="1" dirty="0"/>
          </a:p>
          <a:p>
            <a:pPr marL="571500" indent="-571500">
              <a:buFont typeface="Arial" panose="020B0604020202020204" pitchFamily="34" charset="0"/>
              <a:buChar char="•"/>
            </a:pPr>
            <a:r>
              <a:rPr lang="en-US" sz="3200" b="1" dirty="0"/>
              <a:t>Ignores the high number and quality of resources we have pertaining to the resurrection!</a:t>
            </a:r>
            <a:endParaRPr lang="en-US" sz="3600" b="1" dirty="0"/>
          </a:p>
        </p:txBody>
      </p:sp>
    </p:spTree>
    <p:extLst>
      <p:ext uri="{BB962C8B-B14F-4D97-AF65-F5344CB8AC3E}">
        <p14:creationId xmlns:p14="http://schemas.microsoft.com/office/powerpoint/2010/main" val="2779853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0" y="1736864"/>
            <a:ext cx="7467600" cy="1981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571500" indent="-571500">
              <a:buFont typeface="Arial" panose="020B0604020202020204" pitchFamily="34" charset="0"/>
              <a:buChar char="•"/>
            </a:pPr>
            <a:r>
              <a:rPr lang="en-US" sz="3200" b="1" dirty="0"/>
              <a:t>True to an extent</a:t>
            </a:r>
          </a:p>
          <a:p>
            <a:endParaRPr lang="en-US" sz="2000" b="1" dirty="0"/>
          </a:p>
          <a:p>
            <a:pPr marL="571500" indent="-571500">
              <a:buFont typeface="Arial" panose="020B0604020202020204" pitchFamily="34" charset="0"/>
              <a:buChar char="•"/>
            </a:pPr>
            <a:r>
              <a:rPr lang="en-US" sz="3200" b="1" dirty="0"/>
              <a:t>But we can know the historicity of events to varying degrees of certainty</a:t>
            </a:r>
          </a:p>
          <a:p>
            <a:endParaRPr lang="en-US" sz="2000" b="1" dirty="0"/>
          </a:p>
          <a:p>
            <a:pPr marL="571500" indent="-571500">
              <a:buFont typeface="Arial" panose="020B0604020202020204" pitchFamily="34" charset="0"/>
              <a:buChar char="•"/>
            </a:pPr>
            <a:r>
              <a:rPr lang="en-US" sz="3200" b="1" dirty="0"/>
              <a:t>Most of what we know from history is from eyewitness accounts</a:t>
            </a:r>
          </a:p>
          <a:p>
            <a:endParaRPr lang="en-US" sz="2000" b="1" dirty="0"/>
          </a:p>
          <a:p>
            <a:pPr marL="571500" indent="-571500">
              <a:buFont typeface="Arial" panose="020B0604020202020204" pitchFamily="34" charset="0"/>
              <a:buChar char="•"/>
            </a:pPr>
            <a:r>
              <a:rPr lang="en-US" sz="3200" b="1" dirty="0"/>
              <a:t>Ignores the high number and quality of resources we have pertaining to the resurrection!</a:t>
            </a:r>
            <a:endParaRPr lang="en-US" sz="3600" b="1" dirty="0"/>
          </a:p>
        </p:txBody>
      </p:sp>
      <p:sp>
        <p:nvSpPr>
          <p:cNvPr id="10" name="Rectangle 9"/>
          <p:cNvSpPr/>
          <p:nvPr/>
        </p:nvSpPr>
        <p:spPr>
          <a:xfrm>
            <a:off x="2667000" y="1736863"/>
            <a:ext cx="9350477" cy="3319425"/>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t>“The testimony of Paul in 1 </a:t>
            </a:r>
            <a:r>
              <a:rPr lang="en-US" sz="2800" dirty="0" err="1"/>
              <a:t>Cor</a:t>
            </a:r>
            <a:r>
              <a:rPr lang="en-US" sz="2800" dirty="0"/>
              <a:t> 15:1-11 is the earliest text in the New Testament to make concrete mention of the death, resurrection, and appearances of the risen Christ.  Here Paul uses traditions which he knows from an earlier period.  As 1 Corinthians is usually dated around 50 A.D., we may note, first that the traditions which he mentions must be even older.” </a:t>
            </a:r>
          </a:p>
          <a:p>
            <a:r>
              <a:rPr lang="en-US" sz="2800" dirty="0"/>
              <a:t>	</a:t>
            </a:r>
            <a:r>
              <a:rPr lang="en-US" sz="2800" dirty="0" err="1"/>
              <a:t>Gerd</a:t>
            </a:r>
            <a:r>
              <a:rPr lang="en-US" sz="2800" dirty="0"/>
              <a:t> </a:t>
            </a:r>
            <a:r>
              <a:rPr lang="en-US" sz="2800" dirty="0" err="1"/>
              <a:t>Ludemann</a:t>
            </a:r>
            <a:r>
              <a:rPr lang="en-US" sz="2800" dirty="0"/>
              <a:t> - </a:t>
            </a:r>
            <a:r>
              <a:rPr lang="en-US" sz="2800" i="1" dirty="0"/>
              <a:t>What Really Happened to Jesus</a:t>
            </a:r>
            <a:endParaRPr lang="en-US" sz="1600" dirty="0"/>
          </a:p>
        </p:txBody>
      </p:sp>
      <p:sp>
        <p:nvSpPr>
          <p:cNvPr id="8" name="Rounded Rectangle 7"/>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“No one can possibly know what really happened that long ago anyway.” </a:t>
            </a:r>
          </a:p>
        </p:txBody>
      </p:sp>
    </p:spTree>
    <p:extLst>
      <p:ext uri="{BB962C8B-B14F-4D97-AF65-F5344CB8AC3E}">
        <p14:creationId xmlns:p14="http://schemas.microsoft.com/office/powerpoint/2010/main" val="2104858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59A88-C45C-D10E-7E5D-D2D7A17A41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49D969-D1B4-DA32-CDA4-958436D2080A}"/>
              </a:ext>
            </a:extLst>
          </p:cNvPr>
          <p:cNvSpPr>
            <a:spLocks noGrp="1"/>
          </p:cNvSpPr>
          <p:nvPr>
            <p:ph type="title"/>
          </p:nvPr>
        </p:nvSpPr>
        <p:spPr/>
        <p:txBody>
          <a:bodyPr/>
          <a:lstStyle/>
          <a:p>
            <a:endParaRPr lang="en-US"/>
          </a:p>
        </p:txBody>
      </p:sp>
      <p:sp>
        <p:nvSpPr>
          <p:cNvPr id="5" name="Rectangle 4">
            <a:extLst>
              <a:ext uri="{FF2B5EF4-FFF2-40B4-BE49-F238E27FC236}">
                <a16:creationId xmlns:a16="http://schemas.microsoft.com/office/drawing/2014/main" id="{B36BF27F-FA85-2EF4-5870-59566BE302FE}"/>
              </a:ext>
            </a:extLst>
          </p:cNvPr>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5</a:t>
            </a:r>
          </a:p>
        </p:txBody>
      </p:sp>
      <p:sp>
        <p:nvSpPr>
          <p:cNvPr id="6" name="Rounded Rectangle 5">
            <a:extLst>
              <a:ext uri="{FF2B5EF4-FFF2-40B4-BE49-F238E27FC236}">
                <a16:creationId xmlns:a16="http://schemas.microsoft.com/office/drawing/2014/main" id="{D53A165B-E29A-2AD8-58FD-544E27AE5C0D}"/>
              </a:ext>
            </a:extLst>
          </p:cNvPr>
          <p:cNvSpPr/>
          <p:nvPr/>
        </p:nvSpPr>
        <p:spPr>
          <a:xfrm>
            <a:off x="4953000" y="5757718"/>
            <a:ext cx="6934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resurrection is hard to believe</a:t>
            </a:r>
          </a:p>
        </p:txBody>
      </p:sp>
    </p:spTree>
    <p:extLst>
      <p:ext uri="{BB962C8B-B14F-4D97-AF65-F5344CB8AC3E}">
        <p14:creationId xmlns:p14="http://schemas.microsoft.com/office/powerpoint/2010/main" val="3846145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0" y="1736864"/>
            <a:ext cx="7924800" cy="512113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u="sng" dirty="0"/>
              <a:t>Historical Facts; virtually undisputed:</a:t>
            </a:r>
          </a:p>
          <a:p>
            <a:endParaRPr lang="en-US" sz="2400" b="1" u="sng" dirty="0"/>
          </a:p>
          <a:p>
            <a:pPr marL="571500" indent="-571500">
              <a:buFont typeface="Arial" panose="020B0604020202020204" pitchFamily="34" charset="0"/>
              <a:buChar char="•"/>
            </a:pPr>
            <a:r>
              <a:rPr lang="en-US" sz="3200" b="1" dirty="0"/>
              <a:t>Jesus of Nazareth was a historical figure</a:t>
            </a:r>
          </a:p>
          <a:p>
            <a:pPr marL="571500" indent="-571500">
              <a:buFont typeface="Arial" panose="020B0604020202020204" pitchFamily="34" charset="0"/>
              <a:buChar char="•"/>
            </a:pPr>
            <a:endParaRPr lang="en-US" sz="2000" b="1" dirty="0"/>
          </a:p>
          <a:p>
            <a:pPr marL="571500" indent="-571500">
              <a:buFont typeface="Arial" panose="020B0604020202020204" pitchFamily="34" charset="0"/>
              <a:buChar char="•"/>
            </a:pPr>
            <a:r>
              <a:rPr lang="en-US" sz="3200" b="1" dirty="0"/>
              <a:t>He was crucified by Pontius Pilot</a:t>
            </a:r>
          </a:p>
          <a:p>
            <a:endParaRPr lang="en-US" sz="2000" b="1" dirty="0"/>
          </a:p>
        </p:txBody>
      </p:sp>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The resurrection is not a “legend” that developed later on</a:t>
            </a:r>
          </a:p>
        </p:txBody>
      </p:sp>
    </p:spTree>
    <p:extLst>
      <p:ext uri="{BB962C8B-B14F-4D97-AF65-F5344CB8AC3E}">
        <p14:creationId xmlns:p14="http://schemas.microsoft.com/office/powerpoint/2010/main" val="2158385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0" y="1736864"/>
            <a:ext cx="7924800" cy="512113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u="sng" dirty="0"/>
              <a:t>Historical Facts; virtually undisputed:</a:t>
            </a:r>
          </a:p>
          <a:p>
            <a:endParaRPr lang="en-US" sz="2400" b="1" u="sng" dirty="0"/>
          </a:p>
          <a:p>
            <a:pPr marL="571500" indent="-571500">
              <a:buFont typeface="Arial" panose="020B0604020202020204" pitchFamily="34" charset="0"/>
              <a:buChar char="•"/>
            </a:pPr>
            <a:r>
              <a:rPr lang="en-US" sz="3200" b="1" dirty="0"/>
              <a:t>Jesus of Nazareth was a historical figure</a:t>
            </a:r>
          </a:p>
          <a:p>
            <a:pPr marL="571500" indent="-571500">
              <a:buFont typeface="Arial" panose="020B0604020202020204" pitchFamily="34" charset="0"/>
              <a:buChar char="•"/>
            </a:pPr>
            <a:endParaRPr lang="en-US" sz="2000" b="1" dirty="0"/>
          </a:p>
          <a:p>
            <a:pPr marL="571500" indent="-571500">
              <a:buFont typeface="Arial" panose="020B0604020202020204" pitchFamily="34" charset="0"/>
              <a:buChar char="•"/>
            </a:pPr>
            <a:r>
              <a:rPr lang="en-US" sz="3200" b="1" dirty="0"/>
              <a:t>He was crucified by Pontius Pilot</a:t>
            </a:r>
          </a:p>
          <a:p>
            <a:endParaRPr lang="en-US" sz="2000" b="1" dirty="0"/>
          </a:p>
        </p:txBody>
      </p:sp>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The resurrection is not a “legend” that developed later on</a:t>
            </a:r>
          </a:p>
        </p:txBody>
      </p:sp>
      <p:sp>
        <p:nvSpPr>
          <p:cNvPr id="6" name="Rectangle 5"/>
          <p:cNvSpPr/>
          <p:nvPr/>
        </p:nvSpPr>
        <p:spPr>
          <a:xfrm>
            <a:off x="849261" y="2601497"/>
            <a:ext cx="10645877" cy="3391869"/>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t>Tacitus: </a:t>
            </a:r>
            <a:r>
              <a:rPr lang="en-US" sz="2800" i="1" dirty="0"/>
              <a:t>Annals</a:t>
            </a:r>
            <a:r>
              <a:rPr lang="en-US" sz="2800" dirty="0"/>
              <a:t> 15:33</a:t>
            </a:r>
          </a:p>
          <a:p>
            <a:r>
              <a:rPr lang="en-US" sz="3200" dirty="0"/>
              <a:t>“They got their name from </a:t>
            </a:r>
            <a:r>
              <a:rPr lang="en-US" sz="3200" dirty="0" err="1"/>
              <a:t>Christus</a:t>
            </a:r>
            <a:r>
              <a:rPr lang="en-US" sz="3200" dirty="0"/>
              <a:t>, who was executed by the sentence of the procurator, Pontius Pilate, in the Reign of Tiberius.  That checked the pernicious superstition for a short time, but it broke out afresh – not only in Judea, where the plague first arose, but in Rome itself, where all the horrible and shameful things in the world collect and find a home.” </a:t>
            </a:r>
            <a:endParaRPr lang="en-US" dirty="0"/>
          </a:p>
        </p:txBody>
      </p:sp>
    </p:spTree>
    <p:extLst>
      <p:ext uri="{BB962C8B-B14F-4D97-AF65-F5344CB8AC3E}">
        <p14:creationId xmlns:p14="http://schemas.microsoft.com/office/powerpoint/2010/main" val="2464555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0" y="1736864"/>
            <a:ext cx="7924800" cy="512113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u="sng" dirty="0"/>
              <a:t>Historical Facts; virtually undisputed:</a:t>
            </a:r>
          </a:p>
          <a:p>
            <a:endParaRPr lang="en-US" sz="2400" b="1" u="sng" dirty="0"/>
          </a:p>
          <a:p>
            <a:pPr marL="571500" indent="-571500">
              <a:buFont typeface="Arial" panose="020B0604020202020204" pitchFamily="34" charset="0"/>
              <a:buChar char="•"/>
            </a:pPr>
            <a:r>
              <a:rPr lang="en-US" sz="3200" b="1" dirty="0"/>
              <a:t>Jesus of Nazareth was a historical figure</a:t>
            </a:r>
          </a:p>
          <a:p>
            <a:pPr marL="571500" indent="-571500">
              <a:buFont typeface="Arial" panose="020B0604020202020204" pitchFamily="34" charset="0"/>
              <a:buChar char="•"/>
            </a:pPr>
            <a:endParaRPr lang="en-US" sz="2000" b="1" dirty="0"/>
          </a:p>
          <a:p>
            <a:pPr marL="571500" indent="-571500">
              <a:buFont typeface="Arial" panose="020B0604020202020204" pitchFamily="34" charset="0"/>
              <a:buChar char="•"/>
            </a:pPr>
            <a:r>
              <a:rPr lang="en-US" sz="3200" b="1" dirty="0"/>
              <a:t>He was crucified by Pontius Pilot</a:t>
            </a:r>
          </a:p>
          <a:p>
            <a:endParaRPr lang="en-US" sz="2000" b="1" dirty="0"/>
          </a:p>
          <a:p>
            <a:pPr marL="571500" indent="-571500">
              <a:buFont typeface="Arial" panose="020B0604020202020204" pitchFamily="34" charset="0"/>
              <a:buChar char="•"/>
            </a:pPr>
            <a:r>
              <a:rPr lang="en-US" sz="3200" b="1" dirty="0"/>
              <a:t>Shortly after his death, the disciples had an experience that led them to believe and proclaim he had risen</a:t>
            </a:r>
            <a:endParaRPr lang="en-US" sz="3600" b="1" dirty="0"/>
          </a:p>
        </p:txBody>
      </p:sp>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The resurrection is not a “legend” that developed later on</a:t>
            </a:r>
          </a:p>
        </p:txBody>
      </p:sp>
      <p:sp>
        <p:nvSpPr>
          <p:cNvPr id="6" name="Rectangle 5"/>
          <p:cNvSpPr/>
          <p:nvPr/>
        </p:nvSpPr>
        <p:spPr>
          <a:xfrm>
            <a:off x="1535061" y="1540042"/>
            <a:ext cx="9121877" cy="3319425"/>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t>E.P. Sanders, </a:t>
            </a:r>
            <a:r>
              <a:rPr lang="en-US" sz="2800" i="1" dirty="0"/>
              <a:t>The Historical Figure of Jesus</a:t>
            </a:r>
          </a:p>
          <a:p>
            <a:endParaRPr lang="en-US" sz="2800" i="1" dirty="0"/>
          </a:p>
          <a:p>
            <a:r>
              <a:rPr lang="en-US" sz="3200" dirty="0"/>
              <a:t>“That Jesus’ followers had resurrection experiences is, in my judgement, a fact.  What the reality was that gave rise to the experiences I do not know… They believed this, they lived it, and they died for it.” </a:t>
            </a:r>
            <a:endParaRPr lang="en-US" dirty="0"/>
          </a:p>
        </p:txBody>
      </p:sp>
    </p:spTree>
    <p:extLst>
      <p:ext uri="{BB962C8B-B14F-4D97-AF65-F5344CB8AC3E}">
        <p14:creationId xmlns:p14="http://schemas.microsoft.com/office/powerpoint/2010/main" val="924062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73A4F-BCCF-E904-2DD1-971D0257555B}"/>
            </a:ext>
          </a:extLst>
        </p:cNvPr>
        <p:cNvGrpSpPr/>
        <p:nvPr/>
      </p:nvGrpSpPr>
      <p:grpSpPr>
        <a:xfrm>
          <a:off x="0" y="0"/>
          <a:ext cx="0" cy="0"/>
          <a:chOff x="0" y="0"/>
          <a:chExt cx="0" cy="0"/>
        </a:xfrm>
      </p:grpSpPr>
      <p:sp>
        <p:nvSpPr>
          <p:cNvPr id="7" name="Rounded Rectangle 6">
            <a:extLst>
              <a:ext uri="{FF2B5EF4-FFF2-40B4-BE49-F238E27FC236}">
                <a16:creationId xmlns:a16="http://schemas.microsoft.com/office/drawing/2014/main" id="{88424E5C-3578-6471-BF0A-8C8B17FEB298}"/>
              </a:ext>
            </a:extLst>
          </p:cNvPr>
          <p:cNvSpPr/>
          <p:nvPr/>
        </p:nvSpPr>
        <p:spPr>
          <a:xfrm>
            <a:off x="0" y="1736864"/>
            <a:ext cx="7924800" cy="512113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u="sng" dirty="0"/>
              <a:t>Historical Facts; virtually undisputed:</a:t>
            </a:r>
          </a:p>
          <a:p>
            <a:endParaRPr lang="en-US" sz="2400" b="1" u="sng" dirty="0"/>
          </a:p>
          <a:p>
            <a:pPr marL="571500" indent="-571500">
              <a:buFont typeface="Arial" panose="020B0604020202020204" pitchFamily="34" charset="0"/>
              <a:buChar char="•"/>
            </a:pPr>
            <a:r>
              <a:rPr lang="en-US" sz="3200" b="1" dirty="0"/>
              <a:t>Jesus of Nazareth was a historical figure</a:t>
            </a:r>
          </a:p>
          <a:p>
            <a:pPr marL="571500" indent="-571500">
              <a:buFont typeface="Arial" panose="020B0604020202020204" pitchFamily="34" charset="0"/>
              <a:buChar char="•"/>
            </a:pPr>
            <a:endParaRPr lang="en-US" sz="2000" b="1" dirty="0"/>
          </a:p>
          <a:p>
            <a:pPr marL="571500" indent="-571500">
              <a:buFont typeface="Arial" panose="020B0604020202020204" pitchFamily="34" charset="0"/>
              <a:buChar char="•"/>
            </a:pPr>
            <a:r>
              <a:rPr lang="en-US" sz="3200" b="1" dirty="0"/>
              <a:t>He was crucified by Pontius Pilot</a:t>
            </a:r>
          </a:p>
          <a:p>
            <a:endParaRPr lang="en-US" sz="2000" b="1" dirty="0"/>
          </a:p>
          <a:p>
            <a:pPr marL="571500" indent="-571500">
              <a:buFont typeface="Arial" panose="020B0604020202020204" pitchFamily="34" charset="0"/>
              <a:buChar char="•"/>
            </a:pPr>
            <a:r>
              <a:rPr lang="en-US" sz="3200" b="1" dirty="0"/>
              <a:t>Shortly after his death, the disciples had an experience that led them to believe and proclaim he had risen</a:t>
            </a:r>
            <a:endParaRPr lang="en-US" sz="3600" b="1" dirty="0"/>
          </a:p>
        </p:txBody>
      </p:sp>
      <p:sp>
        <p:nvSpPr>
          <p:cNvPr id="5" name="Rounded Rectangle 4">
            <a:extLst>
              <a:ext uri="{FF2B5EF4-FFF2-40B4-BE49-F238E27FC236}">
                <a16:creationId xmlns:a16="http://schemas.microsoft.com/office/drawing/2014/main" id="{6CE64D70-1D4A-963C-6255-343097F61463}"/>
              </a:ext>
            </a:extLst>
          </p:cNvPr>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The resurrection is not a “legend” that developed later on</a:t>
            </a:r>
          </a:p>
        </p:txBody>
      </p:sp>
    </p:spTree>
    <p:extLst>
      <p:ext uri="{BB962C8B-B14F-4D97-AF65-F5344CB8AC3E}">
        <p14:creationId xmlns:p14="http://schemas.microsoft.com/office/powerpoint/2010/main" val="35575039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15F73-8EAF-4F55-2366-CF2DAC813EDA}"/>
            </a:ext>
          </a:extLst>
        </p:cNvPr>
        <p:cNvGrpSpPr/>
        <p:nvPr/>
      </p:nvGrpSpPr>
      <p:grpSpPr>
        <a:xfrm>
          <a:off x="0" y="0"/>
          <a:ext cx="0" cy="0"/>
          <a:chOff x="0" y="0"/>
          <a:chExt cx="0" cy="0"/>
        </a:xfrm>
      </p:grpSpPr>
      <p:sp>
        <p:nvSpPr>
          <p:cNvPr id="7" name="Rounded Rectangle 6">
            <a:extLst>
              <a:ext uri="{FF2B5EF4-FFF2-40B4-BE49-F238E27FC236}">
                <a16:creationId xmlns:a16="http://schemas.microsoft.com/office/drawing/2014/main" id="{DACF7BE5-FB39-81F1-BA29-35707C652EE1}"/>
              </a:ext>
            </a:extLst>
          </p:cNvPr>
          <p:cNvSpPr/>
          <p:nvPr/>
        </p:nvSpPr>
        <p:spPr>
          <a:xfrm>
            <a:off x="0" y="1736864"/>
            <a:ext cx="7924800" cy="512113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600" b="1" u="sng" dirty="0"/>
              <a:t>Historical Facts; virtually undisputed:</a:t>
            </a:r>
          </a:p>
          <a:p>
            <a:endParaRPr lang="en-US" sz="2400" b="1" u="sng" dirty="0"/>
          </a:p>
          <a:p>
            <a:pPr marL="571500" indent="-571500">
              <a:buFont typeface="Arial" panose="020B0604020202020204" pitchFamily="34" charset="0"/>
              <a:buChar char="•"/>
            </a:pPr>
            <a:r>
              <a:rPr lang="en-US" sz="3200" b="1" dirty="0"/>
              <a:t>Jesus of Nazareth was a historical figure</a:t>
            </a:r>
          </a:p>
          <a:p>
            <a:pPr marL="571500" indent="-571500">
              <a:buFont typeface="Arial" panose="020B0604020202020204" pitchFamily="34" charset="0"/>
              <a:buChar char="•"/>
            </a:pPr>
            <a:endParaRPr lang="en-US" sz="2000" b="1" dirty="0"/>
          </a:p>
          <a:p>
            <a:pPr marL="571500" indent="-571500">
              <a:buFont typeface="Arial" panose="020B0604020202020204" pitchFamily="34" charset="0"/>
              <a:buChar char="•"/>
            </a:pPr>
            <a:r>
              <a:rPr lang="en-US" sz="3200" b="1" dirty="0"/>
              <a:t>He was crucified by Pontius Pilot</a:t>
            </a:r>
          </a:p>
          <a:p>
            <a:endParaRPr lang="en-US" sz="2000" b="1" dirty="0"/>
          </a:p>
          <a:p>
            <a:pPr marL="571500" indent="-571500">
              <a:buFont typeface="Arial" panose="020B0604020202020204" pitchFamily="34" charset="0"/>
              <a:buChar char="•"/>
            </a:pPr>
            <a:r>
              <a:rPr lang="en-US" sz="3200" b="1" dirty="0"/>
              <a:t>Shortly after his death, the disciples had an experience that led them to believe and proclaim he had risen</a:t>
            </a:r>
            <a:endParaRPr lang="en-US" sz="3600" b="1" dirty="0"/>
          </a:p>
        </p:txBody>
      </p:sp>
      <p:sp>
        <p:nvSpPr>
          <p:cNvPr id="2" name="Rounded Rectangle 4">
            <a:extLst>
              <a:ext uri="{FF2B5EF4-FFF2-40B4-BE49-F238E27FC236}">
                <a16:creationId xmlns:a16="http://schemas.microsoft.com/office/drawing/2014/main" id="{08D5BCB4-697F-E155-E821-9C0B3BB5F234}"/>
              </a:ext>
            </a:extLst>
          </p:cNvPr>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00" b="1" dirty="0"/>
              <a:t>If we want to deny the resurrection, we are left to explain this sudden and unprecedented cultural phenomenon</a:t>
            </a:r>
          </a:p>
        </p:txBody>
      </p:sp>
    </p:spTree>
    <p:extLst>
      <p:ext uri="{BB962C8B-B14F-4D97-AF65-F5344CB8AC3E}">
        <p14:creationId xmlns:p14="http://schemas.microsoft.com/office/powerpoint/2010/main" val="1414149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00" b="1" dirty="0"/>
              <a:t>If we want to deny the resurrection, we are left to explain this sudden and unprecedented cultural phenomenon</a:t>
            </a:r>
          </a:p>
        </p:txBody>
      </p:sp>
      <p:sp>
        <p:nvSpPr>
          <p:cNvPr id="6" name="Rectangle 5"/>
          <p:cNvSpPr/>
          <p:nvPr/>
        </p:nvSpPr>
        <p:spPr>
          <a:xfrm>
            <a:off x="1496961" y="2000693"/>
            <a:ext cx="9350477" cy="4054337"/>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t>“The coming into existence of the [Christians] …rips a great hole in history…a hole the size and shape of the Resurrection, what does the secular historian propose to stop it up with? The birth and rapid rise of the Church...remain an unsolved enigma for any historian who refuses to take seriously the only explanation offered by the Church itself.”</a:t>
            </a:r>
          </a:p>
          <a:p>
            <a:pPr algn="r"/>
            <a:r>
              <a:rPr lang="en-US" sz="2800" dirty="0"/>
              <a:t>	- C.F.D. </a:t>
            </a:r>
            <a:r>
              <a:rPr lang="en-US" sz="2800" dirty="0" err="1"/>
              <a:t>Moule</a:t>
            </a:r>
            <a:endParaRPr lang="en-US" sz="1600" dirty="0"/>
          </a:p>
        </p:txBody>
      </p:sp>
    </p:spTree>
    <p:extLst>
      <p:ext uri="{BB962C8B-B14F-4D97-AF65-F5344CB8AC3E}">
        <p14:creationId xmlns:p14="http://schemas.microsoft.com/office/powerpoint/2010/main" val="19802593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00" b="1" dirty="0"/>
              <a:t>“The resurrection is a beautiful metaphor.  Jesus    resurrected in the hearts and minds of his followers.” </a:t>
            </a:r>
          </a:p>
        </p:txBody>
      </p:sp>
      <p:sp>
        <p:nvSpPr>
          <p:cNvPr id="7" name="Rounded Rectangle 6"/>
          <p:cNvSpPr/>
          <p:nvPr/>
        </p:nvSpPr>
        <p:spPr>
          <a:xfrm>
            <a:off x="381000" y="3048000"/>
            <a:ext cx="7010400" cy="1371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00" b="1" dirty="0"/>
              <a:t>Plausible to the modern ear… but unfortunately it is not historically plausible</a:t>
            </a:r>
          </a:p>
        </p:txBody>
      </p:sp>
    </p:spTree>
    <p:extLst>
      <p:ext uri="{BB962C8B-B14F-4D97-AF65-F5344CB8AC3E}">
        <p14:creationId xmlns:p14="http://schemas.microsoft.com/office/powerpoint/2010/main" val="1018877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How else can we account for the historical facts?</a:t>
            </a:r>
          </a:p>
        </p:txBody>
      </p:sp>
      <p:sp>
        <p:nvSpPr>
          <p:cNvPr id="7" name="Rounded Rectangle 6"/>
          <p:cNvSpPr/>
          <p:nvPr/>
        </p:nvSpPr>
        <p:spPr>
          <a:xfrm>
            <a:off x="228600" y="1600200"/>
            <a:ext cx="6858000" cy="441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571500" indent="-571500">
              <a:buFont typeface="Arial" panose="020B0604020202020204" pitchFamily="34" charset="0"/>
              <a:buChar char="•"/>
            </a:pPr>
            <a:r>
              <a:rPr lang="en-US" sz="3800" b="1" dirty="0"/>
              <a:t>The “swoon” theory</a:t>
            </a:r>
          </a:p>
          <a:p>
            <a:endParaRPr lang="en-US" sz="2800" b="1" dirty="0"/>
          </a:p>
          <a:p>
            <a:pPr marL="571500" indent="-571500">
              <a:buFont typeface="Arial" panose="020B0604020202020204" pitchFamily="34" charset="0"/>
              <a:buChar char="•"/>
            </a:pPr>
            <a:r>
              <a:rPr lang="en-US" sz="3800" b="1" dirty="0"/>
              <a:t>The “stolen body” theory</a:t>
            </a:r>
          </a:p>
          <a:p>
            <a:endParaRPr lang="en-US" sz="2800" b="1" dirty="0"/>
          </a:p>
          <a:p>
            <a:pPr marL="571500" indent="-571500">
              <a:buFont typeface="Arial" panose="020B0604020202020204" pitchFamily="34" charset="0"/>
              <a:buChar char="•"/>
            </a:pPr>
            <a:r>
              <a:rPr lang="en-US" sz="3800" b="1" dirty="0"/>
              <a:t>“Hallucination” theory</a:t>
            </a:r>
          </a:p>
          <a:p>
            <a:endParaRPr lang="en-US" sz="2800" b="1" dirty="0"/>
          </a:p>
          <a:p>
            <a:pPr marL="571500" indent="-571500">
              <a:buFont typeface="Arial" panose="020B0604020202020204" pitchFamily="34" charset="0"/>
              <a:buChar char="•"/>
            </a:pPr>
            <a:r>
              <a:rPr lang="en-US" sz="3800" b="1" dirty="0"/>
              <a:t>“Mass Hallucination” theory</a:t>
            </a:r>
          </a:p>
          <a:p>
            <a:endParaRPr lang="en-US" sz="2800" b="1" dirty="0"/>
          </a:p>
          <a:p>
            <a:pPr marL="571500" indent="-571500">
              <a:buFont typeface="Arial" panose="020B0604020202020204" pitchFamily="34" charset="0"/>
              <a:buChar char="•"/>
            </a:pPr>
            <a:r>
              <a:rPr lang="en-US" sz="3800" b="1" dirty="0"/>
              <a:t>“Twins” Theory </a:t>
            </a:r>
          </a:p>
          <a:p>
            <a:pPr marL="571500" indent="-571500">
              <a:buFont typeface="Arial" panose="020B0604020202020204" pitchFamily="34" charset="0"/>
              <a:buChar char="•"/>
            </a:pPr>
            <a:endParaRPr lang="en-US" sz="3800" b="1" dirty="0"/>
          </a:p>
        </p:txBody>
      </p:sp>
    </p:spTree>
    <p:extLst>
      <p:ext uri="{BB962C8B-B14F-4D97-AF65-F5344CB8AC3E}">
        <p14:creationId xmlns:p14="http://schemas.microsoft.com/office/powerpoint/2010/main" val="1119436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How else can we account for the historical facts?</a:t>
            </a:r>
          </a:p>
        </p:txBody>
      </p:sp>
      <p:sp>
        <p:nvSpPr>
          <p:cNvPr id="7" name="Rounded Rectangle 6"/>
          <p:cNvSpPr/>
          <p:nvPr/>
        </p:nvSpPr>
        <p:spPr>
          <a:xfrm>
            <a:off x="228600" y="1600200"/>
            <a:ext cx="6858000" cy="441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571500" indent="-571500">
              <a:buFont typeface="Arial" panose="020B0604020202020204" pitchFamily="34" charset="0"/>
              <a:buChar char="•"/>
            </a:pPr>
            <a:r>
              <a:rPr lang="en-US" sz="3800" b="1" dirty="0"/>
              <a:t>The “swoon” theory</a:t>
            </a:r>
          </a:p>
          <a:p>
            <a:endParaRPr lang="en-US" sz="2800" b="1" dirty="0"/>
          </a:p>
          <a:p>
            <a:pPr marL="571500" indent="-571500">
              <a:buFont typeface="Arial" panose="020B0604020202020204" pitchFamily="34" charset="0"/>
              <a:buChar char="•"/>
            </a:pPr>
            <a:r>
              <a:rPr lang="en-US" sz="3800" b="1" dirty="0"/>
              <a:t>The “stolen body” theory</a:t>
            </a:r>
          </a:p>
          <a:p>
            <a:endParaRPr lang="en-US" sz="2800" b="1" dirty="0"/>
          </a:p>
          <a:p>
            <a:pPr marL="571500" indent="-571500">
              <a:buFont typeface="Arial" panose="020B0604020202020204" pitchFamily="34" charset="0"/>
              <a:buChar char="•"/>
            </a:pPr>
            <a:r>
              <a:rPr lang="en-US" sz="3800" b="1" dirty="0"/>
              <a:t>“Hallucination” theory</a:t>
            </a:r>
          </a:p>
          <a:p>
            <a:endParaRPr lang="en-US" sz="2800" b="1" dirty="0"/>
          </a:p>
          <a:p>
            <a:pPr marL="571500" indent="-571500">
              <a:buFont typeface="Arial" panose="020B0604020202020204" pitchFamily="34" charset="0"/>
              <a:buChar char="•"/>
            </a:pPr>
            <a:r>
              <a:rPr lang="en-US" sz="3800" b="1" dirty="0"/>
              <a:t>“Mass Hysteria” theory</a:t>
            </a:r>
          </a:p>
          <a:p>
            <a:endParaRPr lang="en-US" sz="2800" b="1" dirty="0"/>
          </a:p>
          <a:p>
            <a:pPr marL="571500" indent="-571500">
              <a:buFont typeface="Arial" panose="020B0604020202020204" pitchFamily="34" charset="0"/>
              <a:buChar char="•"/>
            </a:pPr>
            <a:r>
              <a:rPr lang="en-US" sz="3800" b="1" dirty="0"/>
              <a:t>“Twins” Theory </a:t>
            </a:r>
          </a:p>
          <a:p>
            <a:pPr marL="571500" indent="-571500">
              <a:buFont typeface="Arial" panose="020B0604020202020204" pitchFamily="34" charset="0"/>
              <a:buChar char="•"/>
            </a:pPr>
            <a:endParaRPr lang="en-US" sz="3800" b="1" dirty="0"/>
          </a:p>
        </p:txBody>
      </p:sp>
      <p:sp>
        <p:nvSpPr>
          <p:cNvPr id="6" name="Rectangle 5"/>
          <p:cNvSpPr/>
          <p:nvPr/>
        </p:nvSpPr>
        <p:spPr>
          <a:xfrm>
            <a:off x="228600" y="533400"/>
            <a:ext cx="11761839" cy="5181600"/>
          </a:xfrm>
          <a:prstGeom prst="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200" dirty="0"/>
              <a:t>Bart </a:t>
            </a:r>
            <a:r>
              <a:rPr lang="en-US" sz="3200" dirty="0" err="1"/>
              <a:t>Ehrman</a:t>
            </a:r>
            <a:r>
              <a:rPr lang="en-US" sz="3200" dirty="0"/>
              <a:t>, </a:t>
            </a:r>
            <a:r>
              <a:rPr lang="en-US" sz="3200" i="1" dirty="0"/>
              <a:t>Misquoting Jesus: </a:t>
            </a:r>
          </a:p>
          <a:p>
            <a:endParaRPr lang="en-US" sz="3200" b="1" i="1" dirty="0"/>
          </a:p>
          <a:p>
            <a:r>
              <a:rPr lang="en-US" sz="3600" b="1" dirty="0"/>
              <a:t>“Suppose Jesus had a twin brother—nothing implausible! People have twins.”</a:t>
            </a:r>
          </a:p>
          <a:p>
            <a:endParaRPr lang="en-US" sz="3200" b="1" dirty="0"/>
          </a:p>
          <a:p>
            <a:r>
              <a:rPr lang="en-US" sz="3600" b="1" dirty="0"/>
              <a:t>“That’s an alternative explanation. It’s highly unlikely. I don’t buy it for a second, but it’s more likely than the idea that God raised Jesus from the dead because it doesn’t appeal to the supernatural, which historians have no access to.” </a:t>
            </a:r>
            <a:r>
              <a:rPr lang="en-US" sz="3600" dirty="0"/>
              <a:t>	</a:t>
            </a:r>
          </a:p>
        </p:txBody>
      </p:sp>
    </p:spTree>
    <p:extLst>
      <p:ext uri="{BB962C8B-B14F-4D97-AF65-F5344CB8AC3E}">
        <p14:creationId xmlns:p14="http://schemas.microsoft.com/office/powerpoint/2010/main" val="2437255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How else can we account for the historical facts?</a:t>
            </a:r>
          </a:p>
        </p:txBody>
      </p:sp>
      <p:sp>
        <p:nvSpPr>
          <p:cNvPr id="7" name="Rounded Rectangle 6"/>
          <p:cNvSpPr/>
          <p:nvPr/>
        </p:nvSpPr>
        <p:spPr>
          <a:xfrm>
            <a:off x="228600" y="1600200"/>
            <a:ext cx="6858000" cy="441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571500" indent="-571500">
              <a:buFont typeface="Arial" panose="020B0604020202020204" pitchFamily="34" charset="0"/>
              <a:buChar char="•"/>
            </a:pPr>
            <a:r>
              <a:rPr lang="en-US" sz="3800" b="1" dirty="0">
                <a:solidFill>
                  <a:schemeClr val="tx1"/>
                </a:solidFill>
              </a:rPr>
              <a:t>The “swoon” theory</a:t>
            </a:r>
          </a:p>
          <a:p>
            <a:endParaRPr lang="en-US" sz="2800" b="1" dirty="0">
              <a:solidFill>
                <a:schemeClr val="tx1"/>
              </a:solidFill>
            </a:endParaRPr>
          </a:p>
          <a:p>
            <a:pPr marL="571500" indent="-571500">
              <a:buFont typeface="Arial" panose="020B0604020202020204" pitchFamily="34" charset="0"/>
              <a:buChar char="•"/>
            </a:pPr>
            <a:r>
              <a:rPr lang="en-US" sz="3800" b="1" dirty="0">
                <a:solidFill>
                  <a:schemeClr val="tx1"/>
                </a:solidFill>
              </a:rPr>
              <a:t>The “stolen body” theory</a:t>
            </a:r>
          </a:p>
          <a:p>
            <a:endParaRPr lang="en-US" sz="2800" b="1" dirty="0">
              <a:solidFill>
                <a:schemeClr val="tx1"/>
              </a:solidFill>
            </a:endParaRPr>
          </a:p>
          <a:p>
            <a:pPr marL="571500" indent="-571500">
              <a:buFont typeface="Arial" panose="020B0604020202020204" pitchFamily="34" charset="0"/>
              <a:buChar char="•"/>
            </a:pPr>
            <a:r>
              <a:rPr lang="en-US" sz="3800" b="1" dirty="0">
                <a:solidFill>
                  <a:schemeClr val="tx1"/>
                </a:solidFill>
              </a:rPr>
              <a:t>“Hallucination” theory</a:t>
            </a:r>
          </a:p>
          <a:p>
            <a:endParaRPr lang="en-US" sz="2800" b="1" dirty="0">
              <a:solidFill>
                <a:schemeClr val="tx1"/>
              </a:solidFill>
            </a:endParaRPr>
          </a:p>
          <a:p>
            <a:pPr marL="571500" indent="-571500">
              <a:buFont typeface="Arial" panose="020B0604020202020204" pitchFamily="34" charset="0"/>
              <a:buChar char="•"/>
            </a:pPr>
            <a:r>
              <a:rPr lang="en-US" sz="3800" b="1" dirty="0">
                <a:solidFill>
                  <a:schemeClr val="tx1"/>
                </a:solidFill>
              </a:rPr>
              <a:t>“Mass Hysteria” theory</a:t>
            </a:r>
          </a:p>
          <a:p>
            <a:endParaRPr lang="en-US" sz="2800" b="1" dirty="0"/>
          </a:p>
          <a:p>
            <a:pPr marL="571500" indent="-571500">
              <a:buFont typeface="Arial" panose="020B0604020202020204" pitchFamily="34" charset="0"/>
              <a:buChar char="•"/>
            </a:pPr>
            <a:r>
              <a:rPr lang="en-US" sz="3800" b="1" dirty="0"/>
              <a:t>“Twins” Theory </a:t>
            </a:r>
          </a:p>
          <a:p>
            <a:pPr marL="571500" indent="-571500">
              <a:buFont typeface="Arial" panose="020B0604020202020204" pitchFamily="34" charset="0"/>
              <a:buChar char="•"/>
            </a:pPr>
            <a:endParaRPr lang="en-US" sz="3800" b="1" dirty="0"/>
          </a:p>
        </p:txBody>
      </p:sp>
      <p:sp>
        <p:nvSpPr>
          <p:cNvPr id="8" name="Rounded Rectangle 7"/>
          <p:cNvSpPr/>
          <p:nvPr/>
        </p:nvSpPr>
        <p:spPr>
          <a:xfrm>
            <a:off x="990600" y="2305050"/>
            <a:ext cx="10058400" cy="104775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Paradigmatic (closed minded) thinking</a:t>
            </a:r>
          </a:p>
        </p:txBody>
      </p:sp>
      <p:sp>
        <p:nvSpPr>
          <p:cNvPr id="9" name="Rounded Rectangle 8"/>
          <p:cNvSpPr/>
          <p:nvPr/>
        </p:nvSpPr>
        <p:spPr>
          <a:xfrm>
            <a:off x="609600" y="3962400"/>
            <a:ext cx="11125200" cy="152400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i="1" dirty="0"/>
              <a:t>I’ll take a lousy theory that fits with my worldview assumptions over a good theory that challenges them</a:t>
            </a:r>
            <a:r>
              <a:rPr lang="en-US" sz="3600" b="1" dirty="0"/>
              <a:t>.</a:t>
            </a:r>
          </a:p>
        </p:txBody>
      </p:sp>
    </p:spTree>
    <p:extLst>
      <p:ext uri="{BB962C8B-B14F-4D97-AF65-F5344CB8AC3E}">
        <p14:creationId xmlns:p14="http://schemas.microsoft.com/office/powerpoint/2010/main" val="1731207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E7E5D-AB71-C50B-D1B3-CCCEB7628B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825AEE-4B6F-79B2-A45D-CB87EED0B850}"/>
              </a:ext>
            </a:extLst>
          </p:cNvPr>
          <p:cNvSpPr>
            <a:spLocks noGrp="1"/>
          </p:cNvSpPr>
          <p:nvPr>
            <p:ph type="title"/>
          </p:nvPr>
        </p:nvSpPr>
        <p:spPr/>
        <p:txBody>
          <a:bodyPr/>
          <a:lstStyle/>
          <a:p>
            <a:endParaRPr lang="en-US"/>
          </a:p>
        </p:txBody>
      </p:sp>
      <p:sp>
        <p:nvSpPr>
          <p:cNvPr id="5" name="Rectangle 4">
            <a:extLst>
              <a:ext uri="{FF2B5EF4-FFF2-40B4-BE49-F238E27FC236}">
                <a16:creationId xmlns:a16="http://schemas.microsoft.com/office/drawing/2014/main" id="{D68BB7D2-69C3-DBF7-F742-E50381617F2E}"/>
              </a:ext>
            </a:extLst>
          </p:cNvPr>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5</a:t>
            </a:r>
          </a:p>
        </p:txBody>
      </p:sp>
      <p:sp>
        <p:nvSpPr>
          <p:cNvPr id="6" name="Rounded Rectangle 5">
            <a:extLst>
              <a:ext uri="{FF2B5EF4-FFF2-40B4-BE49-F238E27FC236}">
                <a16:creationId xmlns:a16="http://schemas.microsoft.com/office/drawing/2014/main" id="{AEA8DD2D-4F93-0A1C-6977-89CACAA8B903}"/>
              </a:ext>
            </a:extLst>
          </p:cNvPr>
          <p:cNvSpPr/>
          <p:nvPr/>
        </p:nvSpPr>
        <p:spPr>
          <a:xfrm>
            <a:off x="4953000" y="5757718"/>
            <a:ext cx="6934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resurrection is hard to believe</a:t>
            </a:r>
          </a:p>
        </p:txBody>
      </p:sp>
      <p:sp>
        <p:nvSpPr>
          <p:cNvPr id="7" name="Rounded Rectangle 6">
            <a:extLst>
              <a:ext uri="{FF2B5EF4-FFF2-40B4-BE49-F238E27FC236}">
                <a16:creationId xmlns:a16="http://schemas.microsoft.com/office/drawing/2014/main" id="{DE4B6B80-69F3-69A3-F870-3FAADA4B98BB}"/>
              </a:ext>
            </a:extLst>
          </p:cNvPr>
          <p:cNvSpPr/>
          <p:nvPr/>
        </p:nvSpPr>
        <p:spPr>
          <a:xfrm>
            <a:off x="1676400" y="2438400"/>
            <a:ext cx="8839200" cy="1216359"/>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A person </a:t>
            </a:r>
            <a:r>
              <a:rPr lang="en-US" sz="4800" b="1" i="1" dirty="0"/>
              <a:t>rose from the dead</a:t>
            </a:r>
            <a:r>
              <a:rPr lang="en-US" sz="4800" b="1" dirty="0"/>
              <a:t>? </a:t>
            </a:r>
          </a:p>
        </p:txBody>
      </p:sp>
    </p:spTree>
    <p:extLst>
      <p:ext uri="{BB962C8B-B14F-4D97-AF65-F5344CB8AC3E}">
        <p14:creationId xmlns:p14="http://schemas.microsoft.com/office/powerpoint/2010/main" val="22968074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524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How else can we account for the historical facts?</a:t>
            </a:r>
          </a:p>
        </p:txBody>
      </p:sp>
      <p:sp>
        <p:nvSpPr>
          <p:cNvPr id="7" name="Rounded Rectangle 6"/>
          <p:cNvSpPr/>
          <p:nvPr/>
        </p:nvSpPr>
        <p:spPr>
          <a:xfrm>
            <a:off x="228600" y="1600200"/>
            <a:ext cx="6858000" cy="441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571500" indent="-571500">
              <a:buFont typeface="Arial" panose="020B0604020202020204" pitchFamily="34" charset="0"/>
              <a:buChar char="•"/>
            </a:pPr>
            <a:r>
              <a:rPr lang="en-US" sz="3800" b="1" dirty="0">
                <a:solidFill>
                  <a:schemeClr val="tx1"/>
                </a:solidFill>
              </a:rPr>
              <a:t>The “swoon” theory</a:t>
            </a:r>
          </a:p>
          <a:p>
            <a:endParaRPr lang="en-US" sz="2800" b="1" dirty="0">
              <a:solidFill>
                <a:schemeClr val="tx1"/>
              </a:solidFill>
            </a:endParaRPr>
          </a:p>
          <a:p>
            <a:pPr marL="571500" indent="-571500">
              <a:buFont typeface="Arial" panose="020B0604020202020204" pitchFamily="34" charset="0"/>
              <a:buChar char="•"/>
            </a:pPr>
            <a:r>
              <a:rPr lang="en-US" sz="3800" b="1" dirty="0">
                <a:solidFill>
                  <a:schemeClr val="tx1"/>
                </a:solidFill>
              </a:rPr>
              <a:t>The “stolen body” theory</a:t>
            </a:r>
          </a:p>
          <a:p>
            <a:endParaRPr lang="en-US" sz="2800" b="1" dirty="0">
              <a:solidFill>
                <a:schemeClr val="tx1"/>
              </a:solidFill>
            </a:endParaRPr>
          </a:p>
          <a:p>
            <a:pPr marL="571500" indent="-571500">
              <a:buFont typeface="Arial" panose="020B0604020202020204" pitchFamily="34" charset="0"/>
              <a:buChar char="•"/>
            </a:pPr>
            <a:r>
              <a:rPr lang="en-US" sz="3800" b="1" dirty="0">
                <a:solidFill>
                  <a:schemeClr val="tx1"/>
                </a:solidFill>
              </a:rPr>
              <a:t>“Hallucination” theory</a:t>
            </a:r>
          </a:p>
          <a:p>
            <a:endParaRPr lang="en-US" sz="2800" b="1" dirty="0">
              <a:solidFill>
                <a:schemeClr val="tx1"/>
              </a:solidFill>
            </a:endParaRPr>
          </a:p>
          <a:p>
            <a:pPr marL="571500" indent="-571500">
              <a:buFont typeface="Arial" panose="020B0604020202020204" pitchFamily="34" charset="0"/>
              <a:buChar char="•"/>
            </a:pPr>
            <a:r>
              <a:rPr lang="en-US" sz="3800" b="1" dirty="0">
                <a:solidFill>
                  <a:schemeClr val="tx1"/>
                </a:solidFill>
              </a:rPr>
              <a:t>“Mass Hysteria” theory</a:t>
            </a:r>
          </a:p>
          <a:p>
            <a:endParaRPr lang="en-US" sz="2800" b="1" dirty="0"/>
          </a:p>
          <a:p>
            <a:pPr marL="571500" indent="-571500">
              <a:buFont typeface="Arial" panose="020B0604020202020204" pitchFamily="34" charset="0"/>
              <a:buChar char="•"/>
            </a:pPr>
            <a:r>
              <a:rPr lang="en-US" sz="3800" b="1" dirty="0"/>
              <a:t>“Twins” Theory </a:t>
            </a:r>
          </a:p>
          <a:p>
            <a:pPr marL="571500" indent="-571500">
              <a:buFont typeface="Arial" panose="020B0604020202020204" pitchFamily="34" charset="0"/>
              <a:buChar char="•"/>
            </a:pPr>
            <a:endParaRPr lang="en-US" sz="3800" b="1" dirty="0"/>
          </a:p>
        </p:txBody>
      </p:sp>
      <p:sp>
        <p:nvSpPr>
          <p:cNvPr id="9" name="Rounded Rectangle 8"/>
          <p:cNvSpPr/>
          <p:nvPr/>
        </p:nvSpPr>
        <p:spPr>
          <a:xfrm>
            <a:off x="228600" y="3962400"/>
            <a:ext cx="11811000" cy="152400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b="1" i="1" dirty="0"/>
              <a:t>It doesn’t matter how implausible the alternatives are. Anything is more plausible than the possibility that God acted. </a:t>
            </a:r>
          </a:p>
        </p:txBody>
      </p:sp>
      <p:sp>
        <p:nvSpPr>
          <p:cNvPr id="10" name="Rounded Rectangle 9"/>
          <p:cNvSpPr/>
          <p:nvPr/>
        </p:nvSpPr>
        <p:spPr>
          <a:xfrm>
            <a:off x="990600" y="2305050"/>
            <a:ext cx="10058400" cy="104775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Paradigmatic (closed minded) thinking</a:t>
            </a:r>
          </a:p>
        </p:txBody>
      </p:sp>
    </p:spTree>
    <p:extLst>
      <p:ext uri="{BB962C8B-B14F-4D97-AF65-F5344CB8AC3E}">
        <p14:creationId xmlns:p14="http://schemas.microsoft.com/office/powerpoint/2010/main" val="3856117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048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“The Resurrection of Jesus is impossible, because resurrection is impossible.”  </a:t>
            </a:r>
          </a:p>
        </p:txBody>
      </p:sp>
      <p:sp>
        <p:nvSpPr>
          <p:cNvPr id="9" name="Rounded Rectangle 8"/>
          <p:cNvSpPr/>
          <p:nvPr/>
        </p:nvSpPr>
        <p:spPr>
          <a:xfrm>
            <a:off x="228600" y="2000250"/>
            <a:ext cx="83439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400" b="1" dirty="0"/>
              <a:t>This is an objection on </a:t>
            </a:r>
            <a:r>
              <a:rPr lang="en-US" sz="3400" b="1" i="1" dirty="0"/>
              <a:t>philosophical</a:t>
            </a:r>
            <a:r>
              <a:rPr lang="en-US" sz="3400" b="1" dirty="0"/>
              <a:t> grounds, not </a:t>
            </a:r>
            <a:r>
              <a:rPr lang="en-US" sz="3400" b="1" i="1" dirty="0"/>
              <a:t>historical</a:t>
            </a:r>
            <a:r>
              <a:rPr lang="en-US" sz="3400" b="1" dirty="0"/>
              <a:t> grounds</a:t>
            </a:r>
          </a:p>
        </p:txBody>
      </p:sp>
      <p:sp>
        <p:nvSpPr>
          <p:cNvPr id="13" name="Rounded Rectangle 12"/>
          <p:cNvSpPr/>
          <p:nvPr/>
        </p:nvSpPr>
        <p:spPr>
          <a:xfrm>
            <a:off x="228600" y="3200400"/>
            <a:ext cx="83439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400" b="1" dirty="0"/>
              <a:t>Inherently biased thinking</a:t>
            </a:r>
          </a:p>
        </p:txBody>
      </p:sp>
      <p:sp>
        <p:nvSpPr>
          <p:cNvPr id="14" name="Rounded Rectangle 13"/>
          <p:cNvSpPr/>
          <p:nvPr/>
        </p:nvSpPr>
        <p:spPr>
          <a:xfrm>
            <a:off x="228600" y="4438650"/>
            <a:ext cx="83439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400" b="1" i="1" dirty="0"/>
              <a:t>What is possible </a:t>
            </a:r>
            <a:r>
              <a:rPr lang="en-US" sz="3400" b="1" dirty="0"/>
              <a:t>is determined entirely by my personal experience</a:t>
            </a:r>
          </a:p>
        </p:txBody>
      </p:sp>
      <p:sp>
        <p:nvSpPr>
          <p:cNvPr id="15" name="Rounded Rectangle 14"/>
          <p:cNvSpPr/>
          <p:nvPr/>
        </p:nvSpPr>
        <p:spPr>
          <a:xfrm>
            <a:off x="5048250" y="5638800"/>
            <a:ext cx="6248400" cy="914400"/>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b="1" dirty="0"/>
              <a:t>But this is pretty shaky ground!</a:t>
            </a:r>
          </a:p>
        </p:txBody>
      </p:sp>
    </p:spTree>
    <p:extLst>
      <p:ext uri="{BB962C8B-B14F-4D97-AF65-F5344CB8AC3E}">
        <p14:creationId xmlns:p14="http://schemas.microsoft.com/office/powerpoint/2010/main" val="2616605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1" nodeType="clickEffect">
                                  <p:stCondLst>
                                    <p:cond delay="0"/>
                                  </p:stCondLst>
                                  <p:childTnLst>
                                    <p:set>
                                      <p:cBhvr>
                                        <p:cTn id="27"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p:bldP spid="13" grpId="0"/>
      <p:bldP spid="14" grpId="0"/>
      <p:bldP spid="15" grpId="0" animBg="1"/>
      <p:bldP spid="15" grpId="1"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6" descr="A video player on a screen&#10;&#10;Description automatically generated">
            <a:extLst>
              <a:ext uri="{FF2B5EF4-FFF2-40B4-BE49-F238E27FC236}">
                <a16:creationId xmlns:a16="http://schemas.microsoft.com/office/drawing/2014/main" id="{95272D3E-F48A-70B2-AA4C-9E32958E7C5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bwMode="auto">
          <a:xfrm>
            <a:off x="2634929" y="2901536"/>
            <a:ext cx="7423471" cy="1054928"/>
          </a:xfrm>
          <a:prstGeom prst="rect">
            <a:avLst/>
          </a:prstGeom>
          <a:noFill/>
          <a:ln w="9525">
            <a:noFill/>
            <a:miter lim="800000"/>
            <a:headEnd/>
            <a:tailEnd/>
          </a:ln>
        </p:spPr>
      </p:pic>
      <p:pic>
        <p:nvPicPr>
          <p:cNvPr id="7" name="Content Placeholder 6" descr="A video player on a screen&#10;&#10;Description automatically generated">
            <a:extLst>
              <a:ext uri="{FF2B5EF4-FFF2-40B4-BE49-F238E27FC236}">
                <a16:creationId xmlns:a16="http://schemas.microsoft.com/office/drawing/2014/main" id="{FD9A4DEA-99AD-A015-02C8-7D3394F1E7F3}"/>
              </a:ext>
            </a:extLst>
          </p:cNvPr>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a:stretch/>
        </p:blipFill>
        <p:spPr>
          <a:xfrm>
            <a:off x="2819400" y="812684"/>
            <a:ext cx="7423471" cy="2260560"/>
          </a:xfrm>
        </p:spPr>
      </p:pic>
    </p:spTree>
    <p:extLst>
      <p:ext uri="{BB962C8B-B14F-4D97-AF65-F5344CB8AC3E}">
        <p14:creationId xmlns:p14="http://schemas.microsoft.com/office/powerpoint/2010/main" val="41922616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 name="Content Placeholder 6" descr="A video player on a screen&#10;&#10;Description automatically generated">
            <a:extLst>
              <a:ext uri="{FF2B5EF4-FFF2-40B4-BE49-F238E27FC236}">
                <a16:creationId xmlns:a16="http://schemas.microsoft.com/office/drawing/2014/main" id="{95272D3E-F48A-70B2-AA4C-9E32958E7C5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bwMode="auto">
          <a:xfrm>
            <a:off x="2634929" y="3511136"/>
            <a:ext cx="7423471" cy="1054928"/>
          </a:xfrm>
          <a:prstGeom prst="rect">
            <a:avLst/>
          </a:prstGeom>
          <a:noFill/>
          <a:ln w="9525">
            <a:noFill/>
            <a:miter lim="800000"/>
            <a:headEnd/>
            <a:tailEnd/>
          </a:ln>
        </p:spPr>
      </p:pic>
      <p:pic>
        <p:nvPicPr>
          <p:cNvPr id="7" name="Content Placeholder 6" descr="A video player on a screen&#10;&#10;Description automatically generated">
            <a:extLst>
              <a:ext uri="{FF2B5EF4-FFF2-40B4-BE49-F238E27FC236}">
                <a16:creationId xmlns:a16="http://schemas.microsoft.com/office/drawing/2014/main" id="{FD9A4DEA-99AD-A015-02C8-7D3394F1E7F3}"/>
              </a:ext>
            </a:extLst>
          </p:cNvPr>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a:stretch/>
        </p:blipFill>
        <p:spPr>
          <a:xfrm>
            <a:off x="2819400" y="1422284"/>
            <a:ext cx="7423471" cy="2260560"/>
          </a:xfrm>
        </p:spPr>
      </p:pic>
      <p:sp>
        <p:nvSpPr>
          <p:cNvPr id="3" name="Rounded Rectangle 5">
            <a:extLst>
              <a:ext uri="{FF2B5EF4-FFF2-40B4-BE49-F238E27FC236}">
                <a16:creationId xmlns:a16="http://schemas.microsoft.com/office/drawing/2014/main" id="{91387305-262D-BCE6-ABC4-C8DFE2333BBE}"/>
              </a:ext>
            </a:extLst>
          </p:cNvPr>
          <p:cNvSpPr/>
          <p:nvPr/>
        </p:nvSpPr>
        <p:spPr>
          <a:xfrm>
            <a:off x="228600" y="110527"/>
            <a:ext cx="11734800" cy="137914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Just because something is preposterous based on my experience doesn’t mean it isn’t </a:t>
            </a:r>
            <a:r>
              <a:rPr lang="en-US" sz="4000" b="1" i="1" dirty="0"/>
              <a:t>true</a:t>
            </a:r>
            <a:r>
              <a:rPr lang="en-US" sz="4000" b="1" dirty="0"/>
              <a:t>!</a:t>
            </a:r>
          </a:p>
        </p:txBody>
      </p:sp>
    </p:spTree>
    <p:extLst>
      <p:ext uri="{BB962C8B-B14F-4D97-AF65-F5344CB8AC3E}">
        <p14:creationId xmlns:p14="http://schemas.microsoft.com/office/powerpoint/2010/main" val="2594772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 name="Content Placeholder 6" descr="A video player on a screen&#10;&#10;Description automatically generated">
            <a:extLst>
              <a:ext uri="{FF2B5EF4-FFF2-40B4-BE49-F238E27FC236}">
                <a16:creationId xmlns:a16="http://schemas.microsoft.com/office/drawing/2014/main" id="{95272D3E-F48A-70B2-AA4C-9E32958E7C5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bwMode="auto">
          <a:xfrm>
            <a:off x="2634929" y="3511136"/>
            <a:ext cx="7423471" cy="1054928"/>
          </a:xfrm>
          <a:prstGeom prst="rect">
            <a:avLst/>
          </a:prstGeom>
          <a:noFill/>
          <a:ln w="9525">
            <a:noFill/>
            <a:miter lim="800000"/>
            <a:headEnd/>
            <a:tailEnd/>
          </a:ln>
        </p:spPr>
      </p:pic>
      <p:pic>
        <p:nvPicPr>
          <p:cNvPr id="7" name="Content Placeholder 6" descr="A video player on a screen&#10;&#10;Description automatically generated">
            <a:extLst>
              <a:ext uri="{FF2B5EF4-FFF2-40B4-BE49-F238E27FC236}">
                <a16:creationId xmlns:a16="http://schemas.microsoft.com/office/drawing/2014/main" id="{FD9A4DEA-99AD-A015-02C8-7D3394F1E7F3}"/>
              </a:ext>
            </a:extLst>
          </p:cNvPr>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a:stretch/>
        </p:blipFill>
        <p:spPr>
          <a:xfrm>
            <a:off x="2819400" y="1422284"/>
            <a:ext cx="7423471" cy="2260560"/>
          </a:xfrm>
        </p:spPr>
      </p:pic>
      <p:sp>
        <p:nvSpPr>
          <p:cNvPr id="4" name="Rounded Rectangle 6">
            <a:extLst>
              <a:ext uri="{FF2B5EF4-FFF2-40B4-BE49-F238E27FC236}">
                <a16:creationId xmlns:a16="http://schemas.microsoft.com/office/drawing/2014/main" id="{70734B61-5829-D8C3-5EF2-12C974F7E4DB}"/>
              </a:ext>
            </a:extLst>
          </p:cNvPr>
          <p:cNvSpPr/>
          <p:nvPr/>
        </p:nvSpPr>
        <p:spPr>
          <a:xfrm>
            <a:off x="228600" y="110527"/>
            <a:ext cx="11658600" cy="1379146"/>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t>Just because something is unprecedented doesn’t mean it isn’t </a:t>
            </a:r>
            <a:r>
              <a:rPr lang="en-US" sz="4000" b="1" i="1" dirty="0"/>
              <a:t>true</a:t>
            </a:r>
            <a:r>
              <a:rPr lang="en-US" sz="4000" b="1" dirty="0"/>
              <a:t>!</a:t>
            </a:r>
          </a:p>
        </p:txBody>
      </p:sp>
    </p:spTree>
    <p:extLst>
      <p:ext uri="{BB962C8B-B14F-4D97-AF65-F5344CB8AC3E}">
        <p14:creationId xmlns:p14="http://schemas.microsoft.com/office/powerpoint/2010/main" val="3373196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048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“The Resurrection of Jesus is impossible, because resurrection is impossible.”  </a:t>
            </a:r>
          </a:p>
        </p:txBody>
      </p:sp>
      <p:sp>
        <p:nvSpPr>
          <p:cNvPr id="9" name="Rounded Rectangle 8"/>
          <p:cNvSpPr/>
          <p:nvPr/>
        </p:nvSpPr>
        <p:spPr>
          <a:xfrm>
            <a:off x="228600" y="2000250"/>
            <a:ext cx="76200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t>We can only dismiss the resurrection out of hand if we have first dismissed the possibility of God</a:t>
            </a:r>
          </a:p>
        </p:txBody>
      </p:sp>
      <p:sp>
        <p:nvSpPr>
          <p:cNvPr id="13" name="Rounded Rectangle 12"/>
          <p:cNvSpPr/>
          <p:nvPr/>
        </p:nvSpPr>
        <p:spPr>
          <a:xfrm>
            <a:off x="209550" y="4419600"/>
            <a:ext cx="733425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t>The minute we grant the possibility of the supernatural, the “anything is more probable” argument falls apart</a:t>
            </a:r>
          </a:p>
        </p:txBody>
      </p:sp>
      <p:sp>
        <p:nvSpPr>
          <p:cNvPr id="8" name="Rectangle 7"/>
          <p:cNvSpPr/>
          <p:nvPr/>
        </p:nvSpPr>
        <p:spPr>
          <a:xfrm>
            <a:off x="7715250" y="1676400"/>
            <a:ext cx="4305300" cy="2847975"/>
          </a:xfrm>
          <a:prstGeom prst="rect">
            <a:avLst/>
          </a:prstGeom>
          <a:solidFill>
            <a:schemeClr val="accent6">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3500" b="1" baseline="30000" dirty="0">
                <a:solidFill>
                  <a:schemeClr val="tx1"/>
                </a:solidFill>
              </a:rPr>
              <a:t>Acts 26:</a:t>
            </a:r>
            <a:r>
              <a:rPr lang="en-US" sz="3600" b="1" baseline="30000" dirty="0">
                <a:solidFill>
                  <a:schemeClr val="tx1"/>
                </a:solidFill>
              </a:rPr>
              <a:t>8 </a:t>
            </a:r>
            <a:r>
              <a:rPr lang="en-US" sz="3600" dirty="0">
                <a:solidFill>
                  <a:schemeClr val="tx1"/>
                </a:solidFill>
              </a:rPr>
              <a:t>Why is it considered incredible among you people if God does raise the dead?</a:t>
            </a:r>
            <a:r>
              <a:rPr lang="en-US" sz="3500" dirty="0">
                <a:solidFill>
                  <a:schemeClr val="tx1"/>
                </a:solidFill>
              </a:rPr>
              <a:t> </a:t>
            </a:r>
          </a:p>
        </p:txBody>
      </p:sp>
      <p:sp>
        <p:nvSpPr>
          <p:cNvPr id="10" name="Rounded Rectangle 9"/>
          <p:cNvSpPr/>
          <p:nvPr/>
        </p:nvSpPr>
        <p:spPr>
          <a:xfrm>
            <a:off x="7543800" y="4724400"/>
            <a:ext cx="4514850" cy="1762125"/>
          </a:xfrm>
          <a:prstGeom prst="round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b="1" dirty="0"/>
              <a:t>What level of certainty do you have that God cannot exist? </a:t>
            </a:r>
          </a:p>
        </p:txBody>
      </p:sp>
    </p:spTree>
    <p:extLst>
      <p:ext uri="{BB962C8B-B14F-4D97-AF65-F5344CB8AC3E}">
        <p14:creationId xmlns:p14="http://schemas.microsoft.com/office/powerpoint/2010/main" val="2951471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1" nodeType="clickEffect">
                                  <p:stCondLst>
                                    <p:cond delay="0"/>
                                  </p:stCondLst>
                                  <p:childTnLst>
                                    <p:set>
                                      <p:cBhvr>
                                        <p:cTn id="23"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8" grpId="0" animBg="1"/>
      <p:bldP spid="10" grpId="0" animBg="1"/>
      <p:bldP spid="10" grpId="1"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048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“The Resurrection of Jesus is impossible, because resurrection is impossible.”  </a:t>
            </a:r>
          </a:p>
        </p:txBody>
      </p:sp>
      <p:sp>
        <p:nvSpPr>
          <p:cNvPr id="9" name="Rounded Rectangle 8"/>
          <p:cNvSpPr/>
          <p:nvPr/>
        </p:nvSpPr>
        <p:spPr>
          <a:xfrm>
            <a:off x="228600" y="2438400"/>
            <a:ext cx="63246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This is not a rational argument, it is merely a forceful statement of personal bias  </a:t>
            </a:r>
          </a:p>
        </p:txBody>
      </p:sp>
      <p:sp>
        <p:nvSpPr>
          <p:cNvPr id="12" name="Rounded Rectangle 11"/>
          <p:cNvSpPr/>
          <p:nvPr/>
        </p:nvSpPr>
        <p:spPr>
          <a:xfrm>
            <a:off x="247650" y="4953000"/>
            <a:ext cx="63246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“It can’t be true.  Therefore it isn’t true… because, as I just said, it can’t be.” </a:t>
            </a:r>
          </a:p>
        </p:txBody>
      </p:sp>
    </p:spTree>
    <p:extLst>
      <p:ext uri="{BB962C8B-B14F-4D97-AF65-F5344CB8AC3E}">
        <p14:creationId xmlns:p14="http://schemas.microsoft.com/office/powerpoint/2010/main" val="1122491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04800" y="0"/>
            <a:ext cx="12649200" cy="16002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t>Paul is not asking us to exert “blind faith.” </a:t>
            </a:r>
          </a:p>
        </p:txBody>
      </p:sp>
      <p:sp>
        <p:nvSpPr>
          <p:cNvPr id="9" name="Rounded Rectangle 8"/>
          <p:cNvSpPr/>
          <p:nvPr/>
        </p:nvSpPr>
        <p:spPr>
          <a:xfrm>
            <a:off x="489857" y="1920421"/>
            <a:ext cx="63246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dirty="0"/>
          </a:p>
          <a:p>
            <a:pPr algn="ctr"/>
            <a:r>
              <a:rPr lang="en-US" sz="3600" b="1" dirty="0"/>
              <a:t>But reasonable, evidence-based faith</a:t>
            </a:r>
          </a:p>
        </p:txBody>
      </p:sp>
      <p:sp>
        <p:nvSpPr>
          <p:cNvPr id="12" name="Rounded Rectangle 11"/>
          <p:cNvSpPr/>
          <p:nvPr/>
        </p:nvSpPr>
        <p:spPr>
          <a:xfrm>
            <a:off x="504371" y="4796971"/>
            <a:ext cx="63246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best way to find out…</a:t>
            </a:r>
          </a:p>
        </p:txBody>
      </p:sp>
      <p:sp>
        <p:nvSpPr>
          <p:cNvPr id="7" name="Rounded Rectangle 8">
            <a:extLst>
              <a:ext uri="{FF2B5EF4-FFF2-40B4-BE49-F238E27FC236}">
                <a16:creationId xmlns:a16="http://schemas.microsoft.com/office/drawing/2014/main" id="{F1BD927A-486E-441C-A33E-C911A9B5A99E}"/>
              </a:ext>
            </a:extLst>
          </p:cNvPr>
          <p:cNvSpPr/>
          <p:nvPr/>
        </p:nvSpPr>
        <p:spPr>
          <a:xfrm>
            <a:off x="609600" y="3429000"/>
            <a:ext cx="6324600" cy="10477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Not </a:t>
            </a:r>
            <a:r>
              <a:rPr lang="en-US" sz="3600" b="1" i="1" dirty="0"/>
              <a:t>proof</a:t>
            </a:r>
            <a:r>
              <a:rPr lang="en-US" sz="3600" b="1" dirty="0"/>
              <a:t>… </a:t>
            </a:r>
          </a:p>
        </p:txBody>
      </p:sp>
    </p:spTree>
    <p:extLst>
      <p:ext uri="{BB962C8B-B14F-4D97-AF65-F5344CB8AC3E}">
        <p14:creationId xmlns:p14="http://schemas.microsoft.com/office/powerpoint/2010/main" val="3188577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p:bldP spid="12" grpId="0"/>
      <p:bldP spid="7"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63B77-A005-400A-5382-B417847C2C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10B3F1-F347-9DE3-8EC7-21138EC3899C}"/>
              </a:ext>
            </a:extLst>
          </p:cNvPr>
          <p:cNvSpPr>
            <a:spLocks noGrp="1"/>
          </p:cNvSpPr>
          <p:nvPr>
            <p:ph type="title"/>
          </p:nvPr>
        </p:nvSpPr>
        <p:spPr/>
        <p:txBody>
          <a:bodyPr/>
          <a:lstStyle/>
          <a:p>
            <a:endParaRPr lang="en-US"/>
          </a:p>
        </p:txBody>
      </p:sp>
      <p:pic>
        <p:nvPicPr>
          <p:cNvPr id="5" name="Content Placeholder 4" descr="A screenshot of a computer&#10;&#10;Description automatically generated">
            <a:extLst>
              <a:ext uri="{FF2B5EF4-FFF2-40B4-BE49-F238E27FC236}">
                <a16:creationId xmlns:a16="http://schemas.microsoft.com/office/drawing/2014/main" id="{3D149C29-7B0D-7427-17C2-0B75CB05946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1"/>
          </a:xfrm>
        </p:spPr>
      </p:pic>
    </p:spTree>
    <p:extLst>
      <p:ext uri="{BB962C8B-B14F-4D97-AF65-F5344CB8AC3E}">
        <p14:creationId xmlns:p14="http://schemas.microsoft.com/office/powerpoint/2010/main" val="270506721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5 </a:t>
            </a:r>
          </a:p>
        </p:txBody>
      </p:sp>
    </p:spTree>
    <p:extLst>
      <p:ext uri="{BB962C8B-B14F-4D97-AF65-F5344CB8AC3E}">
        <p14:creationId xmlns:p14="http://schemas.microsoft.com/office/powerpoint/2010/main" val="1112872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5</a:t>
            </a:r>
          </a:p>
        </p:txBody>
      </p:sp>
      <p:sp>
        <p:nvSpPr>
          <p:cNvPr id="6" name="Rounded Rectangle 5"/>
          <p:cNvSpPr/>
          <p:nvPr/>
        </p:nvSpPr>
        <p:spPr>
          <a:xfrm>
            <a:off x="4953000" y="5757718"/>
            <a:ext cx="6934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resurrection is hard to believe</a:t>
            </a:r>
          </a:p>
        </p:txBody>
      </p:sp>
      <p:sp>
        <p:nvSpPr>
          <p:cNvPr id="7" name="Rounded Rectangle 6"/>
          <p:cNvSpPr/>
          <p:nvPr/>
        </p:nvSpPr>
        <p:spPr>
          <a:xfrm>
            <a:off x="1676400" y="2438400"/>
            <a:ext cx="9144000" cy="17526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“It’s a nice idea… but let’s get real.  It’s just not realistic.” </a:t>
            </a:r>
          </a:p>
        </p:txBody>
      </p:sp>
    </p:spTree>
    <p:extLst>
      <p:ext uri="{BB962C8B-B14F-4D97-AF65-F5344CB8AC3E}">
        <p14:creationId xmlns:p14="http://schemas.microsoft.com/office/powerpoint/2010/main" val="23143694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A close up of a logo&#10;&#10;Description generated with very high confidence">
            <a:extLst>
              <a:ext uri="{FF2B5EF4-FFF2-40B4-BE49-F238E27FC236}">
                <a16:creationId xmlns:a16="http://schemas.microsoft.com/office/drawing/2014/main" id="{9642626F-AE5B-4C60-AF84-A024FE51F763}"/>
              </a:ext>
            </a:extLst>
          </p:cNvPr>
          <p:cNvPicPr>
            <a:picLocks noChangeAspect="1"/>
          </p:cNvPicPr>
          <p:nvPr/>
        </p:nvPicPr>
        <p:blipFill rotWithShape="1">
          <a:blip r:embed="rId2"/>
          <a:srcRect/>
          <a:stretch/>
        </p:blipFill>
        <p:spPr>
          <a:xfrm>
            <a:off x="20" y="10"/>
            <a:ext cx="12191980" cy="6857990"/>
          </a:xfrm>
          <a:prstGeom prst="rect">
            <a:avLst/>
          </a:prstGeom>
        </p:spPr>
      </p:pic>
    </p:spTree>
    <p:extLst>
      <p:ext uri="{BB962C8B-B14F-4D97-AF65-F5344CB8AC3E}">
        <p14:creationId xmlns:p14="http://schemas.microsoft.com/office/powerpoint/2010/main" val="22666313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p:cNvSpPr/>
          <p:nvPr/>
        </p:nvSpPr>
        <p:spPr>
          <a:xfrm>
            <a:off x="0" y="0"/>
            <a:ext cx="12192000" cy="6858000"/>
          </a:xfrm>
          <a:prstGeom prst="rect">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sz="1600" dirty="0"/>
          </a:p>
          <a:p>
            <a:r>
              <a:rPr lang="en-US" sz="3400" b="1" baseline="30000" dirty="0">
                <a:solidFill>
                  <a:schemeClr val="bg1"/>
                </a:solidFill>
              </a:rPr>
              <a:t>53:2</a:t>
            </a:r>
            <a:r>
              <a:rPr lang="en-US" sz="3400" dirty="0">
                <a:solidFill>
                  <a:schemeClr val="bg1"/>
                </a:solidFill>
              </a:rPr>
              <a:t> There was nothing beautiful or majestic about his appearance, nothing to attract us to him. </a:t>
            </a:r>
            <a:r>
              <a:rPr lang="en-US" sz="3400" b="1" baseline="30000" dirty="0">
                <a:solidFill>
                  <a:schemeClr val="bg1"/>
                </a:solidFill>
              </a:rPr>
              <a:t>3 </a:t>
            </a:r>
            <a:r>
              <a:rPr lang="en-US" sz="3400" dirty="0">
                <a:solidFill>
                  <a:schemeClr val="bg1"/>
                </a:solidFill>
              </a:rPr>
              <a:t>He was despised and rejected— a man of sorrows, acquainted with deepest grief. We turned our backs on him and looked the other way. He was despised, and we did not care. </a:t>
            </a:r>
            <a:r>
              <a:rPr lang="en-US" sz="3400" b="1" baseline="30000" dirty="0">
                <a:solidFill>
                  <a:schemeClr val="bg1"/>
                </a:solidFill>
              </a:rPr>
              <a:t>4 </a:t>
            </a:r>
            <a:r>
              <a:rPr lang="en-US" sz="3400" dirty="0">
                <a:solidFill>
                  <a:schemeClr val="bg1"/>
                </a:solidFill>
              </a:rPr>
              <a:t>Yet it was our weaknesses he carried; it was our sorrows that weighed him down. And we thought his troubles were a punishment from God, a punishment for his own sins! </a:t>
            </a:r>
            <a:r>
              <a:rPr lang="en-US" sz="3400" b="1" baseline="30000" dirty="0">
                <a:solidFill>
                  <a:schemeClr val="bg1"/>
                </a:solidFill>
              </a:rPr>
              <a:t>5 </a:t>
            </a:r>
            <a:r>
              <a:rPr lang="en-US" sz="3400" dirty="0">
                <a:solidFill>
                  <a:schemeClr val="bg1"/>
                </a:solidFill>
              </a:rPr>
              <a:t>But he was pierced for our rebellion, crushed for our sins. He was beaten so we could be whole. He was whipped so we could be healed. </a:t>
            </a:r>
            <a:r>
              <a:rPr lang="en-US" sz="3400" b="1" baseline="30000" dirty="0">
                <a:solidFill>
                  <a:schemeClr val="bg1"/>
                </a:solidFill>
              </a:rPr>
              <a:t>6 </a:t>
            </a:r>
            <a:r>
              <a:rPr lang="en-US" sz="3400" dirty="0">
                <a:solidFill>
                  <a:schemeClr val="bg1"/>
                </a:solidFill>
              </a:rPr>
              <a:t>All of us, like sheep, have strayed away. We have left God’s paths to follow our own. Yet the </a:t>
            </a:r>
            <a:r>
              <a:rPr lang="en-US" sz="3400" cap="small" dirty="0">
                <a:solidFill>
                  <a:schemeClr val="bg1"/>
                </a:solidFill>
              </a:rPr>
              <a:t>Lord</a:t>
            </a:r>
            <a:r>
              <a:rPr lang="en-US" sz="3400" dirty="0">
                <a:solidFill>
                  <a:schemeClr val="bg1"/>
                </a:solidFill>
              </a:rPr>
              <a:t> laid on him the sins of us all. </a:t>
            </a:r>
            <a:r>
              <a:rPr lang="en-US" sz="3400" b="1" baseline="30000" dirty="0">
                <a:solidFill>
                  <a:schemeClr val="bg1"/>
                </a:solidFill>
              </a:rPr>
              <a:t>7 </a:t>
            </a:r>
            <a:r>
              <a:rPr lang="en-US" sz="3400" dirty="0">
                <a:solidFill>
                  <a:schemeClr val="bg1"/>
                </a:solidFill>
              </a:rPr>
              <a:t>He was oppressed and treated harshly, yet he never said a word.</a:t>
            </a:r>
            <a:endParaRPr lang="en-US" sz="3400" baseline="30000" dirty="0">
              <a:solidFill>
                <a:schemeClr val="bg1"/>
              </a:solidFill>
            </a:endParaRPr>
          </a:p>
          <a:p>
            <a:endParaRPr lang="en-US" sz="3600" baseline="30000" dirty="0">
              <a:solidFill>
                <a:schemeClr val="bg1"/>
              </a:solidFill>
            </a:endParaRPr>
          </a:p>
        </p:txBody>
      </p:sp>
    </p:spTree>
    <p:extLst>
      <p:ext uri="{BB962C8B-B14F-4D97-AF65-F5344CB8AC3E}">
        <p14:creationId xmlns:p14="http://schemas.microsoft.com/office/powerpoint/2010/main" val="6641405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p:cNvSpPr/>
          <p:nvPr/>
        </p:nvSpPr>
        <p:spPr>
          <a:xfrm>
            <a:off x="0" y="0"/>
            <a:ext cx="12192000" cy="6858000"/>
          </a:xfrm>
          <a:prstGeom prst="rect">
            <a:avLst/>
          </a:prstGeom>
          <a:solidFill>
            <a:schemeClr val="bg2">
              <a:lumMod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sz="1600" dirty="0"/>
          </a:p>
          <a:p>
            <a:r>
              <a:rPr lang="en-US" sz="3400" dirty="0"/>
              <a:t> </a:t>
            </a:r>
            <a:r>
              <a:rPr lang="en-US" sz="3400" b="1" baseline="30000" dirty="0">
                <a:solidFill>
                  <a:schemeClr val="bg1"/>
                </a:solidFill>
              </a:rPr>
              <a:t>53:7 </a:t>
            </a:r>
            <a:r>
              <a:rPr lang="en-US" sz="3600" dirty="0">
                <a:solidFill>
                  <a:schemeClr val="bg1"/>
                </a:solidFill>
              </a:rPr>
              <a:t>He was led like a lamb to the slaughter. And as a sheep is silent before the shearers, he did not open his mouth. </a:t>
            </a:r>
            <a:r>
              <a:rPr lang="en-US" sz="3600" b="1" baseline="30000" dirty="0">
                <a:solidFill>
                  <a:schemeClr val="bg1"/>
                </a:solidFill>
              </a:rPr>
              <a:t>8 </a:t>
            </a:r>
            <a:r>
              <a:rPr lang="en-US" sz="3600" dirty="0">
                <a:solidFill>
                  <a:schemeClr val="bg1"/>
                </a:solidFill>
              </a:rPr>
              <a:t>Unjustly condemned, he was led away.</a:t>
            </a:r>
            <a:r>
              <a:rPr lang="en-US" sz="3600" b="1" baseline="30000" dirty="0">
                <a:solidFill>
                  <a:schemeClr val="bg1"/>
                </a:solidFill>
              </a:rPr>
              <a:t> </a:t>
            </a:r>
            <a:r>
              <a:rPr lang="en-US" sz="3600" dirty="0">
                <a:solidFill>
                  <a:schemeClr val="bg1"/>
                </a:solidFill>
              </a:rPr>
              <a:t>No one cared that he died without descendants, that his life was cut short in midstream. But he was struck down for the rebellion of my people. </a:t>
            </a:r>
            <a:r>
              <a:rPr lang="en-US" sz="3600" b="1" baseline="30000" dirty="0">
                <a:solidFill>
                  <a:schemeClr val="bg1"/>
                </a:solidFill>
              </a:rPr>
              <a:t>9 </a:t>
            </a:r>
            <a:r>
              <a:rPr lang="en-US" sz="3600" dirty="0">
                <a:solidFill>
                  <a:schemeClr val="bg1"/>
                </a:solidFill>
              </a:rPr>
              <a:t>He had done no wrong and had never deceived anyone. But he was buried like a criminal; he was put in a rich man’s grave. </a:t>
            </a:r>
            <a:r>
              <a:rPr lang="en-US" sz="3600" b="1" baseline="30000" dirty="0">
                <a:solidFill>
                  <a:schemeClr val="bg1"/>
                </a:solidFill>
              </a:rPr>
              <a:t>10 </a:t>
            </a:r>
            <a:r>
              <a:rPr lang="en-US" sz="3600" dirty="0">
                <a:solidFill>
                  <a:schemeClr val="bg1"/>
                </a:solidFill>
              </a:rPr>
              <a:t>But it was the </a:t>
            </a:r>
            <a:r>
              <a:rPr lang="en-US" sz="3600" cap="small" dirty="0">
                <a:solidFill>
                  <a:schemeClr val="bg1"/>
                </a:solidFill>
              </a:rPr>
              <a:t>Lord</a:t>
            </a:r>
            <a:r>
              <a:rPr lang="en-US" sz="3600" dirty="0">
                <a:solidFill>
                  <a:schemeClr val="bg1"/>
                </a:solidFill>
              </a:rPr>
              <a:t>’s good plan to crush him and cause him grief. Yet when his life is made an offering for sin, he will have many descendants. He will enjoy a long life, and the </a:t>
            </a:r>
            <a:r>
              <a:rPr lang="en-US" sz="3600" cap="small" dirty="0">
                <a:solidFill>
                  <a:schemeClr val="bg1"/>
                </a:solidFill>
              </a:rPr>
              <a:t>Lord</a:t>
            </a:r>
            <a:r>
              <a:rPr lang="en-US" sz="3600" dirty="0">
                <a:solidFill>
                  <a:schemeClr val="bg1"/>
                </a:solidFill>
              </a:rPr>
              <a:t>’s good plan will prosper in his hands.</a:t>
            </a:r>
            <a:endParaRPr lang="en-US" sz="3600" baseline="30000" dirty="0">
              <a:solidFill>
                <a:schemeClr val="bg1"/>
              </a:solidFill>
            </a:endParaRPr>
          </a:p>
          <a:p>
            <a:endParaRPr lang="en-US" sz="3600" baseline="30000" dirty="0">
              <a:solidFill>
                <a:schemeClr val="bg1"/>
              </a:solidFill>
            </a:endParaRPr>
          </a:p>
          <a:p>
            <a:endParaRPr lang="en-US" sz="3600" baseline="30000" dirty="0">
              <a:solidFill>
                <a:schemeClr val="bg1"/>
              </a:solidFill>
            </a:endParaRPr>
          </a:p>
        </p:txBody>
      </p:sp>
    </p:spTree>
    <p:extLst>
      <p:ext uri="{BB962C8B-B14F-4D97-AF65-F5344CB8AC3E}">
        <p14:creationId xmlns:p14="http://schemas.microsoft.com/office/powerpoint/2010/main" val="1476575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5</a:t>
            </a:r>
          </a:p>
        </p:txBody>
      </p:sp>
      <p:sp>
        <p:nvSpPr>
          <p:cNvPr id="6" name="Rounded Rectangle 5"/>
          <p:cNvSpPr/>
          <p:nvPr/>
        </p:nvSpPr>
        <p:spPr>
          <a:xfrm>
            <a:off x="4953000" y="5757718"/>
            <a:ext cx="6934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resurrection is hard to believe</a:t>
            </a:r>
          </a:p>
        </p:txBody>
      </p:sp>
      <p:sp>
        <p:nvSpPr>
          <p:cNvPr id="7" name="Rounded Rectangle 6"/>
          <p:cNvSpPr/>
          <p:nvPr/>
        </p:nvSpPr>
        <p:spPr>
          <a:xfrm>
            <a:off x="457200" y="1692277"/>
            <a:ext cx="11277600" cy="3129683"/>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“The resurrection simply could not have happened because nothing like that has ever happened before or since. Things like that do not happen.” </a:t>
            </a:r>
          </a:p>
        </p:txBody>
      </p:sp>
    </p:spTree>
    <p:extLst>
      <p:ext uri="{BB962C8B-B14F-4D97-AF65-F5344CB8AC3E}">
        <p14:creationId xmlns:p14="http://schemas.microsoft.com/office/powerpoint/2010/main" val="4075387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5</a:t>
            </a:r>
          </a:p>
        </p:txBody>
      </p:sp>
      <p:sp>
        <p:nvSpPr>
          <p:cNvPr id="6" name="Rounded Rectangle 5"/>
          <p:cNvSpPr/>
          <p:nvPr/>
        </p:nvSpPr>
        <p:spPr>
          <a:xfrm>
            <a:off x="4953000" y="5757718"/>
            <a:ext cx="6934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resurrection is hard to believe</a:t>
            </a:r>
          </a:p>
        </p:txBody>
      </p:sp>
      <p:sp>
        <p:nvSpPr>
          <p:cNvPr id="7" name="Rounded Rectangle 6"/>
          <p:cNvSpPr/>
          <p:nvPr/>
        </p:nvSpPr>
        <p:spPr>
          <a:xfrm>
            <a:off x="914400" y="2060241"/>
            <a:ext cx="10363200" cy="1889123"/>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“No one can possibly know what really happened that long ago anyway.” </a:t>
            </a:r>
          </a:p>
        </p:txBody>
      </p:sp>
    </p:spTree>
    <p:extLst>
      <p:ext uri="{BB962C8B-B14F-4D97-AF65-F5344CB8AC3E}">
        <p14:creationId xmlns:p14="http://schemas.microsoft.com/office/powerpoint/2010/main" val="3724814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Rectangle 4"/>
          <p:cNvSpPr/>
          <p:nvPr/>
        </p:nvSpPr>
        <p:spPr>
          <a:xfrm>
            <a:off x="228600" y="92075"/>
            <a:ext cx="6934200" cy="948655"/>
          </a:xfrm>
          <a:prstGeom prst="rect">
            <a:avLst/>
          </a:prstGeom>
          <a:solidFill>
            <a:schemeClr val="tx1">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t>E a s t e r   2 0 2 5</a:t>
            </a:r>
          </a:p>
        </p:txBody>
      </p:sp>
      <p:sp>
        <p:nvSpPr>
          <p:cNvPr id="6" name="Rounded Rectangle 5"/>
          <p:cNvSpPr/>
          <p:nvPr/>
        </p:nvSpPr>
        <p:spPr>
          <a:xfrm>
            <a:off x="4953000" y="5757718"/>
            <a:ext cx="6934200" cy="813092"/>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The resurrection is hard to believe</a:t>
            </a:r>
          </a:p>
        </p:txBody>
      </p:sp>
      <p:sp>
        <p:nvSpPr>
          <p:cNvPr id="7" name="Rounded Rectangle 6"/>
          <p:cNvSpPr/>
          <p:nvPr/>
        </p:nvSpPr>
        <p:spPr>
          <a:xfrm>
            <a:off x="914400" y="2060241"/>
            <a:ext cx="10363200" cy="2206959"/>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“The resurrection is a beautiful metaphor.  Jesus resurrected in the hearts and minds of his followers.” </a:t>
            </a:r>
          </a:p>
        </p:txBody>
      </p:sp>
    </p:spTree>
    <p:extLst>
      <p:ext uri="{BB962C8B-B14F-4D97-AF65-F5344CB8AC3E}">
        <p14:creationId xmlns:p14="http://schemas.microsoft.com/office/powerpoint/2010/main" val="2179776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4911</Words>
  <Application>Microsoft Office PowerPoint</Application>
  <PresentationFormat>Widescreen</PresentationFormat>
  <Paragraphs>737</Paragraphs>
  <Slides>62</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62</vt:i4>
      </vt:variant>
    </vt:vector>
  </HeadingPairs>
  <TitlesOfParts>
    <vt:vector size="65"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2025-04-28T19:02:47Z</dcterms:created>
  <dcterms:modified xsi:type="dcterms:W3CDTF">2025-04-28T19:02:53Z</dcterms:modified>
</cp:coreProperties>
</file>