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62" r:id="rId2"/>
    <p:sldId id="771" r:id="rId3"/>
    <p:sldId id="822" r:id="rId4"/>
    <p:sldId id="823" r:id="rId5"/>
    <p:sldId id="824" r:id="rId6"/>
    <p:sldId id="825" r:id="rId7"/>
    <p:sldId id="826" r:id="rId8"/>
    <p:sldId id="873" r:id="rId9"/>
    <p:sldId id="828" r:id="rId10"/>
    <p:sldId id="830" r:id="rId11"/>
    <p:sldId id="832" r:id="rId12"/>
    <p:sldId id="833" r:id="rId13"/>
    <p:sldId id="835" r:id="rId14"/>
    <p:sldId id="874" r:id="rId15"/>
    <p:sldId id="878" r:id="rId16"/>
    <p:sldId id="882" r:id="rId17"/>
    <p:sldId id="876" r:id="rId18"/>
    <p:sldId id="877" r:id="rId19"/>
    <p:sldId id="838" r:id="rId20"/>
    <p:sldId id="839" r:id="rId21"/>
    <p:sldId id="840" r:id="rId22"/>
    <p:sldId id="843" r:id="rId23"/>
    <p:sldId id="844" r:id="rId24"/>
    <p:sldId id="845" r:id="rId25"/>
    <p:sldId id="879" r:id="rId26"/>
    <p:sldId id="846" r:id="rId27"/>
    <p:sldId id="883" r:id="rId28"/>
    <p:sldId id="847" r:id="rId29"/>
    <p:sldId id="848" r:id="rId30"/>
    <p:sldId id="849" r:id="rId31"/>
    <p:sldId id="850" r:id="rId32"/>
    <p:sldId id="851" r:id="rId33"/>
    <p:sldId id="852" r:id="rId34"/>
    <p:sldId id="888" r:id="rId35"/>
    <p:sldId id="853" r:id="rId36"/>
    <p:sldId id="856" r:id="rId37"/>
    <p:sldId id="857" r:id="rId38"/>
    <p:sldId id="858" r:id="rId39"/>
    <p:sldId id="859" r:id="rId40"/>
    <p:sldId id="881" r:id="rId41"/>
    <p:sldId id="880" r:id="rId42"/>
    <p:sldId id="862" r:id="rId43"/>
    <p:sldId id="863" r:id="rId44"/>
    <p:sldId id="864" r:id="rId45"/>
    <p:sldId id="865" r:id="rId46"/>
    <p:sldId id="866" r:id="rId47"/>
    <p:sldId id="867" r:id="rId48"/>
    <p:sldId id="868" r:id="rId49"/>
    <p:sldId id="869" r:id="rId50"/>
    <p:sldId id="870" r:id="rId51"/>
    <p:sldId id="884" r:id="rId52"/>
    <p:sldId id="871" r:id="rId53"/>
    <p:sldId id="885" r:id="rId54"/>
    <p:sldId id="711" r:id="rId5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272D"/>
    <a:srgbClr val="3F7D15"/>
    <a:srgbClr val="5BB41E"/>
    <a:srgbClr val="72DB2B"/>
    <a:srgbClr val="221A00"/>
    <a:srgbClr val="3E2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39954A8-4DDE-4F4C-9145-386315A9C8C6}" v="65" dt="2024-07-08T16:12:22.4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43365" autoAdjust="0"/>
    <p:restoredTop sz="94660"/>
  </p:normalViewPr>
  <p:slideViewPr>
    <p:cSldViewPr snapToGrid="0">
      <p:cViewPr varScale="1">
        <p:scale>
          <a:sx n="54" d="100"/>
          <a:sy n="54" d="100"/>
        </p:scale>
        <p:origin x="64" y="680"/>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7/15/2024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7/15/2024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7/15/2024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7/15/2024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7/15/2024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7/15/2024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7/15/2024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7/15/2024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7/15/2024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7/15/2024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7/15/2024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3272D"/>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7/15/2024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A close up of a logo&#10;&#10;Description generated with very high confidence">
            <a:extLst>
              <a:ext uri="{FF2B5EF4-FFF2-40B4-BE49-F238E27FC236}">
                <a16:creationId xmlns:a16="http://schemas.microsoft.com/office/drawing/2014/main" id="{9642626F-AE5B-4C60-AF84-A024FE51F763}"/>
              </a:ext>
            </a:extLst>
          </p:cNvPr>
          <p:cNvPicPr>
            <a:picLocks noChangeAspect="1"/>
          </p:cNvPicPr>
          <p:nvPr/>
        </p:nvPicPr>
        <p:blipFill rotWithShape="1">
          <a:blip r:embed="rId2"/>
          <a:srcRect/>
          <a:stretch/>
        </p:blipFill>
        <p:spPr>
          <a:xfrm>
            <a:off x="20" y="10"/>
            <a:ext cx="12191980" cy="6857990"/>
          </a:xfrm>
          <a:prstGeom prst="rect">
            <a:avLst/>
          </a:prstGeom>
        </p:spPr>
      </p:pic>
    </p:spTree>
    <p:extLst>
      <p:ext uri="{BB962C8B-B14F-4D97-AF65-F5344CB8AC3E}">
        <p14:creationId xmlns:p14="http://schemas.microsoft.com/office/powerpoint/2010/main" val="32103442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1" y="4406515"/>
            <a:ext cx="12191999" cy="2451486"/>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baseline="30000" dirty="0">
                <a:solidFill>
                  <a:srgbClr val="72DB2B"/>
                </a:solidFill>
              </a:rPr>
              <a:t>2 Tim 1:8</a:t>
            </a:r>
            <a:r>
              <a:rPr lang="en-US" sz="3600" b="1" baseline="30000" dirty="0"/>
              <a:t> </a:t>
            </a:r>
            <a:r>
              <a:rPr lang="en-US" sz="3600" dirty="0"/>
              <a:t>Therefore </a:t>
            </a:r>
            <a:r>
              <a:rPr lang="en-US" sz="3600" b="1" u="sng" dirty="0"/>
              <a:t>do not be ashamed</a:t>
            </a:r>
            <a:r>
              <a:rPr lang="en-US" sz="3600" dirty="0"/>
              <a:t> of the testimony of our Lord or of me His prisoner, but join with me in suffering for the  gospel according to the power of God,</a:t>
            </a:r>
          </a:p>
        </p:txBody>
      </p:sp>
      <p:sp>
        <p:nvSpPr>
          <p:cNvPr id="8" name="Rounded Rectangle 7"/>
          <p:cNvSpPr/>
          <p:nvPr/>
        </p:nvSpPr>
        <p:spPr>
          <a:xfrm>
            <a:off x="1204809" y="1903119"/>
            <a:ext cx="5714873" cy="760472"/>
          </a:xfrm>
          <a:prstGeom prst="roundRect">
            <a:avLst/>
          </a:prstGeom>
          <a:solidFill>
            <a:srgbClr val="3F7D1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t>We love to use shame</a:t>
            </a:r>
          </a:p>
        </p:txBody>
      </p:sp>
      <p:sp>
        <p:nvSpPr>
          <p:cNvPr id="9" name="Rounded Rectangle 8"/>
          <p:cNvSpPr/>
          <p:nvPr/>
        </p:nvSpPr>
        <p:spPr>
          <a:xfrm>
            <a:off x="5358440" y="2895079"/>
            <a:ext cx="4627207" cy="751841"/>
          </a:xfrm>
          <a:prstGeom prst="roundRect">
            <a:avLst/>
          </a:prstGeom>
          <a:solidFill>
            <a:srgbClr val="3F7D1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t>And it’s effective!</a:t>
            </a:r>
          </a:p>
        </p:txBody>
      </p:sp>
      <p:sp>
        <p:nvSpPr>
          <p:cNvPr id="10" name="TextBox 9">
            <a:extLst>
              <a:ext uri="{FF2B5EF4-FFF2-40B4-BE49-F238E27FC236}">
                <a16:creationId xmlns:a16="http://schemas.microsoft.com/office/drawing/2014/main" id="{3591B03D-D654-4EFA-9CCC-AAD4DCB64486}"/>
              </a:ext>
            </a:extLst>
          </p:cNvPr>
          <p:cNvSpPr txBox="1"/>
          <p:nvPr/>
        </p:nvSpPr>
        <p:spPr>
          <a:xfrm>
            <a:off x="81831" y="127861"/>
            <a:ext cx="6977875"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Do not be ashamed </a:t>
            </a:r>
            <a:endParaRPr lang="en-US" sz="4800" dirty="0">
              <a:solidFill>
                <a:schemeClr val="bg1"/>
              </a:solidFill>
            </a:endParaRPr>
          </a:p>
        </p:txBody>
      </p:sp>
    </p:spTree>
    <p:extLst>
      <p:ext uri="{BB962C8B-B14F-4D97-AF65-F5344CB8AC3E}">
        <p14:creationId xmlns:p14="http://schemas.microsoft.com/office/powerpoint/2010/main" val="2973761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1" y="4406515"/>
            <a:ext cx="12191999" cy="2451486"/>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baseline="30000" dirty="0">
                <a:solidFill>
                  <a:srgbClr val="72DB2B"/>
                </a:solidFill>
              </a:rPr>
              <a:t>2 Tim 1:8</a:t>
            </a:r>
            <a:r>
              <a:rPr lang="en-US" sz="3600" b="1" baseline="30000" dirty="0"/>
              <a:t> </a:t>
            </a:r>
            <a:r>
              <a:rPr lang="en-US" sz="3600" dirty="0"/>
              <a:t>Therefore </a:t>
            </a:r>
            <a:r>
              <a:rPr lang="en-US" sz="3600" b="1" u="sng" dirty="0"/>
              <a:t>do not be ashamed</a:t>
            </a:r>
            <a:r>
              <a:rPr lang="en-US" sz="3600" dirty="0"/>
              <a:t> of the testimony of our Lord or of me His prisoner, but join with me in suffering for the  gospel according to the power of God,</a:t>
            </a:r>
          </a:p>
        </p:txBody>
      </p:sp>
      <p:sp>
        <p:nvSpPr>
          <p:cNvPr id="9" name="TextBox 8">
            <a:extLst>
              <a:ext uri="{FF2B5EF4-FFF2-40B4-BE49-F238E27FC236}">
                <a16:creationId xmlns:a16="http://schemas.microsoft.com/office/drawing/2014/main" id="{3591B03D-D654-4EFA-9CCC-AAD4DCB64486}"/>
              </a:ext>
            </a:extLst>
          </p:cNvPr>
          <p:cNvSpPr txBox="1"/>
          <p:nvPr/>
        </p:nvSpPr>
        <p:spPr>
          <a:xfrm>
            <a:off x="81831" y="127861"/>
            <a:ext cx="6977875"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Do not be ashamed </a:t>
            </a:r>
            <a:endParaRPr lang="en-US" sz="4800" dirty="0">
              <a:solidFill>
                <a:schemeClr val="bg1"/>
              </a:solidFill>
            </a:endParaRPr>
          </a:p>
        </p:txBody>
      </p:sp>
      <p:sp>
        <p:nvSpPr>
          <p:cNvPr id="5" name="Rounded Rectangle 4"/>
          <p:cNvSpPr/>
          <p:nvPr/>
        </p:nvSpPr>
        <p:spPr>
          <a:xfrm>
            <a:off x="1311151" y="2555896"/>
            <a:ext cx="9569697" cy="1412303"/>
          </a:xfrm>
          <a:prstGeom prst="roundRect">
            <a:avLst/>
          </a:prstGeom>
          <a:solidFill>
            <a:srgbClr val="3F7D1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t>Why would Timothy be tempted to retreat in shame? </a:t>
            </a:r>
          </a:p>
        </p:txBody>
      </p:sp>
    </p:spTree>
    <p:extLst>
      <p:ext uri="{BB962C8B-B14F-4D97-AF65-F5344CB8AC3E}">
        <p14:creationId xmlns:p14="http://schemas.microsoft.com/office/powerpoint/2010/main" val="24517528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1" y="4406515"/>
            <a:ext cx="12191999" cy="2451486"/>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baseline="30000" dirty="0">
                <a:solidFill>
                  <a:srgbClr val="72DB2B"/>
                </a:solidFill>
              </a:rPr>
              <a:t>2 Tim 1:8</a:t>
            </a:r>
            <a:r>
              <a:rPr lang="en-US" sz="3600" b="1" baseline="30000" dirty="0"/>
              <a:t> </a:t>
            </a:r>
            <a:r>
              <a:rPr lang="en-US" sz="3600" dirty="0"/>
              <a:t>Therefore do not be ashamed </a:t>
            </a:r>
            <a:r>
              <a:rPr lang="en-US" sz="3600" b="1" u="sng" dirty="0"/>
              <a:t>of the testimony of our Lord</a:t>
            </a:r>
            <a:r>
              <a:rPr lang="en-US" sz="3600" dirty="0"/>
              <a:t> or of me His prisoner, but join with me in suffering for the  gospel according to the power of God,</a:t>
            </a:r>
          </a:p>
        </p:txBody>
      </p:sp>
      <p:sp>
        <p:nvSpPr>
          <p:cNvPr id="9" name="TextBox 8">
            <a:extLst>
              <a:ext uri="{FF2B5EF4-FFF2-40B4-BE49-F238E27FC236}">
                <a16:creationId xmlns:a16="http://schemas.microsoft.com/office/drawing/2014/main" id="{3591B03D-D654-4EFA-9CCC-AAD4DCB64486}"/>
              </a:ext>
            </a:extLst>
          </p:cNvPr>
          <p:cNvSpPr txBox="1"/>
          <p:nvPr/>
        </p:nvSpPr>
        <p:spPr>
          <a:xfrm>
            <a:off x="81831" y="127861"/>
            <a:ext cx="6977875"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Do not be ashamed </a:t>
            </a:r>
            <a:endParaRPr lang="en-US" sz="4800" dirty="0">
              <a:solidFill>
                <a:schemeClr val="bg1"/>
              </a:solidFill>
            </a:endParaRPr>
          </a:p>
        </p:txBody>
      </p:sp>
      <p:sp>
        <p:nvSpPr>
          <p:cNvPr id="10" name="Rounded Rectangle 9"/>
          <p:cNvSpPr/>
          <p:nvPr/>
        </p:nvSpPr>
        <p:spPr>
          <a:xfrm>
            <a:off x="7059706" y="4126526"/>
            <a:ext cx="4489337" cy="641866"/>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i="1" dirty="0"/>
              <a:t>To tell it like you see it </a:t>
            </a:r>
          </a:p>
        </p:txBody>
      </p:sp>
      <p:sp>
        <p:nvSpPr>
          <p:cNvPr id="7" name="Rounded Rectangle 6"/>
          <p:cNvSpPr/>
          <p:nvPr/>
        </p:nvSpPr>
        <p:spPr>
          <a:xfrm>
            <a:off x="1311151" y="2555896"/>
            <a:ext cx="9569697" cy="1412303"/>
          </a:xfrm>
          <a:prstGeom prst="roundRect">
            <a:avLst/>
          </a:prstGeom>
          <a:solidFill>
            <a:srgbClr val="3F7D1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t>Why would Timothy be tempted to retreat in shame? </a:t>
            </a:r>
          </a:p>
        </p:txBody>
      </p:sp>
      <p:sp>
        <p:nvSpPr>
          <p:cNvPr id="12" name="TextBox 11">
            <a:extLst>
              <a:ext uri="{FF2B5EF4-FFF2-40B4-BE49-F238E27FC236}">
                <a16:creationId xmlns:a16="http://schemas.microsoft.com/office/drawing/2014/main" id="{3591B03D-D654-4EFA-9CCC-AAD4DCB64486}"/>
              </a:ext>
            </a:extLst>
          </p:cNvPr>
          <p:cNvSpPr txBox="1"/>
          <p:nvPr/>
        </p:nvSpPr>
        <p:spPr>
          <a:xfrm>
            <a:off x="914400" y="1083033"/>
            <a:ext cx="6619164"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800" b="1" i="1" dirty="0">
                <a:solidFill>
                  <a:schemeClr val="bg1"/>
                </a:solidFill>
              </a:rPr>
              <a:t>of the truth about Christ </a:t>
            </a:r>
            <a:endParaRPr lang="en-US" sz="4000" i="1" dirty="0">
              <a:solidFill>
                <a:schemeClr val="bg1"/>
              </a:solidFill>
            </a:endParaRPr>
          </a:p>
        </p:txBody>
      </p:sp>
    </p:spTree>
    <p:extLst>
      <p:ext uri="{BB962C8B-B14F-4D97-AF65-F5344CB8AC3E}">
        <p14:creationId xmlns:p14="http://schemas.microsoft.com/office/powerpoint/2010/main" val="1233892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1" y="4406515"/>
            <a:ext cx="12191999" cy="2451486"/>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baseline="30000" dirty="0">
                <a:solidFill>
                  <a:srgbClr val="72DB2B"/>
                </a:solidFill>
              </a:rPr>
              <a:t>2 Tim 1:8</a:t>
            </a:r>
            <a:r>
              <a:rPr lang="en-US" sz="3600" b="1" baseline="30000" dirty="0"/>
              <a:t> </a:t>
            </a:r>
            <a:r>
              <a:rPr lang="en-US" sz="3600" dirty="0"/>
              <a:t>Therefore do not be ashamed of the testimony of our Lord or </a:t>
            </a:r>
            <a:r>
              <a:rPr lang="en-US" sz="3600" b="1" u="sng" dirty="0"/>
              <a:t>of me His prisoner</a:t>
            </a:r>
            <a:r>
              <a:rPr lang="en-US" sz="3600" dirty="0"/>
              <a:t>, but join with me in suffering for the  gospel according to the power of God,</a:t>
            </a:r>
          </a:p>
        </p:txBody>
      </p:sp>
      <p:sp>
        <p:nvSpPr>
          <p:cNvPr id="14" name="TextBox 13">
            <a:extLst>
              <a:ext uri="{FF2B5EF4-FFF2-40B4-BE49-F238E27FC236}">
                <a16:creationId xmlns:a16="http://schemas.microsoft.com/office/drawing/2014/main" id="{3591B03D-D654-4EFA-9CCC-AAD4DCB64486}"/>
              </a:ext>
            </a:extLst>
          </p:cNvPr>
          <p:cNvSpPr txBox="1"/>
          <p:nvPr/>
        </p:nvSpPr>
        <p:spPr>
          <a:xfrm>
            <a:off x="81831" y="127861"/>
            <a:ext cx="6977875"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Do not be ashamed </a:t>
            </a:r>
            <a:endParaRPr lang="en-US" sz="4800" dirty="0">
              <a:solidFill>
                <a:schemeClr val="bg1"/>
              </a:solidFill>
            </a:endParaRPr>
          </a:p>
        </p:txBody>
      </p:sp>
      <p:sp>
        <p:nvSpPr>
          <p:cNvPr id="16" name="Rectangle 15"/>
          <p:cNvSpPr/>
          <p:nvPr/>
        </p:nvSpPr>
        <p:spPr>
          <a:xfrm>
            <a:off x="232012" y="3104443"/>
            <a:ext cx="11518710" cy="1302072"/>
          </a:xfrm>
          <a:prstGeom prst="rect">
            <a:avLst/>
          </a:prstGeom>
          <a:solidFill>
            <a:srgbClr val="03272D"/>
          </a:solidFill>
          <a:ln w="317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400" b="1" baseline="30000" dirty="0">
                <a:solidFill>
                  <a:srgbClr val="72DB2B"/>
                </a:solidFill>
              </a:rPr>
              <a:t>2 Tim 1:15</a:t>
            </a:r>
            <a:r>
              <a:rPr lang="en-US" sz="3400" b="1" dirty="0">
                <a:solidFill>
                  <a:srgbClr val="72DB2B"/>
                </a:solidFill>
              </a:rPr>
              <a:t> </a:t>
            </a:r>
            <a:r>
              <a:rPr lang="en-US" sz="3400" dirty="0"/>
              <a:t>You are aware of the fact that all who are in Asia  turned away from me, among whom are </a:t>
            </a:r>
            <a:r>
              <a:rPr lang="en-US" sz="3400" dirty="0" err="1"/>
              <a:t>Phygelus</a:t>
            </a:r>
            <a:r>
              <a:rPr lang="en-US" sz="3400" dirty="0"/>
              <a:t> and </a:t>
            </a:r>
            <a:r>
              <a:rPr lang="en-US" sz="3400" dirty="0" err="1"/>
              <a:t>Hermogenes</a:t>
            </a:r>
            <a:r>
              <a:rPr lang="en-US" sz="3400" dirty="0"/>
              <a:t>. </a:t>
            </a:r>
          </a:p>
        </p:txBody>
      </p:sp>
      <p:sp>
        <p:nvSpPr>
          <p:cNvPr id="7" name="TextBox 6">
            <a:extLst>
              <a:ext uri="{FF2B5EF4-FFF2-40B4-BE49-F238E27FC236}">
                <a16:creationId xmlns:a16="http://schemas.microsoft.com/office/drawing/2014/main" id="{3591B03D-D654-4EFA-9CCC-AAD4DCB64486}"/>
              </a:ext>
            </a:extLst>
          </p:cNvPr>
          <p:cNvSpPr txBox="1"/>
          <p:nvPr/>
        </p:nvSpPr>
        <p:spPr>
          <a:xfrm>
            <a:off x="914400" y="1083033"/>
            <a:ext cx="6619164"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800" b="1" i="1" dirty="0">
                <a:solidFill>
                  <a:schemeClr val="bg1"/>
                </a:solidFill>
              </a:rPr>
              <a:t>of the truth about Christ </a:t>
            </a:r>
            <a:endParaRPr lang="en-US" sz="4000" i="1" dirty="0">
              <a:solidFill>
                <a:schemeClr val="bg1"/>
              </a:solidFill>
            </a:endParaRPr>
          </a:p>
        </p:txBody>
      </p:sp>
      <p:sp>
        <p:nvSpPr>
          <p:cNvPr id="8" name="TextBox 7">
            <a:extLst>
              <a:ext uri="{FF2B5EF4-FFF2-40B4-BE49-F238E27FC236}">
                <a16:creationId xmlns:a16="http://schemas.microsoft.com/office/drawing/2014/main" id="{3591B03D-D654-4EFA-9CCC-AAD4DCB64486}"/>
              </a:ext>
            </a:extLst>
          </p:cNvPr>
          <p:cNvSpPr txBox="1"/>
          <p:nvPr/>
        </p:nvSpPr>
        <p:spPr>
          <a:xfrm>
            <a:off x="914400" y="1900382"/>
            <a:ext cx="3075975"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800" b="1" i="1" dirty="0">
                <a:solidFill>
                  <a:schemeClr val="bg1"/>
                </a:solidFill>
              </a:rPr>
              <a:t>of Paul</a:t>
            </a:r>
            <a:endParaRPr lang="en-US" sz="4000" i="1" dirty="0">
              <a:solidFill>
                <a:schemeClr val="bg1"/>
              </a:solidFill>
            </a:endParaRPr>
          </a:p>
        </p:txBody>
      </p:sp>
    </p:spTree>
    <p:extLst>
      <p:ext uri="{BB962C8B-B14F-4D97-AF65-F5344CB8AC3E}">
        <p14:creationId xmlns:p14="http://schemas.microsoft.com/office/powerpoint/2010/main" val="1626704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1" y="4406515"/>
            <a:ext cx="12191999" cy="2451486"/>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baseline="30000" dirty="0">
                <a:solidFill>
                  <a:srgbClr val="72DB2B"/>
                </a:solidFill>
              </a:rPr>
              <a:t>2 Tim 1:8</a:t>
            </a:r>
            <a:r>
              <a:rPr lang="en-US" sz="3600" b="1" baseline="30000" dirty="0"/>
              <a:t> </a:t>
            </a:r>
            <a:r>
              <a:rPr lang="en-US" sz="3600" dirty="0"/>
              <a:t>Therefore do not be ashamed of the testimony of our Lord or of me His prisoner, but join with me in suffering </a:t>
            </a:r>
            <a:r>
              <a:rPr lang="en-US" sz="3600" b="1" u="sng" dirty="0"/>
              <a:t>for the  gospel</a:t>
            </a:r>
            <a:r>
              <a:rPr lang="en-US" sz="3600" dirty="0"/>
              <a:t> according to the power of God,</a:t>
            </a:r>
          </a:p>
        </p:txBody>
      </p:sp>
      <p:sp>
        <p:nvSpPr>
          <p:cNvPr id="14" name="TextBox 13">
            <a:extLst>
              <a:ext uri="{FF2B5EF4-FFF2-40B4-BE49-F238E27FC236}">
                <a16:creationId xmlns:a16="http://schemas.microsoft.com/office/drawing/2014/main" id="{3591B03D-D654-4EFA-9CCC-AAD4DCB64486}"/>
              </a:ext>
            </a:extLst>
          </p:cNvPr>
          <p:cNvSpPr txBox="1"/>
          <p:nvPr/>
        </p:nvSpPr>
        <p:spPr>
          <a:xfrm>
            <a:off x="81831" y="127861"/>
            <a:ext cx="6977875"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Do not be ashamed </a:t>
            </a:r>
            <a:endParaRPr lang="en-US" sz="4800" dirty="0">
              <a:solidFill>
                <a:schemeClr val="bg1"/>
              </a:solidFill>
            </a:endParaRPr>
          </a:p>
        </p:txBody>
      </p:sp>
      <p:sp>
        <p:nvSpPr>
          <p:cNvPr id="13" name="Rectangle 12"/>
          <p:cNvSpPr/>
          <p:nvPr/>
        </p:nvSpPr>
        <p:spPr>
          <a:xfrm>
            <a:off x="5031070" y="2315880"/>
            <a:ext cx="6487641" cy="1803867"/>
          </a:xfrm>
          <a:prstGeom prst="rect">
            <a:avLst/>
          </a:prstGeom>
          <a:solidFill>
            <a:srgbClr val="03272D"/>
          </a:solidFill>
          <a:ln w="317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baseline="30000" dirty="0">
                <a:solidFill>
                  <a:srgbClr val="72DB2B"/>
                </a:solidFill>
              </a:rPr>
              <a:t>1 </a:t>
            </a:r>
            <a:r>
              <a:rPr lang="en-US" sz="3600" b="1" baseline="30000" dirty="0" err="1">
                <a:solidFill>
                  <a:srgbClr val="72DB2B"/>
                </a:solidFill>
              </a:rPr>
              <a:t>Cor</a:t>
            </a:r>
            <a:r>
              <a:rPr lang="en-US" sz="3600" b="1" baseline="30000" dirty="0">
                <a:solidFill>
                  <a:srgbClr val="72DB2B"/>
                </a:solidFill>
              </a:rPr>
              <a:t> 1:23 </a:t>
            </a:r>
            <a:r>
              <a:rPr lang="en-US" sz="3600" dirty="0"/>
              <a:t>but we preach Christ crucified, to Jews a stumbling block and to Gentiles foolishness </a:t>
            </a:r>
            <a:endParaRPr lang="en-US" sz="3600" dirty="0">
              <a:solidFill>
                <a:schemeClr val="bg1">
                  <a:lumMod val="50000"/>
                </a:schemeClr>
              </a:solidFill>
            </a:endParaRPr>
          </a:p>
        </p:txBody>
      </p:sp>
      <p:sp>
        <p:nvSpPr>
          <p:cNvPr id="8" name="TextBox 7">
            <a:extLst>
              <a:ext uri="{FF2B5EF4-FFF2-40B4-BE49-F238E27FC236}">
                <a16:creationId xmlns:a16="http://schemas.microsoft.com/office/drawing/2014/main" id="{3591B03D-D654-4EFA-9CCC-AAD4DCB64486}"/>
              </a:ext>
            </a:extLst>
          </p:cNvPr>
          <p:cNvSpPr txBox="1"/>
          <p:nvPr/>
        </p:nvSpPr>
        <p:spPr>
          <a:xfrm>
            <a:off x="914400" y="1083033"/>
            <a:ext cx="6619164"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800" b="1" i="1" dirty="0">
                <a:solidFill>
                  <a:schemeClr val="bg1"/>
                </a:solidFill>
              </a:rPr>
              <a:t>of the truth about Christ </a:t>
            </a:r>
            <a:endParaRPr lang="en-US" sz="4000" i="1" dirty="0">
              <a:solidFill>
                <a:schemeClr val="bg1"/>
              </a:solidFill>
            </a:endParaRPr>
          </a:p>
        </p:txBody>
      </p:sp>
      <p:sp>
        <p:nvSpPr>
          <p:cNvPr id="12" name="TextBox 11">
            <a:extLst>
              <a:ext uri="{FF2B5EF4-FFF2-40B4-BE49-F238E27FC236}">
                <a16:creationId xmlns:a16="http://schemas.microsoft.com/office/drawing/2014/main" id="{3591B03D-D654-4EFA-9CCC-AAD4DCB64486}"/>
              </a:ext>
            </a:extLst>
          </p:cNvPr>
          <p:cNvSpPr txBox="1"/>
          <p:nvPr/>
        </p:nvSpPr>
        <p:spPr>
          <a:xfrm>
            <a:off x="914400" y="1900382"/>
            <a:ext cx="3075975"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800" b="1" i="1" dirty="0">
                <a:solidFill>
                  <a:schemeClr val="bg1"/>
                </a:solidFill>
              </a:rPr>
              <a:t>of Paul</a:t>
            </a:r>
            <a:endParaRPr lang="en-US" sz="4000" i="1" dirty="0">
              <a:solidFill>
                <a:schemeClr val="bg1"/>
              </a:solidFill>
            </a:endParaRPr>
          </a:p>
        </p:txBody>
      </p:sp>
      <p:sp>
        <p:nvSpPr>
          <p:cNvPr id="16" name="TextBox 15">
            <a:extLst>
              <a:ext uri="{FF2B5EF4-FFF2-40B4-BE49-F238E27FC236}">
                <a16:creationId xmlns:a16="http://schemas.microsoft.com/office/drawing/2014/main" id="{3591B03D-D654-4EFA-9CCC-AAD4DCB64486}"/>
              </a:ext>
            </a:extLst>
          </p:cNvPr>
          <p:cNvSpPr txBox="1"/>
          <p:nvPr/>
        </p:nvSpPr>
        <p:spPr>
          <a:xfrm>
            <a:off x="914400" y="2744521"/>
            <a:ext cx="4241064"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800" b="1" i="1" dirty="0">
                <a:solidFill>
                  <a:schemeClr val="bg1"/>
                </a:solidFill>
              </a:rPr>
              <a:t>of the Gospel</a:t>
            </a:r>
            <a:endParaRPr lang="en-US" sz="4000" i="1" dirty="0">
              <a:solidFill>
                <a:schemeClr val="bg1"/>
              </a:solidFill>
            </a:endParaRPr>
          </a:p>
        </p:txBody>
      </p:sp>
    </p:spTree>
    <p:extLst>
      <p:ext uri="{BB962C8B-B14F-4D97-AF65-F5344CB8AC3E}">
        <p14:creationId xmlns:p14="http://schemas.microsoft.com/office/powerpoint/2010/main" val="475848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1" y="4406515"/>
            <a:ext cx="12191999" cy="2451486"/>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baseline="30000" dirty="0">
                <a:solidFill>
                  <a:srgbClr val="72DB2B"/>
                </a:solidFill>
              </a:rPr>
              <a:t>2 Tim 1:8</a:t>
            </a:r>
            <a:r>
              <a:rPr lang="en-US" sz="3600" b="1" baseline="30000" dirty="0"/>
              <a:t> </a:t>
            </a:r>
            <a:r>
              <a:rPr lang="en-US" sz="3600" dirty="0"/>
              <a:t>Therefore do not be ashamed of the testimony of our Lord or of me His prisoner, but join with me in suffering </a:t>
            </a:r>
            <a:r>
              <a:rPr lang="en-US" sz="3600" b="1" u="sng" dirty="0"/>
              <a:t>for the  gospel</a:t>
            </a:r>
            <a:r>
              <a:rPr lang="en-US" sz="3600" dirty="0"/>
              <a:t> according to the power of God,</a:t>
            </a:r>
          </a:p>
        </p:txBody>
      </p:sp>
      <p:sp>
        <p:nvSpPr>
          <p:cNvPr id="14" name="TextBox 13">
            <a:extLst>
              <a:ext uri="{FF2B5EF4-FFF2-40B4-BE49-F238E27FC236}">
                <a16:creationId xmlns:a16="http://schemas.microsoft.com/office/drawing/2014/main" id="{3591B03D-D654-4EFA-9CCC-AAD4DCB64486}"/>
              </a:ext>
            </a:extLst>
          </p:cNvPr>
          <p:cNvSpPr txBox="1"/>
          <p:nvPr/>
        </p:nvSpPr>
        <p:spPr>
          <a:xfrm>
            <a:off x="81831" y="127861"/>
            <a:ext cx="6977875"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Do not be ashamed </a:t>
            </a:r>
            <a:endParaRPr lang="en-US" sz="4800" dirty="0">
              <a:solidFill>
                <a:schemeClr val="bg1"/>
              </a:solidFill>
            </a:endParaRPr>
          </a:p>
        </p:txBody>
      </p:sp>
      <p:sp>
        <p:nvSpPr>
          <p:cNvPr id="15" name="Rounded Rectangle 14"/>
          <p:cNvSpPr/>
          <p:nvPr/>
        </p:nvSpPr>
        <p:spPr>
          <a:xfrm>
            <a:off x="4728403" y="2886613"/>
            <a:ext cx="7063262" cy="1404093"/>
          </a:xfrm>
          <a:prstGeom prst="roundRect">
            <a:avLst/>
          </a:prstGeom>
          <a:solidFill>
            <a:srgbClr val="3F7D1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These are all reasons Timothy might be tempted to shrink back… </a:t>
            </a:r>
          </a:p>
        </p:txBody>
      </p:sp>
      <p:sp>
        <p:nvSpPr>
          <p:cNvPr id="12" name="TextBox 11">
            <a:extLst>
              <a:ext uri="{FF2B5EF4-FFF2-40B4-BE49-F238E27FC236}">
                <a16:creationId xmlns:a16="http://schemas.microsoft.com/office/drawing/2014/main" id="{3591B03D-D654-4EFA-9CCC-AAD4DCB64486}"/>
              </a:ext>
            </a:extLst>
          </p:cNvPr>
          <p:cNvSpPr txBox="1"/>
          <p:nvPr/>
        </p:nvSpPr>
        <p:spPr>
          <a:xfrm>
            <a:off x="914400" y="1083033"/>
            <a:ext cx="6619164"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800" b="1" i="1" dirty="0">
                <a:solidFill>
                  <a:schemeClr val="bg1"/>
                </a:solidFill>
              </a:rPr>
              <a:t>of the truth about Christ </a:t>
            </a:r>
            <a:endParaRPr lang="en-US" sz="4000" i="1" dirty="0">
              <a:solidFill>
                <a:schemeClr val="bg1"/>
              </a:solidFill>
            </a:endParaRPr>
          </a:p>
        </p:txBody>
      </p:sp>
      <p:sp>
        <p:nvSpPr>
          <p:cNvPr id="13" name="TextBox 12">
            <a:extLst>
              <a:ext uri="{FF2B5EF4-FFF2-40B4-BE49-F238E27FC236}">
                <a16:creationId xmlns:a16="http://schemas.microsoft.com/office/drawing/2014/main" id="{3591B03D-D654-4EFA-9CCC-AAD4DCB64486}"/>
              </a:ext>
            </a:extLst>
          </p:cNvPr>
          <p:cNvSpPr txBox="1"/>
          <p:nvPr/>
        </p:nvSpPr>
        <p:spPr>
          <a:xfrm>
            <a:off x="914400" y="1900382"/>
            <a:ext cx="3075975"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800" b="1" i="1" dirty="0">
                <a:solidFill>
                  <a:schemeClr val="bg1"/>
                </a:solidFill>
              </a:rPr>
              <a:t>of Paul</a:t>
            </a:r>
            <a:endParaRPr lang="en-US" sz="4000" i="1" dirty="0">
              <a:solidFill>
                <a:schemeClr val="bg1"/>
              </a:solidFill>
            </a:endParaRPr>
          </a:p>
        </p:txBody>
      </p:sp>
      <p:sp>
        <p:nvSpPr>
          <p:cNvPr id="16" name="TextBox 15">
            <a:extLst>
              <a:ext uri="{FF2B5EF4-FFF2-40B4-BE49-F238E27FC236}">
                <a16:creationId xmlns:a16="http://schemas.microsoft.com/office/drawing/2014/main" id="{3591B03D-D654-4EFA-9CCC-AAD4DCB64486}"/>
              </a:ext>
            </a:extLst>
          </p:cNvPr>
          <p:cNvSpPr txBox="1"/>
          <p:nvPr/>
        </p:nvSpPr>
        <p:spPr>
          <a:xfrm>
            <a:off x="914400" y="2744521"/>
            <a:ext cx="4241064"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800" b="1" i="1" dirty="0">
                <a:solidFill>
                  <a:schemeClr val="bg1"/>
                </a:solidFill>
              </a:rPr>
              <a:t>of the Gospel</a:t>
            </a:r>
            <a:endParaRPr lang="en-US" sz="4000" i="1" dirty="0">
              <a:solidFill>
                <a:schemeClr val="bg1"/>
              </a:solidFill>
            </a:endParaRPr>
          </a:p>
        </p:txBody>
      </p:sp>
    </p:spTree>
    <p:extLst>
      <p:ext uri="{BB962C8B-B14F-4D97-AF65-F5344CB8AC3E}">
        <p14:creationId xmlns:p14="http://schemas.microsoft.com/office/powerpoint/2010/main" val="21847576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1" y="4406515"/>
            <a:ext cx="12191999" cy="2451486"/>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baseline="30000" dirty="0">
                <a:solidFill>
                  <a:srgbClr val="72DB2B"/>
                </a:solidFill>
              </a:rPr>
              <a:t>2 Tim 1:8</a:t>
            </a:r>
            <a:r>
              <a:rPr lang="en-US" sz="3600" b="1" baseline="30000" dirty="0"/>
              <a:t> </a:t>
            </a:r>
            <a:r>
              <a:rPr lang="en-US" sz="3600" dirty="0"/>
              <a:t>Therefore do not be ashamed of the testimony of our Lord or of me His prisoner, but join with me in suffering </a:t>
            </a:r>
            <a:r>
              <a:rPr lang="en-US" sz="3600" b="1" u="sng" dirty="0"/>
              <a:t>for the  gospel</a:t>
            </a:r>
            <a:r>
              <a:rPr lang="en-US" sz="3600" dirty="0"/>
              <a:t> according to the power of God,</a:t>
            </a:r>
          </a:p>
        </p:txBody>
      </p:sp>
      <p:sp>
        <p:nvSpPr>
          <p:cNvPr id="8" name="Rounded Rectangle 7"/>
          <p:cNvSpPr/>
          <p:nvPr/>
        </p:nvSpPr>
        <p:spPr>
          <a:xfrm>
            <a:off x="6322916" y="3076617"/>
            <a:ext cx="4567997" cy="914400"/>
          </a:xfrm>
          <a:prstGeom prst="roundRect">
            <a:avLst/>
          </a:prstGeom>
          <a:solidFill>
            <a:srgbClr val="3F7D1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t>How about us? </a:t>
            </a:r>
          </a:p>
        </p:txBody>
      </p:sp>
      <p:sp>
        <p:nvSpPr>
          <p:cNvPr id="14" name="TextBox 13">
            <a:extLst>
              <a:ext uri="{FF2B5EF4-FFF2-40B4-BE49-F238E27FC236}">
                <a16:creationId xmlns:a16="http://schemas.microsoft.com/office/drawing/2014/main" id="{3591B03D-D654-4EFA-9CCC-AAD4DCB64486}"/>
              </a:ext>
            </a:extLst>
          </p:cNvPr>
          <p:cNvSpPr txBox="1"/>
          <p:nvPr/>
        </p:nvSpPr>
        <p:spPr>
          <a:xfrm>
            <a:off x="81831" y="127861"/>
            <a:ext cx="6977875"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Do not be ashamed </a:t>
            </a:r>
            <a:endParaRPr lang="en-US" sz="4800" dirty="0">
              <a:solidFill>
                <a:schemeClr val="bg1"/>
              </a:solidFill>
            </a:endParaRPr>
          </a:p>
        </p:txBody>
      </p:sp>
      <p:sp>
        <p:nvSpPr>
          <p:cNvPr id="12" name="TextBox 11">
            <a:extLst>
              <a:ext uri="{FF2B5EF4-FFF2-40B4-BE49-F238E27FC236}">
                <a16:creationId xmlns:a16="http://schemas.microsoft.com/office/drawing/2014/main" id="{3591B03D-D654-4EFA-9CCC-AAD4DCB64486}"/>
              </a:ext>
            </a:extLst>
          </p:cNvPr>
          <p:cNvSpPr txBox="1"/>
          <p:nvPr/>
        </p:nvSpPr>
        <p:spPr>
          <a:xfrm>
            <a:off x="914400" y="1083033"/>
            <a:ext cx="6619164"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800" b="1" i="1" dirty="0">
                <a:solidFill>
                  <a:schemeClr val="bg1"/>
                </a:solidFill>
              </a:rPr>
              <a:t>of the truth about Christ </a:t>
            </a:r>
            <a:endParaRPr lang="en-US" sz="4000" i="1" dirty="0">
              <a:solidFill>
                <a:schemeClr val="bg1"/>
              </a:solidFill>
            </a:endParaRPr>
          </a:p>
        </p:txBody>
      </p:sp>
      <p:sp>
        <p:nvSpPr>
          <p:cNvPr id="13" name="TextBox 12">
            <a:extLst>
              <a:ext uri="{FF2B5EF4-FFF2-40B4-BE49-F238E27FC236}">
                <a16:creationId xmlns:a16="http://schemas.microsoft.com/office/drawing/2014/main" id="{3591B03D-D654-4EFA-9CCC-AAD4DCB64486}"/>
              </a:ext>
            </a:extLst>
          </p:cNvPr>
          <p:cNvSpPr txBox="1"/>
          <p:nvPr/>
        </p:nvSpPr>
        <p:spPr>
          <a:xfrm>
            <a:off x="914400" y="1900382"/>
            <a:ext cx="3075975"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800" b="1" i="1" dirty="0">
                <a:solidFill>
                  <a:schemeClr val="bg1"/>
                </a:solidFill>
              </a:rPr>
              <a:t>of Paul</a:t>
            </a:r>
            <a:endParaRPr lang="en-US" sz="4000" i="1" dirty="0">
              <a:solidFill>
                <a:schemeClr val="bg1"/>
              </a:solidFill>
            </a:endParaRPr>
          </a:p>
        </p:txBody>
      </p:sp>
      <p:sp>
        <p:nvSpPr>
          <p:cNvPr id="16" name="TextBox 15">
            <a:extLst>
              <a:ext uri="{FF2B5EF4-FFF2-40B4-BE49-F238E27FC236}">
                <a16:creationId xmlns:a16="http://schemas.microsoft.com/office/drawing/2014/main" id="{3591B03D-D654-4EFA-9CCC-AAD4DCB64486}"/>
              </a:ext>
            </a:extLst>
          </p:cNvPr>
          <p:cNvSpPr txBox="1"/>
          <p:nvPr/>
        </p:nvSpPr>
        <p:spPr>
          <a:xfrm>
            <a:off x="914400" y="2744521"/>
            <a:ext cx="4241064"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800" b="1" i="1" dirty="0">
                <a:solidFill>
                  <a:schemeClr val="bg1"/>
                </a:solidFill>
              </a:rPr>
              <a:t>of the Gospel</a:t>
            </a:r>
            <a:endParaRPr lang="en-US" sz="4000" i="1" dirty="0">
              <a:solidFill>
                <a:schemeClr val="bg1"/>
              </a:solidFill>
            </a:endParaRPr>
          </a:p>
        </p:txBody>
      </p:sp>
    </p:spTree>
    <p:extLst>
      <p:ext uri="{BB962C8B-B14F-4D97-AF65-F5344CB8AC3E}">
        <p14:creationId xmlns:p14="http://schemas.microsoft.com/office/powerpoint/2010/main" val="420969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3591B03D-D654-4EFA-9CCC-AAD4DCB64486}"/>
              </a:ext>
            </a:extLst>
          </p:cNvPr>
          <p:cNvSpPr txBox="1"/>
          <p:nvPr/>
        </p:nvSpPr>
        <p:spPr>
          <a:xfrm>
            <a:off x="81831" y="127861"/>
            <a:ext cx="6977875"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Do not be ashamed </a:t>
            </a:r>
            <a:endParaRPr lang="en-US" sz="4800" dirty="0">
              <a:solidFill>
                <a:schemeClr val="bg1"/>
              </a:solidFill>
            </a:endParaRPr>
          </a:p>
        </p:txBody>
      </p:sp>
      <p:sp>
        <p:nvSpPr>
          <p:cNvPr id="13" name="Rectangle 12"/>
          <p:cNvSpPr/>
          <p:nvPr/>
        </p:nvSpPr>
        <p:spPr>
          <a:xfrm>
            <a:off x="1" y="4406515"/>
            <a:ext cx="12191999" cy="2451486"/>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baseline="30000" dirty="0">
                <a:solidFill>
                  <a:srgbClr val="72DB2B"/>
                </a:solidFill>
              </a:rPr>
              <a:t>2 Tim 1:8</a:t>
            </a:r>
            <a:r>
              <a:rPr lang="en-US" sz="3600" b="1" baseline="30000" dirty="0"/>
              <a:t> </a:t>
            </a:r>
            <a:r>
              <a:rPr lang="en-US" sz="3600" dirty="0"/>
              <a:t>Therefore </a:t>
            </a:r>
            <a:r>
              <a:rPr lang="en-US" sz="3600" b="1" u="sng" dirty="0"/>
              <a:t>do not be ashamed</a:t>
            </a:r>
            <a:r>
              <a:rPr lang="en-US" sz="3600" dirty="0"/>
              <a:t> of the testimony of our Lord or of me His prisoner, but join with me in suffering for the  gospel according to the power of God,</a:t>
            </a:r>
          </a:p>
        </p:txBody>
      </p:sp>
      <p:sp>
        <p:nvSpPr>
          <p:cNvPr id="8" name="TextBox 7">
            <a:extLst>
              <a:ext uri="{FF2B5EF4-FFF2-40B4-BE49-F238E27FC236}">
                <a16:creationId xmlns:a16="http://schemas.microsoft.com/office/drawing/2014/main" id="{3591B03D-D654-4EFA-9CCC-AAD4DCB64486}"/>
              </a:ext>
            </a:extLst>
          </p:cNvPr>
          <p:cNvSpPr txBox="1"/>
          <p:nvPr/>
        </p:nvSpPr>
        <p:spPr>
          <a:xfrm>
            <a:off x="914400" y="1083033"/>
            <a:ext cx="6619164"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800" b="1" i="1" dirty="0">
                <a:solidFill>
                  <a:schemeClr val="bg1"/>
                </a:solidFill>
              </a:rPr>
              <a:t>of the truth about Christ </a:t>
            </a:r>
            <a:endParaRPr lang="en-US" sz="4000" i="1" dirty="0">
              <a:solidFill>
                <a:schemeClr val="bg1"/>
              </a:solidFill>
            </a:endParaRPr>
          </a:p>
        </p:txBody>
      </p:sp>
      <p:sp>
        <p:nvSpPr>
          <p:cNvPr id="11" name="TextBox 10">
            <a:extLst>
              <a:ext uri="{FF2B5EF4-FFF2-40B4-BE49-F238E27FC236}">
                <a16:creationId xmlns:a16="http://schemas.microsoft.com/office/drawing/2014/main" id="{3591B03D-D654-4EFA-9CCC-AAD4DCB64486}"/>
              </a:ext>
            </a:extLst>
          </p:cNvPr>
          <p:cNvSpPr txBox="1"/>
          <p:nvPr/>
        </p:nvSpPr>
        <p:spPr>
          <a:xfrm>
            <a:off x="914400" y="1900382"/>
            <a:ext cx="3075975"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800" b="1" i="1" dirty="0">
                <a:solidFill>
                  <a:schemeClr val="bg1"/>
                </a:solidFill>
              </a:rPr>
              <a:t>of Paul</a:t>
            </a:r>
            <a:endParaRPr lang="en-US" sz="4000" i="1" dirty="0">
              <a:solidFill>
                <a:schemeClr val="bg1"/>
              </a:solidFill>
            </a:endParaRPr>
          </a:p>
        </p:txBody>
      </p:sp>
      <p:sp>
        <p:nvSpPr>
          <p:cNvPr id="12" name="TextBox 11">
            <a:extLst>
              <a:ext uri="{FF2B5EF4-FFF2-40B4-BE49-F238E27FC236}">
                <a16:creationId xmlns:a16="http://schemas.microsoft.com/office/drawing/2014/main" id="{3591B03D-D654-4EFA-9CCC-AAD4DCB64486}"/>
              </a:ext>
            </a:extLst>
          </p:cNvPr>
          <p:cNvSpPr txBox="1"/>
          <p:nvPr/>
        </p:nvSpPr>
        <p:spPr>
          <a:xfrm>
            <a:off x="914400" y="2744521"/>
            <a:ext cx="4241064"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800" b="1" i="1" dirty="0">
                <a:solidFill>
                  <a:schemeClr val="bg1"/>
                </a:solidFill>
              </a:rPr>
              <a:t>of the Gospel</a:t>
            </a:r>
            <a:endParaRPr lang="en-US" sz="4000" i="1" dirty="0">
              <a:solidFill>
                <a:schemeClr val="bg1"/>
              </a:solidFill>
            </a:endParaRPr>
          </a:p>
        </p:txBody>
      </p:sp>
      <p:sp>
        <p:nvSpPr>
          <p:cNvPr id="2" name="Rounded Rectangle 7">
            <a:extLst>
              <a:ext uri="{FF2B5EF4-FFF2-40B4-BE49-F238E27FC236}">
                <a16:creationId xmlns:a16="http://schemas.microsoft.com/office/drawing/2014/main" id="{061F749E-0BB4-0F70-65FF-E12015D3D215}"/>
              </a:ext>
            </a:extLst>
          </p:cNvPr>
          <p:cNvSpPr/>
          <p:nvPr/>
        </p:nvSpPr>
        <p:spPr>
          <a:xfrm>
            <a:off x="4661453" y="2066683"/>
            <a:ext cx="7305260" cy="1329392"/>
          </a:xfrm>
          <a:prstGeom prst="roundRect">
            <a:avLst/>
          </a:prstGeom>
          <a:solidFill>
            <a:srgbClr val="3F7D1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t>Despite all these things, Paul is the opposite of ashamed</a:t>
            </a:r>
          </a:p>
        </p:txBody>
      </p:sp>
      <p:sp>
        <p:nvSpPr>
          <p:cNvPr id="3" name="Rounded Rectangle 7">
            <a:extLst>
              <a:ext uri="{FF2B5EF4-FFF2-40B4-BE49-F238E27FC236}">
                <a16:creationId xmlns:a16="http://schemas.microsoft.com/office/drawing/2014/main" id="{9779FF0C-D163-0720-7D40-CA405C808364}"/>
              </a:ext>
            </a:extLst>
          </p:cNvPr>
          <p:cNvSpPr/>
          <p:nvPr/>
        </p:nvSpPr>
        <p:spPr>
          <a:xfrm>
            <a:off x="6626830" y="3780755"/>
            <a:ext cx="5178175" cy="705387"/>
          </a:xfrm>
          <a:prstGeom prst="roundRect">
            <a:avLst/>
          </a:prstGeom>
          <a:solidFill>
            <a:srgbClr val="3F7D1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t>Paul is “shameless”</a:t>
            </a:r>
          </a:p>
        </p:txBody>
      </p:sp>
    </p:spTree>
    <p:extLst>
      <p:ext uri="{BB962C8B-B14F-4D97-AF65-F5344CB8AC3E}">
        <p14:creationId xmlns:p14="http://schemas.microsoft.com/office/powerpoint/2010/main" val="1479595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3591B03D-D654-4EFA-9CCC-AAD4DCB64486}"/>
              </a:ext>
            </a:extLst>
          </p:cNvPr>
          <p:cNvSpPr txBox="1"/>
          <p:nvPr/>
        </p:nvSpPr>
        <p:spPr>
          <a:xfrm>
            <a:off x="914400" y="1083033"/>
            <a:ext cx="6619164"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800" b="1" i="1" dirty="0">
                <a:solidFill>
                  <a:schemeClr val="bg1"/>
                </a:solidFill>
              </a:rPr>
              <a:t>of the truth about Christ </a:t>
            </a:r>
            <a:endParaRPr lang="en-US" sz="4000" i="1" dirty="0">
              <a:solidFill>
                <a:schemeClr val="bg1"/>
              </a:solidFill>
            </a:endParaRPr>
          </a:p>
        </p:txBody>
      </p:sp>
      <p:sp>
        <p:nvSpPr>
          <p:cNvPr id="10" name="TextBox 9">
            <a:extLst>
              <a:ext uri="{FF2B5EF4-FFF2-40B4-BE49-F238E27FC236}">
                <a16:creationId xmlns:a16="http://schemas.microsoft.com/office/drawing/2014/main" id="{3591B03D-D654-4EFA-9CCC-AAD4DCB64486}"/>
              </a:ext>
            </a:extLst>
          </p:cNvPr>
          <p:cNvSpPr txBox="1"/>
          <p:nvPr/>
        </p:nvSpPr>
        <p:spPr>
          <a:xfrm>
            <a:off x="914400" y="1900382"/>
            <a:ext cx="3075975"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800" b="1" i="1" dirty="0">
                <a:solidFill>
                  <a:schemeClr val="bg1"/>
                </a:solidFill>
              </a:rPr>
              <a:t>of Paul</a:t>
            </a:r>
            <a:endParaRPr lang="en-US" sz="4000" i="1" dirty="0">
              <a:solidFill>
                <a:schemeClr val="bg1"/>
              </a:solidFill>
            </a:endParaRPr>
          </a:p>
        </p:txBody>
      </p:sp>
      <p:sp>
        <p:nvSpPr>
          <p:cNvPr id="14" name="TextBox 13">
            <a:extLst>
              <a:ext uri="{FF2B5EF4-FFF2-40B4-BE49-F238E27FC236}">
                <a16:creationId xmlns:a16="http://schemas.microsoft.com/office/drawing/2014/main" id="{3591B03D-D654-4EFA-9CCC-AAD4DCB64486}"/>
              </a:ext>
            </a:extLst>
          </p:cNvPr>
          <p:cNvSpPr txBox="1"/>
          <p:nvPr/>
        </p:nvSpPr>
        <p:spPr>
          <a:xfrm>
            <a:off x="81831" y="127861"/>
            <a:ext cx="6977875"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Do not be ashamed </a:t>
            </a:r>
            <a:endParaRPr lang="en-US" sz="4800" dirty="0">
              <a:solidFill>
                <a:schemeClr val="bg1"/>
              </a:solidFill>
            </a:endParaRPr>
          </a:p>
        </p:txBody>
      </p:sp>
      <p:sp>
        <p:nvSpPr>
          <p:cNvPr id="7" name="TextBox 6">
            <a:extLst>
              <a:ext uri="{FF2B5EF4-FFF2-40B4-BE49-F238E27FC236}">
                <a16:creationId xmlns:a16="http://schemas.microsoft.com/office/drawing/2014/main" id="{3591B03D-D654-4EFA-9CCC-AAD4DCB64486}"/>
              </a:ext>
            </a:extLst>
          </p:cNvPr>
          <p:cNvSpPr txBox="1"/>
          <p:nvPr/>
        </p:nvSpPr>
        <p:spPr>
          <a:xfrm>
            <a:off x="914400" y="2744521"/>
            <a:ext cx="4241064"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800" b="1" i="1" dirty="0">
                <a:solidFill>
                  <a:schemeClr val="bg1"/>
                </a:solidFill>
              </a:rPr>
              <a:t>of the Gospel</a:t>
            </a:r>
            <a:endParaRPr lang="en-US" sz="4000" i="1" dirty="0">
              <a:solidFill>
                <a:schemeClr val="bg1"/>
              </a:solidFill>
            </a:endParaRPr>
          </a:p>
        </p:txBody>
      </p:sp>
      <p:sp>
        <p:nvSpPr>
          <p:cNvPr id="13" name="Rectangle 12"/>
          <p:cNvSpPr/>
          <p:nvPr/>
        </p:nvSpPr>
        <p:spPr>
          <a:xfrm>
            <a:off x="1" y="4406515"/>
            <a:ext cx="12191999" cy="2451486"/>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baseline="30000" dirty="0">
                <a:solidFill>
                  <a:srgbClr val="72DB2B"/>
                </a:solidFill>
              </a:rPr>
              <a:t>2 Tim 1:8</a:t>
            </a:r>
            <a:r>
              <a:rPr lang="en-US" sz="3600" b="1" baseline="30000" dirty="0"/>
              <a:t> </a:t>
            </a:r>
            <a:r>
              <a:rPr lang="en-US" sz="3600" dirty="0"/>
              <a:t>Therefore </a:t>
            </a:r>
            <a:r>
              <a:rPr lang="en-US" sz="3600" b="1" u="sng" dirty="0"/>
              <a:t>do not be ashamed</a:t>
            </a:r>
            <a:r>
              <a:rPr lang="en-US" sz="3600" dirty="0"/>
              <a:t> of the testimony of our Lord or of me His prisoner, </a:t>
            </a:r>
            <a:r>
              <a:rPr lang="en-US" sz="3600" b="1" u="sng" dirty="0"/>
              <a:t>but join with me in suffering</a:t>
            </a:r>
            <a:r>
              <a:rPr lang="en-US" sz="3600" b="1" dirty="0"/>
              <a:t> </a:t>
            </a:r>
            <a:r>
              <a:rPr lang="en-US" sz="3600" dirty="0"/>
              <a:t>for the  gospel according to the power of God,</a:t>
            </a:r>
          </a:p>
        </p:txBody>
      </p:sp>
    </p:spTree>
    <p:extLst>
      <p:ext uri="{BB962C8B-B14F-4D97-AF65-F5344CB8AC3E}">
        <p14:creationId xmlns:p14="http://schemas.microsoft.com/office/powerpoint/2010/main" val="8283250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591B03D-D654-4EFA-9CCC-AAD4DCB64486}"/>
              </a:ext>
            </a:extLst>
          </p:cNvPr>
          <p:cNvSpPr txBox="1"/>
          <p:nvPr/>
        </p:nvSpPr>
        <p:spPr>
          <a:xfrm>
            <a:off x="81831" y="127861"/>
            <a:ext cx="8232175"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Join with me in suffering</a:t>
            </a:r>
            <a:endParaRPr lang="en-US" sz="4800" dirty="0">
              <a:solidFill>
                <a:schemeClr val="bg1"/>
              </a:solidFill>
            </a:endParaRPr>
          </a:p>
        </p:txBody>
      </p:sp>
      <p:sp>
        <p:nvSpPr>
          <p:cNvPr id="11" name="Rectangle 10"/>
          <p:cNvSpPr/>
          <p:nvPr/>
        </p:nvSpPr>
        <p:spPr>
          <a:xfrm>
            <a:off x="1" y="4406515"/>
            <a:ext cx="12191999" cy="2451486"/>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baseline="30000" dirty="0">
                <a:solidFill>
                  <a:srgbClr val="72DB2B"/>
                </a:solidFill>
              </a:rPr>
              <a:t>2 Tim 1:8</a:t>
            </a:r>
            <a:r>
              <a:rPr lang="en-US" sz="3600" b="1" baseline="30000" dirty="0"/>
              <a:t> </a:t>
            </a:r>
            <a:r>
              <a:rPr lang="en-US" sz="3600" dirty="0"/>
              <a:t>Therefore </a:t>
            </a:r>
            <a:r>
              <a:rPr lang="en-US" sz="3600" b="1" u="sng" dirty="0"/>
              <a:t>do not be ashamed</a:t>
            </a:r>
            <a:r>
              <a:rPr lang="en-US" sz="3600" dirty="0"/>
              <a:t> of the testimony of our Lord or of me His prisoner, </a:t>
            </a:r>
            <a:r>
              <a:rPr lang="en-US" sz="3600" b="1" u="sng" dirty="0"/>
              <a:t>but join with me in suffering</a:t>
            </a:r>
            <a:r>
              <a:rPr lang="en-US" sz="3600" dirty="0"/>
              <a:t> for the  gospel according to the power of God,</a:t>
            </a:r>
          </a:p>
        </p:txBody>
      </p:sp>
      <p:sp>
        <p:nvSpPr>
          <p:cNvPr id="13" name="TextBox 12">
            <a:extLst>
              <a:ext uri="{FF2B5EF4-FFF2-40B4-BE49-F238E27FC236}">
                <a16:creationId xmlns:a16="http://schemas.microsoft.com/office/drawing/2014/main" id="{3591B03D-D654-4EFA-9CCC-AAD4DCB64486}"/>
              </a:ext>
            </a:extLst>
          </p:cNvPr>
          <p:cNvSpPr txBox="1"/>
          <p:nvPr/>
        </p:nvSpPr>
        <p:spPr>
          <a:xfrm>
            <a:off x="81831" y="2990743"/>
            <a:ext cx="12028338" cy="141577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4300" b="1" i="1" dirty="0">
                <a:solidFill>
                  <a:schemeClr val="bg1"/>
                </a:solidFill>
              </a:rPr>
              <a:t>“Move forward willingly into what others will find shameful”</a:t>
            </a:r>
            <a:endParaRPr lang="en-US" sz="4300" i="1" dirty="0">
              <a:solidFill>
                <a:schemeClr val="bg1"/>
              </a:solidFill>
            </a:endParaRPr>
          </a:p>
        </p:txBody>
      </p:sp>
      <p:sp>
        <p:nvSpPr>
          <p:cNvPr id="8" name="TextBox 7">
            <a:extLst>
              <a:ext uri="{FF2B5EF4-FFF2-40B4-BE49-F238E27FC236}">
                <a16:creationId xmlns:a16="http://schemas.microsoft.com/office/drawing/2014/main" id="{3591B03D-D654-4EFA-9CCC-AAD4DCB64486}"/>
              </a:ext>
            </a:extLst>
          </p:cNvPr>
          <p:cNvSpPr txBox="1"/>
          <p:nvPr/>
        </p:nvSpPr>
        <p:spPr>
          <a:xfrm>
            <a:off x="81831" y="1686865"/>
            <a:ext cx="12110169" cy="75405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4300" b="1" i="1" dirty="0">
                <a:solidFill>
                  <a:schemeClr val="bg1"/>
                </a:solidFill>
              </a:rPr>
              <a:t>“Don’t shrink back in shame… but stand with me” </a:t>
            </a:r>
            <a:endParaRPr lang="en-US" sz="4300" i="1" dirty="0">
              <a:solidFill>
                <a:schemeClr val="bg1"/>
              </a:solidFill>
            </a:endParaRPr>
          </a:p>
        </p:txBody>
      </p:sp>
    </p:spTree>
    <p:extLst>
      <p:ext uri="{BB962C8B-B14F-4D97-AF65-F5344CB8AC3E}">
        <p14:creationId xmlns:p14="http://schemas.microsoft.com/office/powerpoint/2010/main" val="2326799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591B03D-D654-4EFA-9CCC-AAD4DCB64486}"/>
              </a:ext>
            </a:extLst>
          </p:cNvPr>
          <p:cNvSpPr txBox="1"/>
          <p:nvPr/>
        </p:nvSpPr>
        <p:spPr>
          <a:xfrm>
            <a:off x="-152554" y="95375"/>
            <a:ext cx="5765441"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i="1" dirty="0">
                <a:solidFill>
                  <a:schemeClr val="bg1"/>
                </a:solidFill>
              </a:rPr>
              <a:t>2 Timothy </a:t>
            </a:r>
            <a:endParaRPr lang="en-US" sz="4800" i="1" dirty="0">
              <a:solidFill>
                <a:schemeClr val="bg1"/>
              </a:solidFill>
            </a:endParaRPr>
          </a:p>
        </p:txBody>
      </p:sp>
      <p:sp>
        <p:nvSpPr>
          <p:cNvPr id="11" name="Rectangle 10"/>
          <p:cNvSpPr/>
          <p:nvPr/>
        </p:nvSpPr>
        <p:spPr>
          <a:xfrm>
            <a:off x="1" y="4406515"/>
            <a:ext cx="12191999" cy="2451486"/>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baseline="30000" dirty="0">
                <a:solidFill>
                  <a:srgbClr val="72DB2B"/>
                </a:solidFill>
              </a:rPr>
              <a:t>2 Tim 1:6</a:t>
            </a:r>
            <a:r>
              <a:rPr lang="en-US" sz="3600" b="1" baseline="30000" dirty="0"/>
              <a:t> </a:t>
            </a:r>
            <a:r>
              <a:rPr lang="en-US" sz="3600" dirty="0"/>
              <a:t>For this reason I remind you to kindle afresh the gift of God which is in you through the laying on of my hands. </a:t>
            </a:r>
            <a:r>
              <a:rPr lang="en-US" sz="3600" b="1" baseline="30000" dirty="0"/>
              <a:t>7 </a:t>
            </a:r>
            <a:r>
              <a:rPr lang="en-US" sz="3600" dirty="0"/>
              <a:t>For God has not given us a spirit of timidity, but of power and love and discipline.</a:t>
            </a:r>
          </a:p>
        </p:txBody>
      </p:sp>
    </p:spTree>
    <p:extLst>
      <p:ext uri="{BB962C8B-B14F-4D97-AF65-F5344CB8AC3E}">
        <p14:creationId xmlns:p14="http://schemas.microsoft.com/office/powerpoint/2010/main" val="8477556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591B03D-D654-4EFA-9CCC-AAD4DCB64486}"/>
              </a:ext>
            </a:extLst>
          </p:cNvPr>
          <p:cNvSpPr txBox="1"/>
          <p:nvPr/>
        </p:nvSpPr>
        <p:spPr>
          <a:xfrm>
            <a:off x="81831" y="127861"/>
            <a:ext cx="8232175"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Join with me in suffering</a:t>
            </a:r>
            <a:endParaRPr lang="en-US" sz="4800" dirty="0">
              <a:solidFill>
                <a:schemeClr val="bg1"/>
              </a:solidFill>
            </a:endParaRPr>
          </a:p>
        </p:txBody>
      </p:sp>
      <p:sp>
        <p:nvSpPr>
          <p:cNvPr id="11" name="Rectangle 10"/>
          <p:cNvSpPr/>
          <p:nvPr/>
        </p:nvSpPr>
        <p:spPr>
          <a:xfrm>
            <a:off x="1" y="4406515"/>
            <a:ext cx="12191999" cy="2451486"/>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baseline="30000" dirty="0">
                <a:solidFill>
                  <a:srgbClr val="72DB2B"/>
                </a:solidFill>
              </a:rPr>
              <a:t>2 Tim 1:8</a:t>
            </a:r>
            <a:r>
              <a:rPr lang="en-US" sz="3600" b="1" baseline="30000" dirty="0"/>
              <a:t> </a:t>
            </a:r>
            <a:r>
              <a:rPr lang="en-US" sz="3600" dirty="0"/>
              <a:t>Therefore </a:t>
            </a:r>
            <a:r>
              <a:rPr lang="en-US" sz="3600" b="1" u="sng" dirty="0"/>
              <a:t>do not be ashamed</a:t>
            </a:r>
            <a:r>
              <a:rPr lang="en-US" sz="3600" dirty="0"/>
              <a:t> of the testimony of our Lord or of me His prisoner, </a:t>
            </a:r>
            <a:r>
              <a:rPr lang="en-US" sz="3600" b="1" u="sng" dirty="0"/>
              <a:t>but join with me in suffering</a:t>
            </a:r>
            <a:r>
              <a:rPr lang="en-US" sz="3600" dirty="0"/>
              <a:t> for the  gospel according to the power of God,</a:t>
            </a:r>
          </a:p>
        </p:txBody>
      </p:sp>
      <p:sp>
        <p:nvSpPr>
          <p:cNvPr id="6" name="TextBox 5">
            <a:extLst>
              <a:ext uri="{FF2B5EF4-FFF2-40B4-BE49-F238E27FC236}">
                <a16:creationId xmlns:a16="http://schemas.microsoft.com/office/drawing/2014/main" id="{3591B03D-D654-4EFA-9CCC-AAD4DCB64486}"/>
              </a:ext>
            </a:extLst>
          </p:cNvPr>
          <p:cNvSpPr txBox="1"/>
          <p:nvPr/>
        </p:nvSpPr>
        <p:spPr>
          <a:xfrm>
            <a:off x="8570259" y="92003"/>
            <a:ext cx="3191436"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7200" b="1" i="1" dirty="0">
                <a:solidFill>
                  <a:schemeClr val="bg1"/>
                </a:solidFill>
              </a:rPr>
              <a:t>Why? </a:t>
            </a:r>
            <a:endParaRPr lang="en-US" sz="7200" i="1" dirty="0">
              <a:solidFill>
                <a:schemeClr val="bg1"/>
              </a:solidFill>
            </a:endParaRPr>
          </a:p>
        </p:txBody>
      </p:sp>
      <p:sp>
        <p:nvSpPr>
          <p:cNvPr id="2" name="Rounded Rectangle 1"/>
          <p:cNvSpPr/>
          <p:nvPr/>
        </p:nvSpPr>
        <p:spPr>
          <a:xfrm>
            <a:off x="261366" y="1254628"/>
            <a:ext cx="11364812" cy="3262991"/>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AutoNum type="arabicParenR"/>
            </a:pPr>
            <a:r>
              <a:rPr lang="en-US" sz="5400" b="1" dirty="0">
                <a:solidFill>
                  <a:schemeClr val="tx1"/>
                </a:solidFill>
              </a:rPr>
              <a:t> What we suffer </a:t>
            </a:r>
            <a:r>
              <a:rPr lang="en-US" sz="5400" b="1" i="1" dirty="0">
                <a:solidFill>
                  <a:schemeClr val="tx1"/>
                </a:solidFill>
              </a:rPr>
              <a:t>FOR</a:t>
            </a:r>
          </a:p>
          <a:p>
            <a:pPr marL="342900" indent="-342900">
              <a:buAutoNum type="arabicParenR"/>
            </a:pPr>
            <a:endParaRPr lang="en-US" sz="1400" b="1" i="1" dirty="0">
              <a:solidFill>
                <a:schemeClr val="tx1"/>
              </a:solidFill>
            </a:endParaRPr>
          </a:p>
          <a:p>
            <a:pPr marL="342900" indent="-342900">
              <a:buAutoNum type="arabicParenR"/>
            </a:pPr>
            <a:r>
              <a:rPr lang="en-US" sz="5400" b="1" dirty="0">
                <a:solidFill>
                  <a:schemeClr val="tx1"/>
                </a:solidFill>
              </a:rPr>
              <a:t> Who we suffer </a:t>
            </a:r>
            <a:r>
              <a:rPr lang="en-US" sz="5400" b="1" i="1" dirty="0">
                <a:solidFill>
                  <a:schemeClr val="tx1"/>
                </a:solidFill>
              </a:rPr>
              <a:t>WITH</a:t>
            </a:r>
          </a:p>
          <a:p>
            <a:pPr marL="342900" indent="-342900">
              <a:buAutoNum type="arabicParenR"/>
            </a:pPr>
            <a:endParaRPr lang="en-US" sz="1600" b="1" i="1" dirty="0">
              <a:solidFill>
                <a:schemeClr val="tx1"/>
              </a:solidFill>
            </a:endParaRPr>
          </a:p>
          <a:p>
            <a:pPr marL="342900" indent="-342900">
              <a:buAutoNum type="arabicParenR"/>
            </a:pPr>
            <a:r>
              <a:rPr lang="en-US" sz="5400" b="1" dirty="0">
                <a:solidFill>
                  <a:schemeClr val="tx1"/>
                </a:solidFill>
              </a:rPr>
              <a:t> The </a:t>
            </a:r>
            <a:r>
              <a:rPr lang="en-US" sz="5400" b="1" i="1" dirty="0">
                <a:solidFill>
                  <a:schemeClr val="tx1"/>
                </a:solidFill>
              </a:rPr>
              <a:t>POWER</a:t>
            </a:r>
            <a:r>
              <a:rPr lang="en-US" sz="5400" b="1" dirty="0">
                <a:solidFill>
                  <a:schemeClr val="tx1"/>
                </a:solidFill>
              </a:rPr>
              <a:t> with which we face it</a:t>
            </a:r>
          </a:p>
        </p:txBody>
      </p:sp>
    </p:spTree>
    <p:extLst>
      <p:ext uri="{BB962C8B-B14F-4D97-AF65-F5344CB8AC3E}">
        <p14:creationId xmlns:p14="http://schemas.microsoft.com/office/powerpoint/2010/main" val="2808281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childTnLst>
                                </p:cTn>
                              </p:par>
                            </p:childTnLst>
                          </p:cTn>
                        </p:par>
                        <p:par>
                          <p:cTn id="12" fill="hold">
                            <p:stCondLst>
                              <p:cond delay="0"/>
                            </p:stCondLst>
                            <p:childTnLst>
                              <p:par>
                                <p:cTn id="13" presetID="10" presetClass="entr" presetSubtype="0" fill="hold" nodeType="afterEffect">
                                  <p:stCondLst>
                                    <p:cond delay="0"/>
                                  </p:stCondLst>
                                  <p:childTnLst>
                                    <p:set>
                                      <p:cBhvr>
                                        <p:cTn id="14" dur="1" fill="hold">
                                          <p:stCondLst>
                                            <p:cond delay="0"/>
                                          </p:stCondLst>
                                        </p:cTn>
                                        <p:tgtEl>
                                          <p:spTgt spid="2">
                                            <p:txEl>
                                              <p:pRg st="0" end="0"/>
                                            </p:txEl>
                                          </p:spTgt>
                                        </p:tgtEl>
                                        <p:attrNameLst>
                                          <p:attrName>style.visibility</p:attrName>
                                        </p:attrNameLst>
                                      </p:cBhvr>
                                      <p:to>
                                        <p:strVal val="visible"/>
                                      </p:to>
                                    </p:set>
                                    <p:animEffect transition="in" filter="fade">
                                      <p:cBhvr>
                                        <p:cTn id="15" dur="500"/>
                                        <p:tgtEl>
                                          <p:spTgt spid="2">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1" y="4406515"/>
            <a:ext cx="12191999" cy="2451486"/>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baseline="30000" dirty="0">
                <a:solidFill>
                  <a:srgbClr val="72DB2B"/>
                </a:solidFill>
              </a:rPr>
              <a:t>2 Tim 1:8</a:t>
            </a:r>
            <a:r>
              <a:rPr lang="en-US" sz="3600" b="1" baseline="30000" dirty="0"/>
              <a:t> </a:t>
            </a:r>
            <a:r>
              <a:rPr lang="en-US" sz="3600" dirty="0"/>
              <a:t>Therefore </a:t>
            </a:r>
            <a:r>
              <a:rPr lang="en-US" sz="3600" b="1" u="sng" dirty="0"/>
              <a:t>do not be ashamed</a:t>
            </a:r>
            <a:r>
              <a:rPr lang="en-US" sz="3600" dirty="0"/>
              <a:t> of the testimony of our Lord or of me His prisoner, </a:t>
            </a:r>
            <a:r>
              <a:rPr lang="en-US" sz="3600" b="1" u="sng" dirty="0"/>
              <a:t>but join with me in suffering</a:t>
            </a:r>
            <a:r>
              <a:rPr lang="en-US" sz="3600" dirty="0"/>
              <a:t> for the  gospel according to the power of God,</a:t>
            </a:r>
          </a:p>
        </p:txBody>
      </p:sp>
      <p:sp>
        <p:nvSpPr>
          <p:cNvPr id="7" name="Rounded Rectangle 6"/>
          <p:cNvSpPr/>
          <p:nvPr/>
        </p:nvSpPr>
        <p:spPr>
          <a:xfrm>
            <a:off x="555811" y="2510117"/>
            <a:ext cx="10775577" cy="982078"/>
          </a:xfrm>
          <a:prstGeom prst="roundRect">
            <a:avLst/>
          </a:prstGeom>
          <a:solidFill>
            <a:srgbClr val="3F7D1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t>What would be worth enduring shame for? </a:t>
            </a:r>
          </a:p>
        </p:txBody>
      </p:sp>
      <p:sp>
        <p:nvSpPr>
          <p:cNvPr id="5" name="TextBox 4">
            <a:extLst>
              <a:ext uri="{FF2B5EF4-FFF2-40B4-BE49-F238E27FC236}">
                <a16:creationId xmlns:a16="http://schemas.microsoft.com/office/drawing/2014/main" id="{3591B03D-D654-4EFA-9CCC-AAD4DCB64486}"/>
              </a:ext>
            </a:extLst>
          </p:cNvPr>
          <p:cNvSpPr txBox="1"/>
          <p:nvPr/>
        </p:nvSpPr>
        <p:spPr>
          <a:xfrm>
            <a:off x="81832" y="127861"/>
            <a:ext cx="7699534"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1) What we suffer </a:t>
            </a:r>
            <a:r>
              <a:rPr lang="en-US" sz="6000" b="1" i="1" dirty="0">
                <a:solidFill>
                  <a:schemeClr val="bg1"/>
                </a:solidFill>
              </a:rPr>
              <a:t>FOR:</a:t>
            </a:r>
            <a:endParaRPr lang="en-US" sz="4800" i="1" dirty="0">
              <a:solidFill>
                <a:schemeClr val="bg1"/>
              </a:solidFill>
            </a:endParaRPr>
          </a:p>
        </p:txBody>
      </p:sp>
    </p:spTree>
    <p:extLst>
      <p:ext uri="{BB962C8B-B14F-4D97-AF65-F5344CB8AC3E}">
        <p14:creationId xmlns:p14="http://schemas.microsoft.com/office/powerpoint/2010/main" val="2325021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7" grpId="1"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1" y="4406515"/>
            <a:ext cx="12191999" cy="2451486"/>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baseline="30000" dirty="0">
                <a:solidFill>
                  <a:srgbClr val="72DB2B"/>
                </a:solidFill>
              </a:rPr>
              <a:t>2 Tim 1:8</a:t>
            </a:r>
            <a:r>
              <a:rPr lang="en-US" sz="3600" b="1" baseline="30000" dirty="0"/>
              <a:t> </a:t>
            </a:r>
            <a:r>
              <a:rPr lang="en-US" sz="3600" dirty="0"/>
              <a:t>Therefore do not be ashamed </a:t>
            </a:r>
            <a:r>
              <a:rPr lang="en-US" sz="3600" b="1" u="sng" dirty="0"/>
              <a:t>of the testimony of our Lord</a:t>
            </a:r>
            <a:r>
              <a:rPr lang="en-US" sz="3600" dirty="0"/>
              <a:t> or of me His prisoner, but join with me in suffering for the  gospel according to the power of God,</a:t>
            </a:r>
          </a:p>
        </p:txBody>
      </p:sp>
      <p:sp>
        <p:nvSpPr>
          <p:cNvPr id="7" name="Rounded Rectangle 6"/>
          <p:cNvSpPr/>
          <p:nvPr/>
        </p:nvSpPr>
        <p:spPr>
          <a:xfrm>
            <a:off x="555811" y="2510117"/>
            <a:ext cx="10775577" cy="982078"/>
          </a:xfrm>
          <a:prstGeom prst="roundRect">
            <a:avLst/>
          </a:prstGeom>
          <a:solidFill>
            <a:srgbClr val="3F7D1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t>What would be worth enduring shame for? </a:t>
            </a:r>
          </a:p>
        </p:txBody>
      </p:sp>
      <p:sp>
        <p:nvSpPr>
          <p:cNvPr id="5" name="TextBox 4">
            <a:extLst>
              <a:ext uri="{FF2B5EF4-FFF2-40B4-BE49-F238E27FC236}">
                <a16:creationId xmlns:a16="http://schemas.microsoft.com/office/drawing/2014/main" id="{3591B03D-D654-4EFA-9CCC-AAD4DCB64486}"/>
              </a:ext>
            </a:extLst>
          </p:cNvPr>
          <p:cNvSpPr txBox="1"/>
          <p:nvPr/>
        </p:nvSpPr>
        <p:spPr>
          <a:xfrm>
            <a:off x="81832" y="127861"/>
            <a:ext cx="7699534"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1) What we suffer </a:t>
            </a:r>
            <a:r>
              <a:rPr lang="en-US" sz="6000" b="1" i="1" dirty="0">
                <a:solidFill>
                  <a:schemeClr val="bg1"/>
                </a:solidFill>
              </a:rPr>
              <a:t>FOR:</a:t>
            </a:r>
            <a:endParaRPr lang="en-US" sz="4800" i="1" dirty="0">
              <a:solidFill>
                <a:schemeClr val="bg1"/>
              </a:solidFill>
            </a:endParaRPr>
          </a:p>
        </p:txBody>
      </p:sp>
    </p:spTree>
    <p:extLst>
      <p:ext uri="{BB962C8B-B14F-4D97-AF65-F5344CB8AC3E}">
        <p14:creationId xmlns:p14="http://schemas.microsoft.com/office/powerpoint/2010/main" val="29399665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1" y="4406515"/>
            <a:ext cx="12191999" cy="2451486"/>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baseline="30000" dirty="0">
                <a:solidFill>
                  <a:srgbClr val="72DB2B"/>
                </a:solidFill>
              </a:rPr>
              <a:t>2 Tim 1:8</a:t>
            </a:r>
            <a:r>
              <a:rPr lang="en-US" sz="3600" b="1" baseline="30000" dirty="0"/>
              <a:t> </a:t>
            </a:r>
            <a:r>
              <a:rPr lang="en-US" sz="3600" dirty="0"/>
              <a:t>Therefore do not be ashamed of the testimony of our Lord or of me His prisoner, but join with me in </a:t>
            </a:r>
            <a:r>
              <a:rPr lang="en-US" sz="3600" b="1" u="sng" dirty="0"/>
              <a:t>suffering for the  gospel</a:t>
            </a:r>
            <a:r>
              <a:rPr lang="en-US" sz="3600" dirty="0"/>
              <a:t> according to the power of God,</a:t>
            </a:r>
          </a:p>
        </p:txBody>
      </p:sp>
      <p:sp>
        <p:nvSpPr>
          <p:cNvPr id="7" name="Rounded Rectangle 6"/>
          <p:cNvSpPr/>
          <p:nvPr/>
        </p:nvSpPr>
        <p:spPr>
          <a:xfrm>
            <a:off x="555811" y="2510117"/>
            <a:ext cx="10775577" cy="982078"/>
          </a:xfrm>
          <a:prstGeom prst="roundRect">
            <a:avLst/>
          </a:prstGeom>
          <a:solidFill>
            <a:srgbClr val="3F7D1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t>What would be worth enduring shame for? </a:t>
            </a:r>
          </a:p>
        </p:txBody>
      </p:sp>
      <p:sp>
        <p:nvSpPr>
          <p:cNvPr id="5" name="TextBox 4">
            <a:extLst>
              <a:ext uri="{FF2B5EF4-FFF2-40B4-BE49-F238E27FC236}">
                <a16:creationId xmlns:a16="http://schemas.microsoft.com/office/drawing/2014/main" id="{3591B03D-D654-4EFA-9CCC-AAD4DCB64486}"/>
              </a:ext>
            </a:extLst>
          </p:cNvPr>
          <p:cNvSpPr txBox="1"/>
          <p:nvPr/>
        </p:nvSpPr>
        <p:spPr>
          <a:xfrm>
            <a:off x="81832" y="127861"/>
            <a:ext cx="7699534"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1) What we suffer </a:t>
            </a:r>
            <a:r>
              <a:rPr lang="en-US" sz="6000" b="1" i="1" dirty="0">
                <a:solidFill>
                  <a:schemeClr val="bg1"/>
                </a:solidFill>
              </a:rPr>
              <a:t>FOR:</a:t>
            </a:r>
            <a:endParaRPr lang="en-US" sz="4800" i="1" dirty="0">
              <a:solidFill>
                <a:schemeClr val="bg1"/>
              </a:solidFill>
            </a:endParaRPr>
          </a:p>
        </p:txBody>
      </p:sp>
    </p:spTree>
    <p:extLst>
      <p:ext uri="{BB962C8B-B14F-4D97-AF65-F5344CB8AC3E}">
        <p14:creationId xmlns:p14="http://schemas.microsoft.com/office/powerpoint/2010/main" val="1649502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1" y="4406515"/>
            <a:ext cx="12191999" cy="2451486"/>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baseline="30000" dirty="0">
                <a:solidFill>
                  <a:srgbClr val="72DB2B"/>
                </a:solidFill>
              </a:rPr>
              <a:t>2 Tim 1:8</a:t>
            </a:r>
            <a:r>
              <a:rPr lang="en-US" sz="3600" b="1" baseline="30000" dirty="0"/>
              <a:t> </a:t>
            </a:r>
            <a:r>
              <a:rPr lang="en-US" sz="3600" dirty="0"/>
              <a:t>Therefore do not be ashamed of the testimony of our Lord or of me His prisoner, but join with me in </a:t>
            </a:r>
            <a:r>
              <a:rPr lang="en-US" sz="3600" b="1" u="sng" dirty="0"/>
              <a:t>suffering for the  gospel</a:t>
            </a:r>
            <a:r>
              <a:rPr lang="en-US" sz="3600" dirty="0"/>
              <a:t> according to the power of God,</a:t>
            </a:r>
          </a:p>
        </p:txBody>
      </p:sp>
      <p:sp>
        <p:nvSpPr>
          <p:cNvPr id="5" name="Rounded Rectangular Callout 4"/>
          <p:cNvSpPr/>
          <p:nvPr/>
        </p:nvSpPr>
        <p:spPr>
          <a:xfrm>
            <a:off x="1145719" y="3708922"/>
            <a:ext cx="5255081" cy="876887"/>
          </a:xfrm>
          <a:prstGeom prst="wedgeRoundRectCallout">
            <a:avLst>
              <a:gd name="adj1" fmla="val -53657"/>
              <a:gd name="adj2" fmla="val 213806"/>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i="1" dirty="0" err="1">
                <a:solidFill>
                  <a:schemeClr val="tx1"/>
                </a:solidFill>
              </a:rPr>
              <a:t>euaggelion</a:t>
            </a:r>
            <a:r>
              <a:rPr lang="en-US" sz="3600" dirty="0">
                <a:solidFill>
                  <a:schemeClr val="tx1"/>
                </a:solidFill>
              </a:rPr>
              <a:t>: “good news”</a:t>
            </a:r>
          </a:p>
        </p:txBody>
      </p:sp>
      <p:sp>
        <p:nvSpPr>
          <p:cNvPr id="6" name="TextBox 5">
            <a:extLst>
              <a:ext uri="{FF2B5EF4-FFF2-40B4-BE49-F238E27FC236}">
                <a16:creationId xmlns:a16="http://schemas.microsoft.com/office/drawing/2014/main" id="{3591B03D-D654-4EFA-9CCC-AAD4DCB64486}"/>
              </a:ext>
            </a:extLst>
          </p:cNvPr>
          <p:cNvSpPr txBox="1"/>
          <p:nvPr/>
        </p:nvSpPr>
        <p:spPr>
          <a:xfrm>
            <a:off x="81832" y="127861"/>
            <a:ext cx="7699534"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1) What we suffer </a:t>
            </a:r>
            <a:r>
              <a:rPr lang="en-US" sz="6000" b="1" i="1" dirty="0">
                <a:solidFill>
                  <a:schemeClr val="bg1"/>
                </a:solidFill>
              </a:rPr>
              <a:t>FOR:</a:t>
            </a:r>
            <a:endParaRPr lang="en-US" sz="4800" i="1" dirty="0">
              <a:solidFill>
                <a:schemeClr val="bg1"/>
              </a:solidFill>
            </a:endParaRPr>
          </a:p>
        </p:txBody>
      </p:sp>
    </p:spTree>
    <p:extLst>
      <p:ext uri="{BB962C8B-B14F-4D97-AF65-F5344CB8AC3E}">
        <p14:creationId xmlns:p14="http://schemas.microsoft.com/office/powerpoint/2010/main" val="3546377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591B03D-D654-4EFA-9CCC-AAD4DCB64486}"/>
              </a:ext>
            </a:extLst>
          </p:cNvPr>
          <p:cNvSpPr txBox="1"/>
          <p:nvPr/>
        </p:nvSpPr>
        <p:spPr>
          <a:xfrm>
            <a:off x="81832" y="127861"/>
            <a:ext cx="7699534"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1) What we suffer </a:t>
            </a:r>
            <a:r>
              <a:rPr lang="en-US" sz="6000" b="1" i="1" dirty="0">
                <a:solidFill>
                  <a:schemeClr val="bg1"/>
                </a:solidFill>
              </a:rPr>
              <a:t>FOR:</a:t>
            </a:r>
            <a:endParaRPr lang="en-US" sz="4800" i="1" dirty="0">
              <a:solidFill>
                <a:schemeClr val="bg1"/>
              </a:solidFill>
            </a:endParaRPr>
          </a:p>
        </p:txBody>
      </p:sp>
      <p:sp>
        <p:nvSpPr>
          <p:cNvPr id="11" name="Rectangle 10"/>
          <p:cNvSpPr/>
          <p:nvPr/>
        </p:nvSpPr>
        <p:spPr>
          <a:xfrm>
            <a:off x="1" y="4406515"/>
            <a:ext cx="12191999" cy="2451486"/>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baseline="30000" dirty="0">
                <a:solidFill>
                  <a:srgbClr val="72DB2B"/>
                </a:solidFill>
              </a:rPr>
              <a:t>2 Tim 1:8</a:t>
            </a:r>
            <a:r>
              <a:rPr lang="en-US" sz="3600" b="1" baseline="30000" dirty="0"/>
              <a:t> </a:t>
            </a:r>
            <a:r>
              <a:rPr lang="en-US" sz="3600" dirty="0"/>
              <a:t>Therefore do not be ashamed of the testimony of our Lord or of me His prisoner, but join with me in </a:t>
            </a:r>
            <a:r>
              <a:rPr lang="en-US" sz="3600" b="1" u="sng" dirty="0"/>
              <a:t>suffering for the  gospel</a:t>
            </a:r>
            <a:r>
              <a:rPr lang="en-US" sz="3600" dirty="0"/>
              <a:t> according to the power of God,</a:t>
            </a:r>
          </a:p>
        </p:txBody>
      </p:sp>
      <p:sp>
        <p:nvSpPr>
          <p:cNvPr id="6" name="Rounded Rectangle 5"/>
          <p:cNvSpPr/>
          <p:nvPr/>
        </p:nvSpPr>
        <p:spPr>
          <a:xfrm>
            <a:off x="1586752" y="1721224"/>
            <a:ext cx="9018495" cy="896471"/>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t>“Join me as a shameless messenger of the news that saves”</a:t>
            </a:r>
          </a:p>
        </p:txBody>
      </p:sp>
      <p:sp>
        <p:nvSpPr>
          <p:cNvPr id="7" name="Rounded Rectangle 6"/>
          <p:cNvSpPr/>
          <p:nvPr/>
        </p:nvSpPr>
        <p:spPr>
          <a:xfrm>
            <a:off x="7386920" y="151598"/>
            <a:ext cx="4625787" cy="95606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i="1" dirty="0"/>
              <a:t>The Gospel</a:t>
            </a:r>
          </a:p>
        </p:txBody>
      </p:sp>
      <p:sp>
        <p:nvSpPr>
          <p:cNvPr id="8" name="Rectangle 7"/>
          <p:cNvSpPr/>
          <p:nvPr/>
        </p:nvSpPr>
        <p:spPr>
          <a:xfrm>
            <a:off x="263653" y="3080513"/>
            <a:ext cx="11664692" cy="1276173"/>
          </a:xfrm>
          <a:prstGeom prst="rect">
            <a:avLst/>
          </a:prstGeom>
          <a:solidFill>
            <a:srgbClr val="03272D"/>
          </a:solidFill>
          <a:ln w="317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baseline="30000" dirty="0">
                <a:solidFill>
                  <a:srgbClr val="72DB2B"/>
                </a:solidFill>
              </a:rPr>
              <a:t>Rom 1:16 </a:t>
            </a:r>
            <a:r>
              <a:rPr lang="en-US" sz="3600" dirty="0"/>
              <a:t>For I am not ashamed of the gospel, for it is the power of God for salvation to everyone who believes</a:t>
            </a:r>
            <a:endParaRPr lang="en-US" sz="3600" dirty="0">
              <a:solidFill>
                <a:schemeClr val="bg1">
                  <a:lumMod val="50000"/>
                </a:schemeClr>
              </a:solidFill>
            </a:endParaRPr>
          </a:p>
        </p:txBody>
      </p:sp>
    </p:spTree>
    <p:extLst>
      <p:ext uri="{BB962C8B-B14F-4D97-AF65-F5344CB8AC3E}">
        <p14:creationId xmlns:p14="http://schemas.microsoft.com/office/powerpoint/2010/main" val="130818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591B03D-D654-4EFA-9CCC-AAD4DCB64486}"/>
              </a:ext>
            </a:extLst>
          </p:cNvPr>
          <p:cNvSpPr txBox="1"/>
          <p:nvPr/>
        </p:nvSpPr>
        <p:spPr>
          <a:xfrm>
            <a:off x="81832" y="127861"/>
            <a:ext cx="7699534"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1) What we suffer </a:t>
            </a:r>
            <a:r>
              <a:rPr lang="en-US" sz="6000" b="1" i="1" dirty="0">
                <a:solidFill>
                  <a:schemeClr val="bg1"/>
                </a:solidFill>
              </a:rPr>
              <a:t>FOR:</a:t>
            </a:r>
            <a:endParaRPr lang="en-US" sz="4800" i="1" dirty="0">
              <a:solidFill>
                <a:schemeClr val="bg1"/>
              </a:solidFill>
            </a:endParaRPr>
          </a:p>
        </p:txBody>
      </p:sp>
      <p:sp>
        <p:nvSpPr>
          <p:cNvPr id="11" name="Rectangle 10"/>
          <p:cNvSpPr/>
          <p:nvPr/>
        </p:nvSpPr>
        <p:spPr>
          <a:xfrm>
            <a:off x="1" y="4406515"/>
            <a:ext cx="12191999" cy="2451486"/>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baseline="30000" dirty="0">
                <a:solidFill>
                  <a:srgbClr val="72DB2B"/>
                </a:solidFill>
              </a:rPr>
              <a:t>2 Tim 1:8</a:t>
            </a:r>
            <a:r>
              <a:rPr lang="en-US" sz="3600" b="1" baseline="30000" dirty="0"/>
              <a:t> </a:t>
            </a:r>
            <a:r>
              <a:rPr lang="en-US" sz="3600" dirty="0"/>
              <a:t>Therefore do not be ashamed of the testimony of our Lord or of me His prisoner, but join with me in </a:t>
            </a:r>
            <a:r>
              <a:rPr lang="en-US" sz="3600" b="1" u="sng" dirty="0"/>
              <a:t>suffering for the  gospel</a:t>
            </a:r>
            <a:r>
              <a:rPr lang="en-US" sz="3600" dirty="0"/>
              <a:t> according to the power of God,</a:t>
            </a:r>
          </a:p>
        </p:txBody>
      </p:sp>
      <p:sp>
        <p:nvSpPr>
          <p:cNvPr id="6" name="Rounded Rectangle 5"/>
          <p:cNvSpPr/>
          <p:nvPr/>
        </p:nvSpPr>
        <p:spPr>
          <a:xfrm>
            <a:off x="1586752" y="1721224"/>
            <a:ext cx="9018495" cy="896471"/>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t>“Join me as a shameless messenger of the news that saves”</a:t>
            </a:r>
          </a:p>
        </p:txBody>
      </p:sp>
      <p:sp>
        <p:nvSpPr>
          <p:cNvPr id="7" name="Rounded Rectangle 6"/>
          <p:cNvSpPr/>
          <p:nvPr/>
        </p:nvSpPr>
        <p:spPr>
          <a:xfrm>
            <a:off x="7386920" y="151598"/>
            <a:ext cx="4625787" cy="95606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i="1" dirty="0"/>
              <a:t>The Gospel</a:t>
            </a:r>
          </a:p>
        </p:txBody>
      </p:sp>
      <p:sp>
        <p:nvSpPr>
          <p:cNvPr id="8" name="Rectangle 7"/>
          <p:cNvSpPr/>
          <p:nvPr/>
        </p:nvSpPr>
        <p:spPr>
          <a:xfrm>
            <a:off x="263653" y="1538148"/>
            <a:ext cx="11664692" cy="2567687"/>
          </a:xfrm>
          <a:prstGeom prst="rect">
            <a:avLst/>
          </a:prstGeom>
          <a:solidFill>
            <a:srgbClr val="03272D"/>
          </a:solidFill>
          <a:ln w="317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baseline="30000" dirty="0">
                <a:solidFill>
                  <a:srgbClr val="72DB2B"/>
                </a:solidFill>
              </a:rPr>
              <a:t>1 </a:t>
            </a:r>
            <a:r>
              <a:rPr lang="en-US" sz="3600" b="1" baseline="30000" dirty="0" err="1">
                <a:solidFill>
                  <a:srgbClr val="72DB2B"/>
                </a:solidFill>
              </a:rPr>
              <a:t>Cor</a:t>
            </a:r>
            <a:r>
              <a:rPr lang="en-US" sz="3600" b="1" baseline="30000" dirty="0">
                <a:solidFill>
                  <a:srgbClr val="72DB2B"/>
                </a:solidFill>
              </a:rPr>
              <a:t> 1:23 </a:t>
            </a:r>
            <a:r>
              <a:rPr lang="en-US" sz="3600" dirty="0"/>
              <a:t>but we preach Christ crucified, to Jews a stumbling block and to Gentiles foolishness, </a:t>
            </a:r>
            <a:r>
              <a:rPr lang="en-US" sz="3600" b="1" baseline="30000" dirty="0">
                <a:solidFill>
                  <a:srgbClr val="03272D"/>
                </a:solidFill>
              </a:rPr>
              <a:t>24</a:t>
            </a:r>
            <a:r>
              <a:rPr lang="en-US" sz="3600" dirty="0">
                <a:solidFill>
                  <a:srgbClr val="03272D"/>
                </a:solidFill>
              </a:rPr>
              <a:t> but to those who are the called, both Jews and Greeks, Christ the power of God and the wisdom of God.  </a:t>
            </a:r>
          </a:p>
        </p:txBody>
      </p:sp>
    </p:spTree>
    <p:extLst>
      <p:ext uri="{BB962C8B-B14F-4D97-AF65-F5344CB8AC3E}">
        <p14:creationId xmlns:p14="http://schemas.microsoft.com/office/powerpoint/2010/main" val="28445469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591B03D-D654-4EFA-9CCC-AAD4DCB64486}"/>
              </a:ext>
            </a:extLst>
          </p:cNvPr>
          <p:cNvSpPr txBox="1"/>
          <p:nvPr/>
        </p:nvSpPr>
        <p:spPr>
          <a:xfrm>
            <a:off x="81832" y="127861"/>
            <a:ext cx="7699534"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1) What we suffer </a:t>
            </a:r>
            <a:r>
              <a:rPr lang="en-US" sz="6000" b="1" i="1" dirty="0">
                <a:solidFill>
                  <a:schemeClr val="bg1"/>
                </a:solidFill>
              </a:rPr>
              <a:t>FOR:</a:t>
            </a:r>
            <a:endParaRPr lang="en-US" sz="4800" i="1" dirty="0">
              <a:solidFill>
                <a:schemeClr val="bg1"/>
              </a:solidFill>
            </a:endParaRPr>
          </a:p>
        </p:txBody>
      </p:sp>
      <p:sp>
        <p:nvSpPr>
          <p:cNvPr id="11" name="Rectangle 10"/>
          <p:cNvSpPr/>
          <p:nvPr/>
        </p:nvSpPr>
        <p:spPr>
          <a:xfrm>
            <a:off x="1" y="4406515"/>
            <a:ext cx="12191999" cy="2451486"/>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baseline="30000" dirty="0">
                <a:solidFill>
                  <a:srgbClr val="72DB2B"/>
                </a:solidFill>
              </a:rPr>
              <a:t>2 Tim 1:8</a:t>
            </a:r>
            <a:r>
              <a:rPr lang="en-US" sz="3600" b="1" baseline="30000" dirty="0"/>
              <a:t> </a:t>
            </a:r>
            <a:r>
              <a:rPr lang="en-US" sz="3600" dirty="0"/>
              <a:t>Therefore do not be ashamed of the testimony of our Lord or of me His prisoner, but join with me in </a:t>
            </a:r>
            <a:r>
              <a:rPr lang="en-US" sz="3600" b="1" u="sng" dirty="0"/>
              <a:t>suffering for the  gospel</a:t>
            </a:r>
            <a:r>
              <a:rPr lang="en-US" sz="3600" dirty="0"/>
              <a:t> according to the power of God,</a:t>
            </a:r>
          </a:p>
        </p:txBody>
      </p:sp>
      <p:sp>
        <p:nvSpPr>
          <p:cNvPr id="6" name="Rounded Rectangle 5"/>
          <p:cNvSpPr/>
          <p:nvPr/>
        </p:nvSpPr>
        <p:spPr>
          <a:xfrm>
            <a:off x="1586752" y="1721224"/>
            <a:ext cx="9018495" cy="896471"/>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t>“Join me as a shameless messenger of the news that saves”</a:t>
            </a:r>
          </a:p>
        </p:txBody>
      </p:sp>
      <p:sp>
        <p:nvSpPr>
          <p:cNvPr id="7" name="Rounded Rectangle 6"/>
          <p:cNvSpPr/>
          <p:nvPr/>
        </p:nvSpPr>
        <p:spPr>
          <a:xfrm>
            <a:off x="7386920" y="151598"/>
            <a:ext cx="4625787" cy="95606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i="1" dirty="0"/>
              <a:t>The Gospel</a:t>
            </a:r>
          </a:p>
        </p:txBody>
      </p:sp>
      <p:sp>
        <p:nvSpPr>
          <p:cNvPr id="8" name="Rectangle 7"/>
          <p:cNvSpPr/>
          <p:nvPr/>
        </p:nvSpPr>
        <p:spPr>
          <a:xfrm>
            <a:off x="263653" y="1538148"/>
            <a:ext cx="11664692" cy="2567687"/>
          </a:xfrm>
          <a:prstGeom prst="rect">
            <a:avLst/>
          </a:prstGeom>
          <a:solidFill>
            <a:srgbClr val="03272D"/>
          </a:solidFill>
          <a:ln w="317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baseline="30000" dirty="0">
                <a:solidFill>
                  <a:srgbClr val="72DB2B"/>
                </a:solidFill>
              </a:rPr>
              <a:t>1 </a:t>
            </a:r>
            <a:r>
              <a:rPr lang="en-US" sz="3600" b="1" baseline="30000" dirty="0" err="1">
                <a:solidFill>
                  <a:srgbClr val="72DB2B"/>
                </a:solidFill>
              </a:rPr>
              <a:t>Cor</a:t>
            </a:r>
            <a:r>
              <a:rPr lang="en-US" sz="3600" b="1" baseline="30000" dirty="0">
                <a:solidFill>
                  <a:srgbClr val="72DB2B"/>
                </a:solidFill>
              </a:rPr>
              <a:t> 1:23 </a:t>
            </a:r>
            <a:r>
              <a:rPr lang="en-US" sz="3600" dirty="0"/>
              <a:t>but we preach Christ crucified, to Jews a stumbling block and to Gentiles foolishness, </a:t>
            </a:r>
            <a:r>
              <a:rPr lang="en-US" sz="3600" b="1" baseline="30000" dirty="0">
                <a:solidFill>
                  <a:schemeClr val="bg1"/>
                </a:solidFill>
              </a:rPr>
              <a:t>24</a:t>
            </a:r>
            <a:r>
              <a:rPr lang="en-US" sz="3600" dirty="0">
                <a:solidFill>
                  <a:schemeClr val="bg1"/>
                </a:solidFill>
              </a:rPr>
              <a:t> but to those who are the called, both Jews and Greeks, Christ the power of God and the wisdom of God.  </a:t>
            </a:r>
          </a:p>
        </p:txBody>
      </p:sp>
    </p:spTree>
    <p:extLst>
      <p:ext uri="{BB962C8B-B14F-4D97-AF65-F5344CB8AC3E}">
        <p14:creationId xmlns:p14="http://schemas.microsoft.com/office/powerpoint/2010/main" val="978149131"/>
      </p:ext>
    </p:extLst>
  </p:cSld>
  <p:clrMapOvr>
    <a:masterClrMapping/>
  </p:clrMapOvr>
  <p:transition spd="slow">
    <p:wipe dir="d"/>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1" y="3137647"/>
            <a:ext cx="12191999" cy="3720354"/>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baseline="30000" dirty="0">
                <a:solidFill>
                  <a:srgbClr val="72DB2B"/>
                </a:solidFill>
              </a:rPr>
              <a:t>2 Tim 1:9</a:t>
            </a:r>
            <a:r>
              <a:rPr lang="en-US" sz="3600" b="1" baseline="30000" dirty="0"/>
              <a:t> </a:t>
            </a:r>
            <a:r>
              <a:rPr lang="en-US" sz="3600" dirty="0"/>
              <a:t> who saved us and called us with a holy calling, not according to our works, but according to His own purpose and grace, which was granted to us in Christ Jesus from all eternity, </a:t>
            </a:r>
            <a:r>
              <a:rPr lang="en-US" sz="3600" b="1" baseline="30000" dirty="0"/>
              <a:t>10 </a:t>
            </a:r>
            <a:r>
              <a:rPr lang="en-US" sz="3600" dirty="0"/>
              <a:t>but has now been revealed by the appearing of our Savior Christ Jesus, who abolished death and brought life and immortality to light through the gospel, </a:t>
            </a:r>
          </a:p>
        </p:txBody>
      </p:sp>
      <p:sp>
        <p:nvSpPr>
          <p:cNvPr id="5" name="TextBox 4">
            <a:extLst>
              <a:ext uri="{FF2B5EF4-FFF2-40B4-BE49-F238E27FC236}">
                <a16:creationId xmlns:a16="http://schemas.microsoft.com/office/drawing/2014/main" id="{3591B03D-D654-4EFA-9CCC-AAD4DCB64486}"/>
              </a:ext>
            </a:extLst>
          </p:cNvPr>
          <p:cNvSpPr txBox="1"/>
          <p:nvPr/>
        </p:nvSpPr>
        <p:spPr>
          <a:xfrm>
            <a:off x="81832" y="127861"/>
            <a:ext cx="7699534"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1) What we suffer </a:t>
            </a:r>
            <a:r>
              <a:rPr lang="en-US" sz="6000" b="1" i="1" dirty="0">
                <a:solidFill>
                  <a:schemeClr val="bg1"/>
                </a:solidFill>
              </a:rPr>
              <a:t>FOR:</a:t>
            </a:r>
            <a:endParaRPr lang="en-US" sz="4800" i="1" dirty="0">
              <a:solidFill>
                <a:schemeClr val="bg1"/>
              </a:solidFill>
            </a:endParaRPr>
          </a:p>
        </p:txBody>
      </p:sp>
      <p:sp>
        <p:nvSpPr>
          <p:cNvPr id="7" name="Rounded Rectangle 6"/>
          <p:cNvSpPr/>
          <p:nvPr/>
        </p:nvSpPr>
        <p:spPr>
          <a:xfrm>
            <a:off x="7386920" y="151598"/>
            <a:ext cx="4625787" cy="95606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i="1" dirty="0"/>
              <a:t>The Gospel</a:t>
            </a:r>
          </a:p>
        </p:txBody>
      </p:sp>
    </p:spTree>
    <p:extLst>
      <p:ext uri="{BB962C8B-B14F-4D97-AF65-F5344CB8AC3E}">
        <p14:creationId xmlns:p14="http://schemas.microsoft.com/office/powerpoint/2010/main" val="9123178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1" y="3137647"/>
            <a:ext cx="12191999" cy="3720354"/>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baseline="30000" dirty="0">
                <a:solidFill>
                  <a:srgbClr val="72DB2B"/>
                </a:solidFill>
              </a:rPr>
              <a:t>2 Tim 1:9</a:t>
            </a:r>
            <a:r>
              <a:rPr lang="en-US" sz="3600" b="1" baseline="30000" dirty="0"/>
              <a:t> </a:t>
            </a:r>
            <a:r>
              <a:rPr lang="en-US" sz="3600" dirty="0"/>
              <a:t> </a:t>
            </a:r>
            <a:r>
              <a:rPr lang="en-US" sz="3600" b="1" u="sng" dirty="0"/>
              <a:t>who saved us</a:t>
            </a:r>
            <a:r>
              <a:rPr lang="en-US" sz="3600" b="1" dirty="0"/>
              <a:t> </a:t>
            </a:r>
            <a:r>
              <a:rPr lang="en-US" sz="3600" dirty="0"/>
              <a:t>and called us with a holy calling, not according to our works, but according to His own purpose and grace, which was granted to us in Christ Jesus from all eternity, </a:t>
            </a:r>
            <a:r>
              <a:rPr lang="en-US" sz="3600" b="1" baseline="30000" dirty="0"/>
              <a:t>10 </a:t>
            </a:r>
            <a:r>
              <a:rPr lang="en-US" sz="3600" dirty="0"/>
              <a:t>but has now been revealed by the appearing of our Savior Christ Jesus, who abolished death and brought life and immortality to light through the gospel, </a:t>
            </a:r>
          </a:p>
        </p:txBody>
      </p:sp>
      <p:sp>
        <p:nvSpPr>
          <p:cNvPr id="5" name="TextBox 4">
            <a:extLst>
              <a:ext uri="{FF2B5EF4-FFF2-40B4-BE49-F238E27FC236}">
                <a16:creationId xmlns:a16="http://schemas.microsoft.com/office/drawing/2014/main" id="{3591B03D-D654-4EFA-9CCC-AAD4DCB64486}"/>
              </a:ext>
            </a:extLst>
          </p:cNvPr>
          <p:cNvSpPr txBox="1"/>
          <p:nvPr/>
        </p:nvSpPr>
        <p:spPr>
          <a:xfrm>
            <a:off x="81832" y="127861"/>
            <a:ext cx="7699534"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1) What we suffer </a:t>
            </a:r>
            <a:r>
              <a:rPr lang="en-US" sz="6000" b="1" i="1" dirty="0">
                <a:solidFill>
                  <a:schemeClr val="bg1"/>
                </a:solidFill>
              </a:rPr>
              <a:t>FOR:</a:t>
            </a:r>
            <a:endParaRPr lang="en-US" sz="4800" i="1" dirty="0">
              <a:solidFill>
                <a:schemeClr val="bg1"/>
              </a:solidFill>
            </a:endParaRPr>
          </a:p>
        </p:txBody>
      </p:sp>
      <p:sp>
        <p:nvSpPr>
          <p:cNvPr id="6" name="Rounded Rectangle 5"/>
          <p:cNvSpPr/>
          <p:nvPr/>
        </p:nvSpPr>
        <p:spPr>
          <a:xfrm>
            <a:off x="7386920" y="151598"/>
            <a:ext cx="4625787" cy="95606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i="1" dirty="0"/>
              <a:t>The Gospel</a:t>
            </a:r>
          </a:p>
        </p:txBody>
      </p:sp>
    </p:spTree>
    <p:extLst>
      <p:ext uri="{BB962C8B-B14F-4D97-AF65-F5344CB8AC3E}">
        <p14:creationId xmlns:p14="http://schemas.microsoft.com/office/powerpoint/2010/main" val="7182066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1" y="4406515"/>
            <a:ext cx="12191999" cy="2451486"/>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baseline="30000" dirty="0">
                <a:solidFill>
                  <a:srgbClr val="72DB2B"/>
                </a:solidFill>
              </a:rPr>
              <a:t>2 Tim 1:8</a:t>
            </a:r>
            <a:r>
              <a:rPr lang="en-US" sz="3600" b="1" baseline="30000" dirty="0"/>
              <a:t> </a:t>
            </a:r>
            <a:r>
              <a:rPr lang="en-US" sz="3600" dirty="0"/>
              <a:t>Therefore do not be ashamed of the testimony of our Lord or of me His prisoner, but join with me in suffering for the  gospel according to the power of God,</a:t>
            </a:r>
          </a:p>
        </p:txBody>
      </p:sp>
      <p:sp>
        <p:nvSpPr>
          <p:cNvPr id="14" name="TextBox 13">
            <a:extLst>
              <a:ext uri="{FF2B5EF4-FFF2-40B4-BE49-F238E27FC236}">
                <a16:creationId xmlns:a16="http://schemas.microsoft.com/office/drawing/2014/main" id="{3591B03D-D654-4EFA-9CCC-AAD4DCB64486}"/>
              </a:ext>
            </a:extLst>
          </p:cNvPr>
          <p:cNvSpPr txBox="1"/>
          <p:nvPr/>
        </p:nvSpPr>
        <p:spPr>
          <a:xfrm>
            <a:off x="-152554" y="95375"/>
            <a:ext cx="5765441"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i="1" dirty="0">
                <a:solidFill>
                  <a:schemeClr val="bg1"/>
                </a:solidFill>
              </a:rPr>
              <a:t>2 Timothy </a:t>
            </a:r>
            <a:endParaRPr lang="en-US" sz="4800" i="1" dirty="0">
              <a:solidFill>
                <a:schemeClr val="bg1"/>
              </a:solidFill>
            </a:endParaRPr>
          </a:p>
        </p:txBody>
      </p:sp>
    </p:spTree>
    <p:extLst>
      <p:ext uri="{BB962C8B-B14F-4D97-AF65-F5344CB8AC3E}">
        <p14:creationId xmlns:p14="http://schemas.microsoft.com/office/powerpoint/2010/main" val="14368002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1" y="3137647"/>
            <a:ext cx="12191999" cy="3720354"/>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baseline="30000" dirty="0">
                <a:solidFill>
                  <a:srgbClr val="72DB2B"/>
                </a:solidFill>
              </a:rPr>
              <a:t>2 Tim 1:9</a:t>
            </a:r>
            <a:r>
              <a:rPr lang="en-US" sz="3600" b="1" baseline="30000" dirty="0"/>
              <a:t> </a:t>
            </a:r>
            <a:r>
              <a:rPr lang="en-US" sz="3600" dirty="0"/>
              <a:t> who saved us </a:t>
            </a:r>
            <a:r>
              <a:rPr lang="en-US" sz="3600" b="1" u="sng" dirty="0"/>
              <a:t>and called us with a holy calling</a:t>
            </a:r>
            <a:r>
              <a:rPr lang="en-US" sz="3600" dirty="0"/>
              <a:t>, not according to our works, but according to His own purpose and grace, which was granted to us in Christ Jesus from all eternity, </a:t>
            </a:r>
            <a:r>
              <a:rPr lang="en-US" sz="3600" b="1" baseline="30000" dirty="0"/>
              <a:t>10 </a:t>
            </a:r>
            <a:r>
              <a:rPr lang="en-US" sz="3600" dirty="0"/>
              <a:t>but has now been revealed by the appearing of our Savior Christ Jesus, who abolished death and brought life and immortality to light through the gospel, </a:t>
            </a:r>
          </a:p>
        </p:txBody>
      </p:sp>
      <p:sp>
        <p:nvSpPr>
          <p:cNvPr id="5" name="TextBox 4">
            <a:extLst>
              <a:ext uri="{FF2B5EF4-FFF2-40B4-BE49-F238E27FC236}">
                <a16:creationId xmlns:a16="http://schemas.microsoft.com/office/drawing/2014/main" id="{3591B03D-D654-4EFA-9CCC-AAD4DCB64486}"/>
              </a:ext>
            </a:extLst>
          </p:cNvPr>
          <p:cNvSpPr txBox="1"/>
          <p:nvPr/>
        </p:nvSpPr>
        <p:spPr>
          <a:xfrm>
            <a:off x="81832" y="127861"/>
            <a:ext cx="7699534"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1) What we suffer </a:t>
            </a:r>
            <a:r>
              <a:rPr lang="en-US" sz="6000" b="1" i="1" dirty="0">
                <a:solidFill>
                  <a:schemeClr val="bg1"/>
                </a:solidFill>
              </a:rPr>
              <a:t>FOR:</a:t>
            </a:r>
            <a:endParaRPr lang="en-US" sz="4800" i="1" dirty="0">
              <a:solidFill>
                <a:schemeClr val="bg1"/>
              </a:solidFill>
            </a:endParaRPr>
          </a:p>
        </p:txBody>
      </p:sp>
      <p:sp>
        <p:nvSpPr>
          <p:cNvPr id="6" name="Rounded Rectangle 5"/>
          <p:cNvSpPr/>
          <p:nvPr/>
        </p:nvSpPr>
        <p:spPr>
          <a:xfrm>
            <a:off x="7386920" y="151598"/>
            <a:ext cx="4625787" cy="95606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i="1" dirty="0"/>
              <a:t>The Gospel</a:t>
            </a:r>
          </a:p>
        </p:txBody>
      </p:sp>
    </p:spTree>
    <p:extLst>
      <p:ext uri="{BB962C8B-B14F-4D97-AF65-F5344CB8AC3E}">
        <p14:creationId xmlns:p14="http://schemas.microsoft.com/office/powerpoint/2010/main" val="152280411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1" y="3137647"/>
            <a:ext cx="12191999" cy="3720354"/>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baseline="30000" dirty="0">
                <a:solidFill>
                  <a:srgbClr val="72DB2B"/>
                </a:solidFill>
              </a:rPr>
              <a:t>2 Tim 1:9</a:t>
            </a:r>
            <a:r>
              <a:rPr lang="en-US" sz="3600" b="1" baseline="30000" dirty="0"/>
              <a:t> </a:t>
            </a:r>
            <a:r>
              <a:rPr lang="en-US" sz="3600" dirty="0"/>
              <a:t> who saved us and called us with a holy calling, </a:t>
            </a:r>
            <a:r>
              <a:rPr lang="en-US" sz="3600" b="1" u="sng" dirty="0"/>
              <a:t>not according to our works, but according to His own purpose and grace</a:t>
            </a:r>
            <a:r>
              <a:rPr lang="en-US" sz="3600" dirty="0"/>
              <a:t>, which was granted to us in Christ Jesus from all eternity, </a:t>
            </a:r>
            <a:r>
              <a:rPr lang="en-US" sz="3600" b="1" baseline="30000" dirty="0"/>
              <a:t>10 </a:t>
            </a:r>
            <a:r>
              <a:rPr lang="en-US" sz="3600" dirty="0"/>
              <a:t>but has now been revealed by the appearing of our Savior Christ Jesus, who abolished death and brought life and immortality to light through the gospel, </a:t>
            </a:r>
          </a:p>
        </p:txBody>
      </p:sp>
      <p:sp>
        <p:nvSpPr>
          <p:cNvPr id="4" name="TextBox 3">
            <a:extLst>
              <a:ext uri="{FF2B5EF4-FFF2-40B4-BE49-F238E27FC236}">
                <a16:creationId xmlns:a16="http://schemas.microsoft.com/office/drawing/2014/main" id="{3591B03D-D654-4EFA-9CCC-AAD4DCB64486}"/>
              </a:ext>
            </a:extLst>
          </p:cNvPr>
          <p:cNvSpPr txBox="1"/>
          <p:nvPr/>
        </p:nvSpPr>
        <p:spPr>
          <a:xfrm>
            <a:off x="81832" y="127861"/>
            <a:ext cx="7699534"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1) What we suffer </a:t>
            </a:r>
            <a:r>
              <a:rPr lang="en-US" sz="6000" b="1" i="1" dirty="0">
                <a:solidFill>
                  <a:schemeClr val="bg1"/>
                </a:solidFill>
              </a:rPr>
              <a:t>FOR:</a:t>
            </a:r>
            <a:endParaRPr lang="en-US" sz="4800" i="1" dirty="0">
              <a:solidFill>
                <a:schemeClr val="bg1"/>
              </a:solidFill>
            </a:endParaRPr>
          </a:p>
        </p:txBody>
      </p:sp>
      <p:sp>
        <p:nvSpPr>
          <p:cNvPr id="5" name="Rounded Rectangle 4"/>
          <p:cNvSpPr/>
          <p:nvPr/>
        </p:nvSpPr>
        <p:spPr>
          <a:xfrm>
            <a:off x="7386920" y="151598"/>
            <a:ext cx="4625787" cy="95606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i="1" dirty="0"/>
              <a:t>The Gospel</a:t>
            </a:r>
          </a:p>
        </p:txBody>
      </p:sp>
    </p:spTree>
    <p:extLst>
      <p:ext uri="{BB962C8B-B14F-4D97-AF65-F5344CB8AC3E}">
        <p14:creationId xmlns:p14="http://schemas.microsoft.com/office/powerpoint/2010/main" val="22914056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1" y="3137647"/>
            <a:ext cx="12191999" cy="3720354"/>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baseline="30000" dirty="0">
                <a:solidFill>
                  <a:srgbClr val="72DB2B"/>
                </a:solidFill>
              </a:rPr>
              <a:t>2 Tim 1:9</a:t>
            </a:r>
            <a:r>
              <a:rPr lang="en-US" sz="3600" b="1" baseline="30000" dirty="0"/>
              <a:t> </a:t>
            </a:r>
            <a:r>
              <a:rPr lang="en-US" sz="3600" dirty="0"/>
              <a:t> who saved us and called us with a holy calling, not according to our works, but according to His own purpose and grace, </a:t>
            </a:r>
            <a:r>
              <a:rPr lang="en-US" sz="3600" b="1" u="sng" dirty="0"/>
              <a:t>which was granted to us in Christ Jesus from all eternity, </a:t>
            </a:r>
            <a:r>
              <a:rPr lang="en-US" sz="3600" b="1" u="sng" baseline="30000" dirty="0"/>
              <a:t>10 </a:t>
            </a:r>
            <a:r>
              <a:rPr lang="en-US" sz="3600" b="1" u="sng" dirty="0"/>
              <a:t>but has now been revealed by the appearing of our Savior Christ Jesus</a:t>
            </a:r>
            <a:r>
              <a:rPr lang="en-US" sz="3600" dirty="0"/>
              <a:t>, who abolished death and brought life and immortality to light through the gospel, </a:t>
            </a:r>
          </a:p>
        </p:txBody>
      </p:sp>
      <p:sp>
        <p:nvSpPr>
          <p:cNvPr id="4" name="TextBox 3">
            <a:extLst>
              <a:ext uri="{FF2B5EF4-FFF2-40B4-BE49-F238E27FC236}">
                <a16:creationId xmlns:a16="http://schemas.microsoft.com/office/drawing/2014/main" id="{3591B03D-D654-4EFA-9CCC-AAD4DCB64486}"/>
              </a:ext>
            </a:extLst>
          </p:cNvPr>
          <p:cNvSpPr txBox="1"/>
          <p:nvPr/>
        </p:nvSpPr>
        <p:spPr>
          <a:xfrm>
            <a:off x="81832" y="127861"/>
            <a:ext cx="7699534"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1) What we suffer </a:t>
            </a:r>
            <a:r>
              <a:rPr lang="en-US" sz="6000" b="1" i="1" dirty="0">
                <a:solidFill>
                  <a:schemeClr val="bg1"/>
                </a:solidFill>
              </a:rPr>
              <a:t>FOR:</a:t>
            </a:r>
            <a:endParaRPr lang="en-US" sz="4800" i="1" dirty="0">
              <a:solidFill>
                <a:schemeClr val="bg1"/>
              </a:solidFill>
            </a:endParaRPr>
          </a:p>
        </p:txBody>
      </p:sp>
      <p:sp>
        <p:nvSpPr>
          <p:cNvPr id="5" name="Rounded Rectangle 4"/>
          <p:cNvSpPr/>
          <p:nvPr/>
        </p:nvSpPr>
        <p:spPr>
          <a:xfrm>
            <a:off x="7386920" y="151598"/>
            <a:ext cx="4625787" cy="95606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i="1" dirty="0"/>
              <a:t>The Gospel</a:t>
            </a:r>
          </a:p>
        </p:txBody>
      </p:sp>
    </p:spTree>
    <p:extLst>
      <p:ext uri="{BB962C8B-B14F-4D97-AF65-F5344CB8AC3E}">
        <p14:creationId xmlns:p14="http://schemas.microsoft.com/office/powerpoint/2010/main" val="184387479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1" y="3137647"/>
            <a:ext cx="12191999" cy="3720354"/>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baseline="30000" dirty="0">
                <a:solidFill>
                  <a:srgbClr val="72DB2B"/>
                </a:solidFill>
              </a:rPr>
              <a:t>2 Tim 1:9</a:t>
            </a:r>
            <a:r>
              <a:rPr lang="en-US" sz="3600" b="1" baseline="30000" dirty="0"/>
              <a:t> </a:t>
            </a:r>
            <a:r>
              <a:rPr lang="en-US" sz="3600" dirty="0"/>
              <a:t> who saved us and called us with a holy calling, not according to our works, but according to His own purpose and grace, which was granted to us in Christ Jesus from all eternity, </a:t>
            </a:r>
            <a:r>
              <a:rPr lang="en-US" sz="3600" b="1" baseline="30000" dirty="0"/>
              <a:t>10 </a:t>
            </a:r>
            <a:r>
              <a:rPr lang="en-US" sz="3600" dirty="0"/>
              <a:t>but has now been revealed by the appearing of our Savior Christ Jesus, </a:t>
            </a:r>
            <a:r>
              <a:rPr lang="en-US" sz="3600" b="1" u="sng" dirty="0"/>
              <a:t>who abolished death and brought life and immortality to </a:t>
            </a:r>
            <a:r>
              <a:rPr lang="en-US" sz="3600" b="1" dirty="0"/>
              <a:t>light through the gospel</a:t>
            </a:r>
            <a:r>
              <a:rPr lang="en-US" sz="3600" dirty="0"/>
              <a:t>, </a:t>
            </a:r>
          </a:p>
        </p:txBody>
      </p:sp>
      <p:sp>
        <p:nvSpPr>
          <p:cNvPr id="4" name="TextBox 3">
            <a:extLst>
              <a:ext uri="{FF2B5EF4-FFF2-40B4-BE49-F238E27FC236}">
                <a16:creationId xmlns:a16="http://schemas.microsoft.com/office/drawing/2014/main" id="{3591B03D-D654-4EFA-9CCC-AAD4DCB64486}"/>
              </a:ext>
            </a:extLst>
          </p:cNvPr>
          <p:cNvSpPr txBox="1"/>
          <p:nvPr/>
        </p:nvSpPr>
        <p:spPr>
          <a:xfrm>
            <a:off x="81832" y="127861"/>
            <a:ext cx="7699534"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1) What we suffer </a:t>
            </a:r>
            <a:r>
              <a:rPr lang="en-US" sz="6000" b="1" i="1" dirty="0">
                <a:solidFill>
                  <a:schemeClr val="bg1"/>
                </a:solidFill>
              </a:rPr>
              <a:t>FOR:</a:t>
            </a:r>
            <a:endParaRPr lang="en-US" sz="4800" i="1" dirty="0">
              <a:solidFill>
                <a:schemeClr val="bg1"/>
              </a:solidFill>
            </a:endParaRPr>
          </a:p>
        </p:txBody>
      </p:sp>
      <p:sp>
        <p:nvSpPr>
          <p:cNvPr id="5" name="Rounded Rectangle 4"/>
          <p:cNvSpPr/>
          <p:nvPr/>
        </p:nvSpPr>
        <p:spPr>
          <a:xfrm>
            <a:off x="7386920" y="151598"/>
            <a:ext cx="4625787" cy="95606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i="1" dirty="0"/>
              <a:t>The Gospel</a:t>
            </a:r>
          </a:p>
        </p:txBody>
      </p:sp>
    </p:spTree>
    <p:extLst>
      <p:ext uri="{BB962C8B-B14F-4D97-AF65-F5344CB8AC3E}">
        <p14:creationId xmlns:p14="http://schemas.microsoft.com/office/powerpoint/2010/main" val="202413964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1" y="3137647"/>
            <a:ext cx="12191999" cy="3720354"/>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baseline="30000" dirty="0">
                <a:solidFill>
                  <a:srgbClr val="72DB2B"/>
                </a:solidFill>
              </a:rPr>
              <a:t>2 Tim 1:9</a:t>
            </a:r>
            <a:r>
              <a:rPr lang="en-US" sz="3600" b="1" baseline="30000" dirty="0"/>
              <a:t> </a:t>
            </a:r>
            <a:r>
              <a:rPr lang="en-US" sz="3600" dirty="0"/>
              <a:t> who saved us and called us with a holy calling, not according to our works, but according to His own purpose and grace, which was granted to us in Christ Jesus from all eternity, </a:t>
            </a:r>
            <a:r>
              <a:rPr lang="en-US" sz="3600" b="1" baseline="30000" dirty="0"/>
              <a:t>10 </a:t>
            </a:r>
            <a:r>
              <a:rPr lang="en-US" sz="3600" dirty="0"/>
              <a:t>but has now been revealed by the appearing of our Savior Christ Jesus, </a:t>
            </a:r>
            <a:r>
              <a:rPr lang="en-US" sz="3600" b="1" dirty="0"/>
              <a:t>who abolished death and brought life and immortality to light </a:t>
            </a:r>
            <a:r>
              <a:rPr lang="en-US" sz="3600" b="1" u="sng" dirty="0"/>
              <a:t>through the gospel</a:t>
            </a:r>
            <a:r>
              <a:rPr lang="en-US" sz="3600" dirty="0"/>
              <a:t>, </a:t>
            </a:r>
          </a:p>
        </p:txBody>
      </p:sp>
      <p:sp>
        <p:nvSpPr>
          <p:cNvPr id="4" name="TextBox 3">
            <a:extLst>
              <a:ext uri="{FF2B5EF4-FFF2-40B4-BE49-F238E27FC236}">
                <a16:creationId xmlns:a16="http://schemas.microsoft.com/office/drawing/2014/main" id="{3591B03D-D654-4EFA-9CCC-AAD4DCB64486}"/>
              </a:ext>
            </a:extLst>
          </p:cNvPr>
          <p:cNvSpPr txBox="1"/>
          <p:nvPr/>
        </p:nvSpPr>
        <p:spPr>
          <a:xfrm>
            <a:off x="81832" y="127861"/>
            <a:ext cx="7699534"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1) What we suffer </a:t>
            </a:r>
            <a:r>
              <a:rPr lang="en-US" sz="6000" b="1" i="1" dirty="0">
                <a:solidFill>
                  <a:schemeClr val="bg1"/>
                </a:solidFill>
              </a:rPr>
              <a:t>FOR:</a:t>
            </a:r>
            <a:endParaRPr lang="en-US" sz="4800" i="1" dirty="0">
              <a:solidFill>
                <a:schemeClr val="bg1"/>
              </a:solidFill>
            </a:endParaRPr>
          </a:p>
        </p:txBody>
      </p:sp>
      <p:sp>
        <p:nvSpPr>
          <p:cNvPr id="5" name="Rounded Rectangle 4"/>
          <p:cNvSpPr/>
          <p:nvPr/>
        </p:nvSpPr>
        <p:spPr>
          <a:xfrm>
            <a:off x="7386920" y="151598"/>
            <a:ext cx="4625787" cy="95606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i="1" dirty="0"/>
              <a:t>The Gospel</a:t>
            </a:r>
          </a:p>
        </p:txBody>
      </p:sp>
    </p:spTree>
    <p:extLst>
      <p:ext uri="{BB962C8B-B14F-4D97-AF65-F5344CB8AC3E}">
        <p14:creationId xmlns:p14="http://schemas.microsoft.com/office/powerpoint/2010/main" val="213371815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1" y="4876799"/>
            <a:ext cx="12191999" cy="1981201"/>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baseline="30000" dirty="0">
                <a:solidFill>
                  <a:srgbClr val="72DB2B"/>
                </a:solidFill>
              </a:rPr>
              <a:t>2 Tim 1:10</a:t>
            </a:r>
            <a:r>
              <a:rPr lang="en-US" sz="3600" b="1" baseline="30000" dirty="0"/>
              <a:t> </a:t>
            </a:r>
            <a:r>
              <a:rPr lang="en-US" sz="3600" dirty="0"/>
              <a:t> the gospel … </a:t>
            </a:r>
            <a:r>
              <a:rPr lang="en-US" sz="3600" b="1" baseline="30000" dirty="0"/>
              <a:t>11 </a:t>
            </a:r>
            <a:r>
              <a:rPr lang="en-US" sz="3600" b="1" u="sng" dirty="0"/>
              <a:t>for which I was appointed a preacher, an apostle, and a teacher.</a:t>
            </a:r>
            <a:r>
              <a:rPr lang="en-US" sz="3600" dirty="0"/>
              <a:t> </a:t>
            </a:r>
            <a:r>
              <a:rPr lang="en-US" sz="3600" b="1" baseline="30000" dirty="0"/>
              <a:t>12 </a:t>
            </a:r>
            <a:r>
              <a:rPr lang="en-US" sz="3600" dirty="0"/>
              <a:t>For this reason I also suffer these things; but I am not ashamed, for I know whom I have believed, and I am convinced that He is able to protect what I have entrusted to Him until that day. </a:t>
            </a:r>
          </a:p>
          <a:p>
            <a:endParaRPr lang="en-US" sz="3600" dirty="0"/>
          </a:p>
          <a:p>
            <a:r>
              <a:rPr lang="en-US" sz="3600" dirty="0"/>
              <a:t> </a:t>
            </a:r>
          </a:p>
        </p:txBody>
      </p:sp>
      <p:sp>
        <p:nvSpPr>
          <p:cNvPr id="4" name="TextBox 3">
            <a:extLst>
              <a:ext uri="{FF2B5EF4-FFF2-40B4-BE49-F238E27FC236}">
                <a16:creationId xmlns:a16="http://schemas.microsoft.com/office/drawing/2014/main" id="{3591B03D-D654-4EFA-9CCC-AAD4DCB64486}"/>
              </a:ext>
            </a:extLst>
          </p:cNvPr>
          <p:cNvSpPr txBox="1"/>
          <p:nvPr/>
        </p:nvSpPr>
        <p:spPr>
          <a:xfrm>
            <a:off x="81832" y="127861"/>
            <a:ext cx="7699534"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1) What we suffer </a:t>
            </a:r>
            <a:r>
              <a:rPr lang="en-US" sz="6000" b="1" i="1" dirty="0">
                <a:solidFill>
                  <a:schemeClr val="bg1"/>
                </a:solidFill>
              </a:rPr>
              <a:t>FOR:</a:t>
            </a:r>
            <a:endParaRPr lang="en-US" sz="4800" i="1" dirty="0">
              <a:solidFill>
                <a:schemeClr val="bg1"/>
              </a:solidFill>
            </a:endParaRPr>
          </a:p>
        </p:txBody>
      </p:sp>
      <p:sp>
        <p:nvSpPr>
          <p:cNvPr id="5" name="Rounded Rectangle 4"/>
          <p:cNvSpPr/>
          <p:nvPr/>
        </p:nvSpPr>
        <p:spPr>
          <a:xfrm>
            <a:off x="7386920" y="151598"/>
            <a:ext cx="4625787" cy="95606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i="1" dirty="0"/>
              <a:t>The Gospel</a:t>
            </a:r>
          </a:p>
        </p:txBody>
      </p:sp>
    </p:spTree>
    <p:extLst>
      <p:ext uri="{BB962C8B-B14F-4D97-AF65-F5344CB8AC3E}">
        <p14:creationId xmlns:p14="http://schemas.microsoft.com/office/powerpoint/2010/main" val="229879086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1" y="4876799"/>
            <a:ext cx="12191999" cy="1981201"/>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baseline="30000" dirty="0">
                <a:solidFill>
                  <a:srgbClr val="72DB2B"/>
                </a:solidFill>
              </a:rPr>
              <a:t>2 Tim 1:10</a:t>
            </a:r>
            <a:r>
              <a:rPr lang="en-US" sz="3600" b="1" baseline="30000" dirty="0"/>
              <a:t> </a:t>
            </a:r>
            <a:r>
              <a:rPr lang="en-US" sz="3600" dirty="0"/>
              <a:t> the gospel … </a:t>
            </a:r>
            <a:r>
              <a:rPr lang="en-US" sz="3600" b="1" baseline="30000" dirty="0"/>
              <a:t>11 </a:t>
            </a:r>
            <a:r>
              <a:rPr lang="en-US" sz="3600" dirty="0"/>
              <a:t>for which I was appointed a preacher, an apostle, and a teacher. </a:t>
            </a:r>
            <a:r>
              <a:rPr lang="en-US" sz="3600" b="1" baseline="30000" dirty="0"/>
              <a:t>12 </a:t>
            </a:r>
            <a:r>
              <a:rPr lang="en-US" sz="3600" b="1" u="sng" dirty="0"/>
              <a:t>For this reason I also suffer these things</a:t>
            </a:r>
            <a:r>
              <a:rPr lang="en-US" sz="3600" dirty="0"/>
              <a:t>; but I am not ashamed, for I know whom I have believed, and I am convinced that He is able to protect what I have entrusted to Him until that day. </a:t>
            </a:r>
          </a:p>
          <a:p>
            <a:endParaRPr lang="en-US" sz="3600" dirty="0"/>
          </a:p>
          <a:p>
            <a:r>
              <a:rPr lang="en-US" sz="3600" dirty="0"/>
              <a:t> </a:t>
            </a:r>
          </a:p>
        </p:txBody>
      </p:sp>
      <p:sp>
        <p:nvSpPr>
          <p:cNvPr id="5" name="TextBox 4">
            <a:extLst>
              <a:ext uri="{FF2B5EF4-FFF2-40B4-BE49-F238E27FC236}">
                <a16:creationId xmlns:a16="http://schemas.microsoft.com/office/drawing/2014/main" id="{3591B03D-D654-4EFA-9CCC-AAD4DCB64486}"/>
              </a:ext>
            </a:extLst>
          </p:cNvPr>
          <p:cNvSpPr txBox="1"/>
          <p:nvPr/>
        </p:nvSpPr>
        <p:spPr>
          <a:xfrm>
            <a:off x="81832" y="127861"/>
            <a:ext cx="7699534"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1) What we suffer </a:t>
            </a:r>
            <a:r>
              <a:rPr lang="en-US" sz="6000" b="1" i="1" dirty="0">
                <a:solidFill>
                  <a:schemeClr val="bg1"/>
                </a:solidFill>
              </a:rPr>
              <a:t>FOR:</a:t>
            </a:r>
            <a:endParaRPr lang="en-US" sz="4800" i="1" dirty="0">
              <a:solidFill>
                <a:schemeClr val="bg1"/>
              </a:solidFill>
            </a:endParaRPr>
          </a:p>
        </p:txBody>
      </p:sp>
      <p:sp>
        <p:nvSpPr>
          <p:cNvPr id="6" name="Rounded Rectangle 5"/>
          <p:cNvSpPr/>
          <p:nvPr/>
        </p:nvSpPr>
        <p:spPr>
          <a:xfrm>
            <a:off x="7386920" y="151598"/>
            <a:ext cx="4625787" cy="95606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i="1" dirty="0"/>
              <a:t>The Gospel</a:t>
            </a:r>
          </a:p>
        </p:txBody>
      </p:sp>
    </p:spTree>
    <p:extLst>
      <p:ext uri="{BB962C8B-B14F-4D97-AF65-F5344CB8AC3E}">
        <p14:creationId xmlns:p14="http://schemas.microsoft.com/office/powerpoint/2010/main" val="275343716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1" y="4876799"/>
            <a:ext cx="12191999" cy="1981201"/>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baseline="30000" dirty="0">
                <a:solidFill>
                  <a:srgbClr val="72DB2B"/>
                </a:solidFill>
              </a:rPr>
              <a:t>2 Tim 1:10</a:t>
            </a:r>
            <a:r>
              <a:rPr lang="en-US" sz="3600" b="1" baseline="30000" dirty="0"/>
              <a:t> </a:t>
            </a:r>
            <a:r>
              <a:rPr lang="en-US" sz="3600" dirty="0"/>
              <a:t> the gospel … </a:t>
            </a:r>
            <a:r>
              <a:rPr lang="en-US" sz="3600" b="1" baseline="30000" dirty="0"/>
              <a:t>11 </a:t>
            </a:r>
            <a:r>
              <a:rPr lang="en-US" sz="3600" dirty="0"/>
              <a:t>for which I was appointed a preacher, an apostle, and a teacher. </a:t>
            </a:r>
            <a:r>
              <a:rPr lang="en-US" sz="3600" b="1" baseline="30000" dirty="0"/>
              <a:t>12 </a:t>
            </a:r>
            <a:r>
              <a:rPr lang="en-US" sz="3600" dirty="0"/>
              <a:t>For this reason I also suffer these things; </a:t>
            </a:r>
            <a:r>
              <a:rPr lang="en-US" sz="3600" b="1" u="sng" dirty="0"/>
              <a:t>but I am not ashamed</a:t>
            </a:r>
            <a:r>
              <a:rPr lang="en-US" sz="3600" dirty="0"/>
              <a:t>, for I know whom I have believed, and I am convinced that He is able to protect what I have entrusted to Him until that day. </a:t>
            </a:r>
          </a:p>
          <a:p>
            <a:endParaRPr lang="en-US" sz="3600" dirty="0"/>
          </a:p>
          <a:p>
            <a:r>
              <a:rPr lang="en-US" sz="3600" dirty="0"/>
              <a:t> </a:t>
            </a:r>
          </a:p>
        </p:txBody>
      </p:sp>
      <p:sp>
        <p:nvSpPr>
          <p:cNvPr id="5" name="TextBox 4">
            <a:extLst>
              <a:ext uri="{FF2B5EF4-FFF2-40B4-BE49-F238E27FC236}">
                <a16:creationId xmlns:a16="http://schemas.microsoft.com/office/drawing/2014/main" id="{3591B03D-D654-4EFA-9CCC-AAD4DCB64486}"/>
              </a:ext>
            </a:extLst>
          </p:cNvPr>
          <p:cNvSpPr txBox="1"/>
          <p:nvPr/>
        </p:nvSpPr>
        <p:spPr>
          <a:xfrm>
            <a:off x="81832" y="127861"/>
            <a:ext cx="7699534"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1) What we suffer </a:t>
            </a:r>
            <a:r>
              <a:rPr lang="en-US" sz="6000" b="1" i="1" dirty="0">
                <a:solidFill>
                  <a:schemeClr val="bg1"/>
                </a:solidFill>
              </a:rPr>
              <a:t>FOR:</a:t>
            </a:r>
            <a:endParaRPr lang="en-US" sz="4800" i="1" dirty="0">
              <a:solidFill>
                <a:schemeClr val="bg1"/>
              </a:solidFill>
            </a:endParaRPr>
          </a:p>
        </p:txBody>
      </p:sp>
      <p:sp>
        <p:nvSpPr>
          <p:cNvPr id="6" name="Rounded Rectangle 5"/>
          <p:cNvSpPr/>
          <p:nvPr/>
        </p:nvSpPr>
        <p:spPr>
          <a:xfrm>
            <a:off x="7386920" y="151598"/>
            <a:ext cx="4625787" cy="95606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i="1" dirty="0"/>
              <a:t>The Gospel</a:t>
            </a:r>
          </a:p>
        </p:txBody>
      </p:sp>
      <p:sp>
        <p:nvSpPr>
          <p:cNvPr id="2" name="Rounded Rectangle 5">
            <a:extLst>
              <a:ext uri="{FF2B5EF4-FFF2-40B4-BE49-F238E27FC236}">
                <a16:creationId xmlns:a16="http://schemas.microsoft.com/office/drawing/2014/main" id="{E8F8E3C1-2C54-C12A-A8E9-7B85B01B5232}"/>
              </a:ext>
            </a:extLst>
          </p:cNvPr>
          <p:cNvSpPr/>
          <p:nvPr/>
        </p:nvSpPr>
        <p:spPr>
          <a:xfrm>
            <a:off x="3155579" y="2036164"/>
            <a:ext cx="4625787" cy="95606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i="1" dirty="0"/>
              <a:t>“Worth it”</a:t>
            </a:r>
          </a:p>
        </p:txBody>
      </p:sp>
    </p:spTree>
    <p:extLst>
      <p:ext uri="{BB962C8B-B14F-4D97-AF65-F5344CB8AC3E}">
        <p14:creationId xmlns:p14="http://schemas.microsoft.com/office/powerpoint/2010/main" val="468307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1" y="4876799"/>
            <a:ext cx="12191999" cy="1981201"/>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baseline="30000" dirty="0">
                <a:solidFill>
                  <a:srgbClr val="72DB2B"/>
                </a:solidFill>
              </a:rPr>
              <a:t>2 Tim 1:10</a:t>
            </a:r>
            <a:r>
              <a:rPr lang="en-US" sz="3600" b="1" baseline="30000" dirty="0"/>
              <a:t> </a:t>
            </a:r>
            <a:r>
              <a:rPr lang="en-US" sz="3600" dirty="0"/>
              <a:t> the gospel … </a:t>
            </a:r>
            <a:r>
              <a:rPr lang="en-US" sz="3600" b="1" baseline="30000" dirty="0"/>
              <a:t>11 </a:t>
            </a:r>
            <a:r>
              <a:rPr lang="en-US" sz="3600" dirty="0"/>
              <a:t>for which I was appointed a preacher, an apostle, and a teacher. </a:t>
            </a:r>
            <a:r>
              <a:rPr lang="en-US" sz="3600" b="1" baseline="30000" dirty="0"/>
              <a:t>12 </a:t>
            </a:r>
            <a:r>
              <a:rPr lang="en-US" sz="3600" dirty="0"/>
              <a:t>For this reason I also suffer these things; but I am not ashamed, </a:t>
            </a:r>
            <a:r>
              <a:rPr lang="en-US" sz="3600" b="1" u="sng" dirty="0"/>
              <a:t>for I know whom I have believed</a:t>
            </a:r>
            <a:r>
              <a:rPr lang="en-US" sz="3600" dirty="0"/>
              <a:t>, and I am convinced that He is able to protect what I have entrusted to Him until that day. </a:t>
            </a:r>
          </a:p>
          <a:p>
            <a:endParaRPr lang="en-US" sz="3600" dirty="0"/>
          </a:p>
          <a:p>
            <a:r>
              <a:rPr lang="en-US" sz="3600" dirty="0"/>
              <a:t> </a:t>
            </a:r>
          </a:p>
        </p:txBody>
      </p:sp>
      <p:sp>
        <p:nvSpPr>
          <p:cNvPr id="5" name="TextBox 4">
            <a:extLst>
              <a:ext uri="{FF2B5EF4-FFF2-40B4-BE49-F238E27FC236}">
                <a16:creationId xmlns:a16="http://schemas.microsoft.com/office/drawing/2014/main" id="{3591B03D-D654-4EFA-9CCC-AAD4DCB64486}"/>
              </a:ext>
            </a:extLst>
          </p:cNvPr>
          <p:cNvSpPr txBox="1"/>
          <p:nvPr/>
        </p:nvSpPr>
        <p:spPr>
          <a:xfrm>
            <a:off x="81832" y="127861"/>
            <a:ext cx="7699534"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1) What we suffer </a:t>
            </a:r>
            <a:r>
              <a:rPr lang="en-US" sz="6000" b="1" i="1" dirty="0">
                <a:solidFill>
                  <a:schemeClr val="bg1"/>
                </a:solidFill>
              </a:rPr>
              <a:t>FOR:</a:t>
            </a:r>
            <a:endParaRPr lang="en-US" sz="4800" i="1" dirty="0">
              <a:solidFill>
                <a:schemeClr val="bg1"/>
              </a:solidFill>
            </a:endParaRPr>
          </a:p>
        </p:txBody>
      </p:sp>
      <p:sp>
        <p:nvSpPr>
          <p:cNvPr id="6" name="Rounded Rectangle 5"/>
          <p:cNvSpPr/>
          <p:nvPr/>
        </p:nvSpPr>
        <p:spPr>
          <a:xfrm>
            <a:off x="7386920" y="151598"/>
            <a:ext cx="4625787" cy="95606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i="1" dirty="0"/>
              <a:t>The Gospel</a:t>
            </a:r>
          </a:p>
        </p:txBody>
      </p:sp>
    </p:spTree>
    <p:extLst>
      <p:ext uri="{BB962C8B-B14F-4D97-AF65-F5344CB8AC3E}">
        <p14:creationId xmlns:p14="http://schemas.microsoft.com/office/powerpoint/2010/main" val="249139207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1" y="4876799"/>
            <a:ext cx="12191999" cy="1981201"/>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baseline="30000" dirty="0">
                <a:solidFill>
                  <a:srgbClr val="72DB2B"/>
                </a:solidFill>
              </a:rPr>
              <a:t>2 Tim 1:10</a:t>
            </a:r>
            <a:r>
              <a:rPr lang="en-US" sz="3600" b="1" baseline="30000" dirty="0"/>
              <a:t> </a:t>
            </a:r>
            <a:r>
              <a:rPr lang="en-US" sz="3600" dirty="0"/>
              <a:t> the gospel … </a:t>
            </a:r>
            <a:r>
              <a:rPr lang="en-US" sz="3600" b="1" baseline="30000" dirty="0"/>
              <a:t>11 </a:t>
            </a:r>
            <a:r>
              <a:rPr lang="en-US" sz="3600" dirty="0"/>
              <a:t>for which I was appointed a preacher, an apostle, and a teacher. </a:t>
            </a:r>
            <a:r>
              <a:rPr lang="en-US" sz="3600" b="1" baseline="30000" dirty="0"/>
              <a:t>12 </a:t>
            </a:r>
            <a:r>
              <a:rPr lang="en-US" sz="3600" dirty="0"/>
              <a:t>For this reason I also suffer these things; but I am not ashamed, </a:t>
            </a:r>
            <a:r>
              <a:rPr lang="en-US" sz="3600" b="1" u="sng" dirty="0"/>
              <a:t>for I know whom I have believed</a:t>
            </a:r>
            <a:r>
              <a:rPr lang="en-US" sz="3600" dirty="0"/>
              <a:t>, and I am convinced that He is able to protect what I have entrusted to Him until that day. </a:t>
            </a:r>
          </a:p>
          <a:p>
            <a:endParaRPr lang="en-US" sz="3600" dirty="0"/>
          </a:p>
          <a:p>
            <a:r>
              <a:rPr lang="en-US" sz="3600" dirty="0"/>
              <a:t> </a:t>
            </a:r>
          </a:p>
        </p:txBody>
      </p:sp>
      <p:sp>
        <p:nvSpPr>
          <p:cNvPr id="4" name="TextBox 3">
            <a:extLst>
              <a:ext uri="{FF2B5EF4-FFF2-40B4-BE49-F238E27FC236}">
                <a16:creationId xmlns:a16="http://schemas.microsoft.com/office/drawing/2014/main" id="{3591B03D-D654-4EFA-9CCC-AAD4DCB64486}"/>
              </a:ext>
            </a:extLst>
          </p:cNvPr>
          <p:cNvSpPr txBox="1"/>
          <p:nvPr/>
        </p:nvSpPr>
        <p:spPr>
          <a:xfrm>
            <a:off x="81831" y="127861"/>
            <a:ext cx="7878827"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2) Who we suffer </a:t>
            </a:r>
            <a:r>
              <a:rPr lang="en-US" sz="6000" b="1" i="1" dirty="0">
                <a:solidFill>
                  <a:schemeClr val="bg1"/>
                </a:solidFill>
              </a:rPr>
              <a:t>WITH:</a:t>
            </a:r>
            <a:endParaRPr lang="en-US" sz="4800" i="1" dirty="0">
              <a:solidFill>
                <a:schemeClr val="bg1"/>
              </a:solidFill>
            </a:endParaRPr>
          </a:p>
        </p:txBody>
      </p:sp>
      <p:sp>
        <p:nvSpPr>
          <p:cNvPr id="7" name="TextBox 6">
            <a:extLst>
              <a:ext uri="{FF2B5EF4-FFF2-40B4-BE49-F238E27FC236}">
                <a16:creationId xmlns:a16="http://schemas.microsoft.com/office/drawing/2014/main" id="{3591B03D-D654-4EFA-9CCC-AAD4DCB64486}"/>
              </a:ext>
            </a:extLst>
          </p:cNvPr>
          <p:cNvSpPr txBox="1"/>
          <p:nvPr/>
        </p:nvSpPr>
        <p:spPr>
          <a:xfrm>
            <a:off x="422032" y="1486667"/>
            <a:ext cx="11296356" cy="15696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4800" b="1" i="1" dirty="0">
                <a:solidFill>
                  <a:schemeClr val="bg1"/>
                </a:solidFill>
              </a:rPr>
              <a:t>Accompany me in suffering … as I am accompanying Christ </a:t>
            </a:r>
            <a:endParaRPr lang="en-US" sz="4000" i="1" dirty="0">
              <a:solidFill>
                <a:schemeClr val="bg1"/>
              </a:solidFill>
            </a:endParaRPr>
          </a:p>
        </p:txBody>
      </p:sp>
    </p:spTree>
    <p:extLst>
      <p:ext uri="{BB962C8B-B14F-4D97-AF65-F5344CB8AC3E}">
        <p14:creationId xmlns:p14="http://schemas.microsoft.com/office/powerpoint/2010/main" val="54646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1" y="4406515"/>
            <a:ext cx="12191999" cy="2451486"/>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baseline="30000" dirty="0">
                <a:solidFill>
                  <a:srgbClr val="72DB2B"/>
                </a:solidFill>
              </a:rPr>
              <a:t>2 Tim 1:8</a:t>
            </a:r>
            <a:r>
              <a:rPr lang="en-US" sz="3600" b="1" baseline="30000" dirty="0"/>
              <a:t> </a:t>
            </a:r>
            <a:r>
              <a:rPr lang="en-US" sz="3600" dirty="0"/>
              <a:t>Therefore </a:t>
            </a:r>
            <a:r>
              <a:rPr lang="en-US" sz="3600" b="1" u="sng" dirty="0"/>
              <a:t>do not</a:t>
            </a:r>
            <a:r>
              <a:rPr lang="en-US" sz="3600" b="1" dirty="0"/>
              <a:t> </a:t>
            </a:r>
            <a:r>
              <a:rPr lang="en-US" sz="3600" dirty="0"/>
              <a:t>be ashamed of the testimony of our Lord or of me His prisoner, </a:t>
            </a:r>
            <a:r>
              <a:rPr lang="en-US" sz="3600" b="1" u="sng" dirty="0"/>
              <a:t>but</a:t>
            </a:r>
            <a:r>
              <a:rPr lang="en-US" sz="3600" dirty="0"/>
              <a:t> join with me in suffering for the  gospel according to the power of God,</a:t>
            </a:r>
          </a:p>
        </p:txBody>
      </p:sp>
      <p:sp>
        <p:nvSpPr>
          <p:cNvPr id="14" name="TextBox 13">
            <a:extLst>
              <a:ext uri="{FF2B5EF4-FFF2-40B4-BE49-F238E27FC236}">
                <a16:creationId xmlns:a16="http://schemas.microsoft.com/office/drawing/2014/main" id="{3591B03D-D654-4EFA-9CCC-AAD4DCB64486}"/>
              </a:ext>
            </a:extLst>
          </p:cNvPr>
          <p:cNvSpPr txBox="1"/>
          <p:nvPr/>
        </p:nvSpPr>
        <p:spPr>
          <a:xfrm>
            <a:off x="-152554" y="95375"/>
            <a:ext cx="5765441"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i="1" dirty="0">
                <a:solidFill>
                  <a:schemeClr val="bg1"/>
                </a:solidFill>
              </a:rPr>
              <a:t>2 Timothy </a:t>
            </a:r>
            <a:endParaRPr lang="en-US" sz="4800" i="1" dirty="0">
              <a:solidFill>
                <a:schemeClr val="bg1"/>
              </a:solidFill>
            </a:endParaRPr>
          </a:p>
        </p:txBody>
      </p:sp>
    </p:spTree>
    <p:extLst>
      <p:ext uri="{BB962C8B-B14F-4D97-AF65-F5344CB8AC3E}">
        <p14:creationId xmlns:p14="http://schemas.microsoft.com/office/powerpoint/2010/main" val="145868534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1" y="4876799"/>
            <a:ext cx="12191999" cy="1981201"/>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baseline="30000" dirty="0">
                <a:solidFill>
                  <a:srgbClr val="72DB2B"/>
                </a:solidFill>
              </a:rPr>
              <a:t>2 Tim 1:10</a:t>
            </a:r>
            <a:r>
              <a:rPr lang="en-US" sz="3600" b="1" baseline="30000" dirty="0"/>
              <a:t> </a:t>
            </a:r>
            <a:r>
              <a:rPr lang="en-US" sz="3600" dirty="0"/>
              <a:t> the gospel … </a:t>
            </a:r>
            <a:r>
              <a:rPr lang="en-US" sz="3600" b="1" baseline="30000" dirty="0"/>
              <a:t>11 </a:t>
            </a:r>
            <a:r>
              <a:rPr lang="en-US" sz="3600" dirty="0"/>
              <a:t>for which I was appointed a preacher, an apostle, and a teacher. </a:t>
            </a:r>
            <a:r>
              <a:rPr lang="en-US" sz="3600" b="1" baseline="30000" dirty="0"/>
              <a:t>12 </a:t>
            </a:r>
            <a:r>
              <a:rPr lang="en-US" sz="3600" dirty="0"/>
              <a:t>For this reason I also suffer these things; but I am not ashamed, </a:t>
            </a:r>
            <a:r>
              <a:rPr lang="en-US" sz="3600" b="1" u="sng" dirty="0"/>
              <a:t>for I know whom I have believed</a:t>
            </a:r>
            <a:r>
              <a:rPr lang="en-US" sz="3600" dirty="0"/>
              <a:t>, and I am convinced that He is able to protect what I have entrusted to Him until that day. </a:t>
            </a:r>
          </a:p>
          <a:p>
            <a:endParaRPr lang="en-US" sz="3600" dirty="0"/>
          </a:p>
          <a:p>
            <a:r>
              <a:rPr lang="en-US" sz="3600" dirty="0"/>
              <a:t> </a:t>
            </a:r>
          </a:p>
        </p:txBody>
      </p:sp>
      <p:sp>
        <p:nvSpPr>
          <p:cNvPr id="4" name="TextBox 3">
            <a:extLst>
              <a:ext uri="{FF2B5EF4-FFF2-40B4-BE49-F238E27FC236}">
                <a16:creationId xmlns:a16="http://schemas.microsoft.com/office/drawing/2014/main" id="{3591B03D-D654-4EFA-9CCC-AAD4DCB64486}"/>
              </a:ext>
            </a:extLst>
          </p:cNvPr>
          <p:cNvSpPr txBox="1"/>
          <p:nvPr/>
        </p:nvSpPr>
        <p:spPr>
          <a:xfrm>
            <a:off x="81831" y="127861"/>
            <a:ext cx="7878827"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2) Who we suffer </a:t>
            </a:r>
            <a:r>
              <a:rPr lang="en-US" sz="6000" b="1" i="1" dirty="0">
                <a:solidFill>
                  <a:schemeClr val="bg1"/>
                </a:solidFill>
              </a:rPr>
              <a:t>WITH:</a:t>
            </a:r>
            <a:endParaRPr lang="en-US" sz="4800" i="1" dirty="0">
              <a:solidFill>
                <a:schemeClr val="bg1"/>
              </a:solidFill>
            </a:endParaRPr>
          </a:p>
        </p:txBody>
      </p:sp>
      <p:sp>
        <p:nvSpPr>
          <p:cNvPr id="5" name="Rounded Rectangle 4"/>
          <p:cNvSpPr/>
          <p:nvPr/>
        </p:nvSpPr>
        <p:spPr>
          <a:xfrm>
            <a:off x="541742" y="1454026"/>
            <a:ext cx="10775577" cy="1414769"/>
          </a:xfrm>
          <a:prstGeom prst="roundRect">
            <a:avLst/>
          </a:prstGeom>
          <a:solidFill>
            <a:srgbClr val="3F7D1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t>When you align with Christ, you align with him against the grain</a:t>
            </a:r>
          </a:p>
        </p:txBody>
      </p:sp>
      <p:sp>
        <p:nvSpPr>
          <p:cNvPr id="6" name="Rounded Rectangle 5"/>
          <p:cNvSpPr/>
          <p:nvPr/>
        </p:nvSpPr>
        <p:spPr>
          <a:xfrm>
            <a:off x="1533378" y="3010486"/>
            <a:ext cx="10513117" cy="715105"/>
          </a:xfrm>
          <a:prstGeom prst="roundRect">
            <a:avLst/>
          </a:prstGeom>
          <a:solidFill>
            <a:srgbClr val="3F7D1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t>You can expect rejection, and indeed </a:t>
            </a:r>
            <a:r>
              <a:rPr lang="en-US" sz="4400" b="1" i="1" dirty="0"/>
              <a:t>shame</a:t>
            </a:r>
          </a:p>
        </p:txBody>
      </p:sp>
    </p:spTree>
    <p:extLst>
      <p:ext uri="{BB962C8B-B14F-4D97-AF65-F5344CB8AC3E}">
        <p14:creationId xmlns:p14="http://schemas.microsoft.com/office/powerpoint/2010/main" val="1617275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1" y="4876799"/>
            <a:ext cx="12191999" cy="1981201"/>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baseline="30000" dirty="0">
                <a:solidFill>
                  <a:srgbClr val="72DB2B"/>
                </a:solidFill>
              </a:rPr>
              <a:t>2 Tim 1:10</a:t>
            </a:r>
            <a:r>
              <a:rPr lang="en-US" sz="3600" b="1" baseline="30000" dirty="0"/>
              <a:t> </a:t>
            </a:r>
            <a:r>
              <a:rPr lang="en-US" sz="3600" dirty="0"/>
              <a:t> the gospel … </a:t>
            </a:r>
            <a:r>
              <a:rPr lang="en-US" sz="3600" b="1" baseline="30000" dirty="0"/>
              <a:t>11 </a:t>
            </a:r>
            <a:r>
              <a:rPr lang="en-US" sz="3600" dirty="0"/>
              <a:t>for which I was appointed a preacher, an apostle, and a teacher. </a:t>
            </a:r>
            <a:r>
              <a:rPr lang="en-US" sz="3600" b="1" baseline="30000" dirty="0"/>
              <a:t>12 </a:t>
            </a:r>
            <a:r>
              <a:rPr lang="en-US" sz="3600" dirty="0"/>
              <a:t>For this reason I also suffer these things; but I am not ashamed, </a:t>
            </a:r>
            <a:r>
              <a:rPr lang="en-US" sz="3600" b="1" u="sng" dirty="0"/>
              <a:t>for I know whom I have believed</a:t>
            </a:r>
            <a:r>
              <a:rPr lang="en-US" sz="3600" dirty="0"/>
              <a:t>, and I am convinced that He is able to protect what I have entrusted to Him until that day. </a:t>
            </a:r>
          </a:p>
          <a:p>
            <a:endParaRPr lang="en-US" sz="3600" dirty="0"/>
          </a:p>
          <a:p>
            <a:r>
              <a:rPr lang="en-US" sz="3600" dirty="0"/>
              <a:t> </a:t>
            </a:r>
          </a:p>
        </p:txBody>
      </p:sp>
      <p:sp>
        <p:nvSpPr>
          <p:cNvPr id="4" name="TextBox 3">
            <a:extLst>
              <a:ext uri="{FF2B5EF4-FFF2-40B4-BE49-F238E27FC236}">
                <a16:creationId xmlns:a16="http://schemas.microsoft.com/office/drawing/2014/main" id="{3591B03D-D654-4EFA-9CCC-AAD4DCB64486}"/>
              </a:ext>
            </a:extLst>
          </p:cNvPr>
          <p:cNvSpPr txBox="1"/>
          <p:nvPr/>
        </p:nvSpPr>
        <p:spPr>
          <a:xfrm>
            <a:off x="81831" y="127861"/>
            <a:ext cx="7878827"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2) Who we suffer </a:t>
            </a:r>
            <a:r>
              <a:rPr lang="en-US" sz="6000" b="1" i="1" dirty="0">
                <a:solidFill>
                  <a:schemeClr val="bg1"/>
                </a:solidFill>
              </a:rPr>
              <a:t>WITH:</a:t>
            </a:r>
            <a:endParaRPr lang="en-US" sz="4800" i="1" dirty="0">
              <a:solidFill>
                <a:schemeClr val="bg1"/>
              </a:solidFill>
            </a:endParaRPr>
          </a:p>
        </p:txBody>
      </p:sp>
      <p:sp>
        <p:nvSpPr>
          <p:cNvPr id="5" name="Rectangle 4"/>
          <p:cNvSpPr/>
          <p:nvPr/>
        </p:nvSpPr>
        <p:spPr>
          <a:xfrm>
            <a:off x="221473" y="1520221"/>
            <a:ext cx="11749053" cy="1904297"/>
          </a:xfrm>
          <a:prstGeom prst="rect">
            <a:avLst/>
          </a:prstGeom>
          <a:solidFill>
            <a:srgbClr val="03272D"/>
          </a:solidFill>
          <a:ln w="317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baseline="30000" dirty="0" err="1">
                <a:solidFill>
                  <a:srgbClr val="72DB2B"/>
                </a:solidFill>
              </a:rPr>
              <a:t>Heb</a:t>
            </a:r>
            <a:r>
              <a:rPr lang="en-US" sz="3600" b="1" baseline="30000" dirty="0">
                <a:solidFill>
                  <a:srgbClr val="72DB2B"/>
                </a:solidFill>
              </a:rPr>
              <a:t> 12:2  </a:t>
            </a:r>
            <a:r>
              <a:rPr lang="en-US" sz="3600" dirty="0"/>
              <a:t>Because of the joy</a:t>
            </a:r>
            <a:r>
              <a:rPr lang="en-US" sz="3600" baseline="30000" dirty="0"/>
              <a:t> </a:t>
            </a:r>
            <a:r>
              <a:rPr lang="en-US" sz="3600" dirty="0"/>
              <a:t>awaiting him, he endured the cross, disregarding its shame. Now he is seated in the place of honor beside God’s throne.</a:t>
            </a:r>
            <a:endParaRPr lang="en-US" sz="3600" dirty="0">
              <a:solidFill>
                <a:schemeClr val="bg1"/>
              </a:solidFill>
            </a:endParaRPr>
          </a:p>
        </p:txBody>
      </p:sp>
    </p:spTree>
    <p:extLst>
      <p:ext uri="{BB962C8B-B14F-4D97-AF65-F5344CB8AC3E}">
        <p14:creationId xmlns:p14="http://schemas.microsoft.com/office/powerpoint/2010/main" val="259133446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1" y="4876799"/>
            <a:ext cx="12191999" cy="1981201"/>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baseline="30000" dirty="0">
                <a:solidFill>
                  <a:srgbClr val="72DB2B"/>
                </a:solidFill>
              </a:rPr>
              <a:t>2 Tim 1:10</a:t>
            </a:r>
            <a:r>
              <a:rPr lang="en-US" sz="3600" b="1" baseline="30000" dirty="0"/>
              <a:t> </a:t>
            </a:r>
            <a:r>
              <a:rPr lang="en-US" sz="3600" dirty="0"/>
              <a:t> the gospel … </a:t>
            </a:r>
            <a:r>
              <a:rPr lang="en-US" sz="3600" b="1" baseline="30000" dirty="0"/>
              <a:t>11 </a:t>
            </a:r>
            <a:r>
              <a:rPr lang="en-US" sz="3600" dirty="0"/>
              <a:t>for which I was appointed a preacher, an apostle, and a teacher. </a:t>
            </a:r>
            <a:r>
              <a:rPr lang="en-US" sz="3600" b="1" baseline="30000" dirty="0"/>
              <a:t>12 </a:t>
            </a:r>
            <a:r>
              <a:rPr lang="en-US" sz="3600" dirty="0"/>
              <a:t>For this reason I also suffer these things; but I am not ashamed, for I know whom I have believed, </a:t>
            </a:r>
            <a:r>
              <a:rPr lang="en-US" sz="3600" b="1" u="sng" dirty="0"/>
              <a:t>and I am convinced that He is able to protect what I have entrusted to Him until that day</a:t>
            </a:r>
            <a:r>
              <a:rPr lang="en-US" sz="3600" dirty="0"/>
              <a:t>. </a:t>
            </a:r>
          </a:p>
          <a:p>
            <a:endParaRPr lang="en-US" sz="3600" dirty="0"/>
          </a:p>
          <a:p>
            <a:r>
              <a:rPr lang="en-US" sz="3600" dirty="0"/>
              <a:t> </a:t>
            </a:r>
          </a:p>
        </p:txBody>
      </p:sp>
      <p:sp>
        <p:nvSpPr>
          <p:cNvPr id="4" name="TextBox 3">
            <a:extLst>
              <a:ext uri="{FF2B5EF4-FFF2-40B4-BE49-F238E27FC236}">
                <a16:creationId xmlns:a16="http://schemas.microsoft.com/office/drawing/2014/main" id="{3591B03D-D654-4EFA-9CCC-AAD4DCB64486}"/>
              </a:ext>
            </a:extLst>
          </p:cNvPr>
          <p:cNvSpPr txBox="1"/>
          <p:nvPr/>
        </p:nvSpPr>
        <p:spPr>
          <a:xfrm>
            <a:off x="81831" y="127861"/>
            <a:ext cx="7878827"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2) Who we suffer </a:t>
            </a:r>
            <a:r>
              <a:rPr lang="en-US" sz="6000" b="1" i="1" dirty="0">
                <a:solidFill>
                  <a:schemeClr val="bg1"/>
                </a:solidFill>
              </a:rPr>
              <a:t>WITH:</a:t>
            </a:r>
            <a:endParaRPr lang="en-US" sz="4800" i="1" dirty="0">
              <a:solidFill>
                <a:schemeClr val="bg1"/>
              </a:solidFill>
            </a:endParaRPr>
          </a:p>
        </p:txBody>
      </p:sp>
      <p:sp>
        <p:nvSpPr>
          <p:cNvPr id="2" name="Rounded Rectangle 4">
            <a:extLst>
              <a:ext uri="{FF2B5EF4-FFF2-40B4-BE49-F238E27FC236}">
                <a16:creationId xmlns:a16="http://schemas.microsoft.com/office/drawing/2014/main" id="{2EF04D06-88C2-A1EB-AB37-D5C3D69F473D}"/>
              </a:ext>
            </a:extLst>
          </p:cNvPr>
          <p:cNvSpPr/>
          <p:nvPr/>
        </p:nvSpPr>
        <p:spPr>
          <a:xfrm>
            <a:off x="541742" y="1454026"/>
            <a:ext cx="10775577" cy="847385"/>
          </a:xfrm>
          <a:prstGeom prst="roundRect">
            <a:avLst/>
          </a:prstGeom>
          <a:solidFill>
            <a:srgbClr val="3F7D1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t>Jesus’s path goes </a:t>
            </a:r>
            <a:r>
              <a:rPr lang="en-US" sz="4400" b="1" i="1" dirty="0"/>
              <a:t>through</a:t>
            </a:r>
            <a:r>
              <a:rPr lang="en-US" sz="4400" b="1" dirty="0"/>
              <a:t> suffering </a:t>
            </a:r>
            <a:r>
              <a:rPr lang="en-US" sz="4400" b="1" i="1" dirty="0"/>
              <a:t>to</a:t>
            </a:r>
            <a:r>
              <a:rPr lang="en-US" sz="4400" b="1" dirty="0"/>
              <a:t> glory</a:t>
            </a:r>
          </a:p>
        </p:txBody>
      </p:sp>
    </p:spTree>
    <p:extLst>
      <p:ext uri="{BB962C8B-B14F-4D97-AF65-F5344CB8AC3E}">
        <p14:creationId xmlns:p14="http://schemas.microsoft.com/office/powerpoint/2010/main" val="885798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591B03D-D654-4EFA-9CCC-AAD4DCB64486}"/>
              </a:ext>
            </a:extLst>
          </p:cNvPr>
          <p:cNvSpPr txBox="1"/>
          <p:nvPr/>
        </p:nvSpPr>
        <p:spPr>
          <a:xfrm>
            <a:off x="81831" y="127861"/>
            <a:ext cx="11948804"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3) The POWER with which we face it</a:t>
            </a:r>
            <a:r>
              <a:rPr lang="en-US" sz="6000" b="1" i="1" dirty="0">
                <a:solidFill>
                  <a:schemeClr val="bg1"/>
                </a:solidFill>
              </a:rPr>
              <a:t>:</a:t>
            </a:r>
            <a:endParaRPr lang="en-US" sz="4800" i="1" dirty="0">
              <a:solidFill>
                <a:schemeClr val="bg1"/>
              </a:solidFill>
            </a:endParaRPr>
          </a:p>
        </p:txBody>
      </p:sp>
      <p:sp>
        <p:nvSpPr>
          <p:cNvPr id="8" name="Rectangle 7"/>
          <p:cNvSpPr/>
          <p:nvPr/>
        </p:nvSpPr>
        <p:spPr>
          <a:xfrm>
            <a:off x="1" y="4406515"/>
            <a:ext cx="12191999" cy="2451486"/>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baseline="30000" dirty="0">
                <a:solidFill>
                  <a:srgbClr val="72DB2B"/>
                </a:solidFill>
              </a:rPr>
              <a:t>2 Tim 1:8</a:t>
            </a:r>
            <a:r>
              <a:rPr lang="en-US" sz="3600" b="1" baseline="30000" dirty="0"/>
              <a:t> </a:t>
            </a:r>
            <a:r>
              <a:rPr lang="en-US" sz="3600" dirty="0"/>
              <a:t>Therefore do not be ashamed of the testimony of our Lord or of me His prisoner, but join with me in suffering for the  gospel </a:t>
            </a:r>
            <a:r>
              <a:rPr lang="en-US" sz="3600" b="1" u="sng" dirty="0"/>
              <a:t>according to the power of God</a:t>
            </a:r>
            <a:r>
              <a:rPr lang="en-US" sz="3600" dirty="0"/>
              <a:t>,</a:t>
            </a:r>
          </a:p>
        </p:txBody>
      </p:sp>
    </p:spTree>
    <p:extLst>
      <p:ext uri="{BB962C8B-B14F-4D97-AF65-F5344CB8AC3E}">
        <p14:creationId xmlns:p14="http://schemas.microsoft.com/office/powerpoint/2010/main" val="17467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591B03D-D654-4EFA-9CCC-AAD4DCB64486}"/>
              </a:ext>
            </a:extLst>
          </p:cNvPr>
          <p:cNvSpPr txBox="1"/>
          <p:nvPr/>
        </p:nvSpPr>
        <p:spPr>
          <a:xfrm>
            <a:off x="81831" y="127861"/>
            <a:ext cx="11948804"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3) The POWER with which we face it</a:t>
            </a:r>
            <a:r>
              <a:rPr lang="en-US" sz="6000" b="1" i="1" dirty="0">
                <a:solidFill>
                  <a:schemeClr val="bg1"/>
                </a:solidFill>
              </a:rPr>
              <a:t>:</a:t>
            </a:r>
            <a:endParaRPr lang="en-US" sz="4800" i="1" dirty="0">
              <a:solidFill>
                <a:schemeClr val="bg1"/>
              </a:solidFill>
            </a:endParaRPr>
          </a:p>
        </p:txBody>
      </p:sp>
      <p:sp>
        <p:nvSpPr>
          <p:cNvPr id="8" name="Rectangle 7"/>
          <p:cNvSpPr/>
          <p:nvPr/>
        </p:nvSpPr>
        <p:spPr>
          <a:xfrm>
            <a:off x="1" y="4406515"/>
            <a:ext cx="12191999" cy="2451486"/>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baseline="30000" dirty="0">
                <a:solidFill>
                  <a:srgbClr val="72DB2B"/>
                </a:solidFill>
              </a:rPr>
              <a:t>2 Tim 1:8</a:t>
            </a:r>
            <a:r>
              <a:rPr lang="en-US" sz="3600" b="1" baseline="30000" dirty="0"/>
              <a:t> </a:t>
            </a:r>
            <a:r>
              <a:rPr lang="en-US" sz="3600" b="1" u="sng" dirty="0"/>
              <a:t>Therefore</a:t>
            </a:r>
            <a:r>
              <a:rPr lang="en-US" sz="3600" dirty="0"/>
              <a:t> do not be ashamed of the testimony of our Lord or of me His prisoner, but join with me in suffering for the  gospel </a:t>
            </a:r>
            <a:r>
              <a:rPr lang="en-US" sz="3600" b="1" u="sng" dirty="0"/>
              <a:t>according to the power of God</a:t>
            </a:r>
            <a:r>
              <a:rPr lang="en-US" sz="3600" dirty="0"/>
              <a:t>,</a:t>
            </a:r>
          </a:p>
        </p:txBody>
      </p:sp>
    </p:spTree>
    <p:extLst>
      <p:ext uri="{BB962C8B-B14F-4D97-AF65-F5344CB8AC3E}">
        <p14:creationId xmlns:p14="http://schemas.microsoft.com/office/powerpoint/2010/main" val="424828188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591B03D-D654-4EFA-9CCC-AAD4DCB64486}"/>
              </a:ext>
            </a:extLst>
          </p:cNvPr>
          <p:cNvSpPr txBox="1"/>
          <p:nvPr/>
        </p:nvSpPr>
        <p:spPr>
          <a:xfrm>
            <a:off x="81831" y="127861"/>
            <a:ext cx="11948804"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3) The POWER with which we face it</a:t>
            </a:r>
            <a:r>
              <a:rPr lang="en-US" sz="6000" b="1" i="1" dirty="0">
                <a:solidFill>
                  <a:schemeClr val="bg1"/>
                </a:solidFill>
              </a:rPr>
              <a:t>:</a:t>
            </a:r>
            <a:endParaRPr lang="en-US" sz="4800" i="1" dirty="0">
              <a:solidFill>
                <a:schemeClr val="bg1"/>
              </a:solidFill>
            </a:endParaRPr>
          </a:p>
        </p:txBody>
      </p:sp>
      <p:sp>
        <p:nvSpPr>
          <p:cNvPr id="8" name="Rectangle 7"/>
          <p:cNvSpPr/>
          <p:nvPr/>
        </p:nvSpPr>
        <p:spPr>
          <a:xfrm>
            <a:off x="1" y="5056093"/>
            <a:ext cx="12191999" cy="1801907"/>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000" b="1" baseline="30000" dirty="0">
                <a:solidFill>
                  <a:srgbClr val="72DB2B"/>
                </a:solidFill>
              </a:rPr>
              <a:t>2 Tim 1:7</a:t>
            </a:r>
            <a:r>
              <a:rPr lang="en-US" sz="4000" b="1" baseline="30000" dirty="0"/>
              <a:t> </a:t>
            </a:r>
            <a:r>
              <a:rPr lang="en-US" sz="4000" dirty="0"/>
              <a:t>For God has not given us a spirit of timidity, but of power and love and discipline.</a:t>
            </a:r>
          </a:p>
        </p:txBody>
      </p:sp>
    </p:spTree>
    <p:extLst>
      <p:ext uri="{BB962C8B-B14F-4D97-AF65-F5344CB8AC3E}">
        <p14:creationId xmlns:p14="http://schemas.microsoft.com/office/powerpoint/2010/main" val="184814030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591B03D-D654-4EFA-9CCC-AAD4DCB64486}"/>
              </a:ext>
            </a:extLst>
          </p:cNvPr>
          <p:cNvSpPr txBox="1"/>
          <p:nvPr/>
        </p:nvSpPr>
        <p:spPr>
          <a:xfrm>
            <a:off x="81831" y="127861"/>
            <a:ext cx="11948804"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3) The POWER with which we face it</a:t>
            </a:r>
            <a:r>
              <a:rPr lang="en-US" sz="6000" b="1" i="1" dirty="0">
                <a:solidFill>
                  <a:schemeClr val="bg1"/>
                </a:solidFill>
              </a:rPr>
              <a:t>:</a:t>
            </a:r>
            <a:endParaRPr lang="en-US" sz="4800" i="1" dirty="0">
              <a:solidFill>
                <a:schemeClr val="bg1"/>
              </a:solidFill>
            </a:endParaRPr>
          </a:p>
        </p:txBody>
      </p:sp>
      <p:sp>
        <p:nvSpPr>
          <p:cNvPr id="8" name="Rectangle 7"/>
          <p:cNvSpPr/>
          <p:nvPr/>
        </p:nvSpPr>
        <p:spPr>
          <a:xfrm>
            <a:off x="1" y="5056093"/>
            <a:ext cx="12191999" cy="1801907"/>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000" b="1" baseline="30000" dirty="0">
                <a:solidFill>
                  <a:srgbClr val="72DB2B"/>
                </a:solidFill>
              </a:rPr>
              <a:t>2 Tim 1:7</a:t>
            </a:r>
            <a:r>
              <a:rPr lang="en-US" sz="4000" b="1" baseline="30000" dirty="0"/>
              <a:t> </a:t>
            </a:r>
            <a:r>
              <a:rPr lang="en-US" sz="4000" dirty="0"/>
              <a:t>For God has not </a:t>
            </a:r>
            <a:r>
              <a:rPr lang="en-US" sz="4000" b="1" u="sng" dirty="0"/>
              <a:t>given us a spirit</a:t>
            </a:r>
            <a:r>
              <a:rPr lang="en-US" sz="4000" b="1" dirty="0"/>
              <a:t> </a:t>
            </a:r>
            <a:r>
              <a:rPr lang="en-US" sz="4000" dirty="0"/>
              <a:t>of timidity, but of power and love and discipline.</a:t>
            </a:r>
          </a:p>
        </p:txBody>
      </p:sp>
    </p:spTree>
    <p:extLst>
      <p:ext uri="{BB962C8B-B14F-4D97-AF65-F5344CB8AC3E}">
        <p14:creationId xmlns:p14="http://schemas.microsoft.com/office/powerpoint/2010/main" val="214591515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591B03D-D654-4EFA-9CCC-AAD4DCB64486}"/>
              </a:ext>
            </a:extLst>
          </p:cNvPr>
          <p:cNvSpPr txBox="1"/>
          <p:nvPr/>
        </p:nvSpPr>
        <p:spPr>
          <a:xfrm>
            <a:off x="81831" y="127861"/>
            <a:ext cx="11948804"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3) The POWER with which we face it</a:t>
            </a:r>
            <a:r>
              <a:rPr lang="en-US" sz="6000" b="1" i="1" dirty="0">
                <a:solidFill>
                  <a:schemeClr val="bg1"/>
                </a:solidFill>
              </a:rPr>
              <a:t>:</a:t>
            </a:r>
            <a:endParaRPr lang="en-US" sz="4800" i="1" dirty="0">
              <a:solidFill>
                <a:schemeClr val="bg1"/>
              </a:solidFill>
            </a:endParaRPr>
          </a:p>
        </p:txBody>
      </p:sp>
      <p:sp>
        <p:nvSpPr>
          <p:cNvPr id="8" name="Rectangle 7"/>
          <p:cNvSpPr/>
          <p:nvPr/>
        </p:nvSpPr>
        <p:spPr>
          <a:xfrm>
            <a:off x="1" y="5056093"/>
            <a:ext cx="12191999" cy="1801907"/>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000" b="1" baseline="30000" dirty="0">
                <a:solidFill>
                  <a:srgbClr val="72DB2B"/>
                </a:solidFill>
              </a:rPr>
              <a:t>2 Tim 1:7</a:t>
            </a:r>
            <a:r>
              <a:rPr lang="en-US" sz="4000" b="1" baseline="30000" dirty="0"/>
              <a:t> </a:t>
            </a:r>
            <a:r>
              <a:rPr lang="en-US" sz="4000" dirty="0"/>
              <a:t>For God has </a:t>
            </a:r>
            <a:r>
              <a:rPr lang="en-US" sz="4000" b="1" u="sng" dirty="0"/>
              <a:t>not given us a spirit of timidity</a:t>
            </a:r>
            <a:r>
              <a:rPr lang="en-US" sz="4000" dirty="0"/>
              <a:t>, but of power and love and discipline.</a:t>
            </a:r>
          </a:p>
        </p:txBody>
      </p:sp>
    </p:spTree>
    <p:extLst>
      <p:ext uri="{BB962C8B-B14F-4D97-AF65-F5344CB8AC3E}">
        <p14:creationId xmlns:p14="http://schemas.microsoft.com/office/powerpoint/2010/main" val="6588263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591B03D-D654-4EFA-9CCC-AAD4DCB64486}"/>
              </a:ext>
            </a:extLst>
          </p:cNvPr>
          <p:cNvSpPr txBox="1"/>
          <p:nvPr/>
        </p:nvSpPr>
        <p:spPr>
          <a:xfrm>
            <a:off x="81831" y="127861"/>
            <a:ext cx="11948804"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3) The POWER with which we face it</a:t>
            </a:r>
            <a:r>
              <a:rPr lang="en-US" sz="6000" b="1" i="1" dirty="0">
                <a:solidFill>
                  <a:schemeClr val="bg1"/>
                </a:solidFill>
              </a:rPr>
              <a:t>:</a:t>
            </a:r>
            <a:endParaRPr lang="en-US" sz="4800" i="1" dirty="0">
              <a:solidFill>
                <a:schemeClr val="bg1"/>
              </a:solidFill>
            </a:endParaRPr>
          </a:p>
        </p:txBody>
      </p:sp>
      <p:sp>
        <p:nvSpPr>
          <p:cNvPr id="8" name="Rectangle 7"/>
          <p:cNvSpPr/>
          <p:nvPr/>
        </p:nvSpPr>
        <p:spPr>
          <a:xfrm>
            <a:off x="1" y="5056093"/>
            <a:ext cx="12191999" cy="1801907"/>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000" b="1" baseline="30000" dirty="0">
                <a:solidFill>
                  <a:srgbClr val="72DB2B"/>
                </a:solidFill>
              </a:rPr>
              <a:t>2 Tim 1:7</a:t>
            </a:r>
            <a:r>
              <a:rPr lang="en-US" sz="4000" b="1" baseline="30000" dirty="0"/>
              <a:t> </a:t>
            </a:r>
            <a:r>
              <a:rPr lang="en-US" sz="4000" dirty="0"/>
              <a:t>For God has not given us a spirit of timidity, but of </a:t>
            </a:r>
            <a:r>
              <a:rPr lang="en-US" sz="4000" b="1" u="sng" dirty="0"/>
              <a:t>power</a:t>
            </a:r>
            <a:r>
              <a:rPr lang="en-US" sz="4000" dirty="0"/>
              <a:t> and love and discipline.</a:t>
            </a:r>
          </a:p>
        </p:txBody>
      </p:sp>
    </p:spTree>
    <p:extLst>
      <p:ext uri="{BB962C8B-B14F-4D97-AF65-F5344CB8AC3E}">
        <p14:creationId xmlns:p14="http://schemas.microsoft.com/office/powerpoint/2010/main" val="321610433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591B03D-D654-4EFA-9CCC-AAD4DCB64486}"/>
              </a:ext>
            </a:extLst>
          </p:cNvPr>
          <p:cNvSpPr txBox="1"/>
          <p:nvPr/>
        </p:nvSpPr>
        <p:spPr>
          <a:xfrm>
            <a:off x="81831" y="127861"/>
            <a:ext cx="11948804"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3) The POWER with which we face it</a:t>
            </a:r>
            <a:r>
              <a:rPr lang="en-US" sz="6000" b="1" i="1" dirty="0">
                <a:solidFill>
                  <a:schemeClr val="bg1"/>
                </a:solidFill>
              </a:rPr>
              <a:t>:</a:t>
            </a:r>
            <a:endParaRPr lang="en-US" sz="4800" i="1" dirty="0">
              <a:solidFill>
                <a:schemeClr val="bg1"/>
              </a:solidFill>
            </a:endParaRPr>
          </a:p>
        </p:txBody>
      </p:sp>
      <p:sp>
        <p:nvSpPr>
          <p:cNvPr id="8" name="Rectangle 7"/>
          <p:cNvSpPr/>
          <p:nvPr/>
        </p:nvSpPr>
        <p:spPr>
          <a:xfrm>
            <a:off x="1" y="5056093"/>
            <a:ext cx="12191999" cy="1801907"/>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000" b="1" baseline="30000" dirty="0">
                <a:solidFill>
                  <a:srgbClr val="72DB2B"/>
                </a:solidFill>
              </a:rPr>
              <a:t>2 Tim 1:7</a:t>
            </a:r>
            <a:r>
              <a:rPr lang="en-US" sz="4000" b="1" baseline="30000" dirty="0"/>
              <a:t> </a:t>
            </a:r>
            <a:r>
              <a:rPr lang="en-US" sz="4000" dirty="0"/>
              <a:t>For God has not given us a spirit of timidity, but of power and </a:t>
            </a:r>
            <a:r>
              <a:rPr lang="en-US" sz="4000" b="1" u="sng" dirty="0"/>
              <a:t>love</a:t>
            </a:r>
            <a:r>
              <a:rPr lang="en-US" sz="4000" dirty="0"/>
              <a:t> and discipline.</a:t>
            </a:r>
          </a:p>
        </p:txBody>
      </p:sp>
      <p:sp>
        <p:nvSpPr>
          <p:cNvPr id="2" name="Rounded Rectangle 4">
            <a:extLst>
              <a:ext uri="{FF2B5EF4-FFF2-40B4-BE49-F238E27FC236}">
                <a16:creationId xmlns:a16="http://schemas.microsoft.com/office/drawing/2014/main" id="{38148955-99FD-68A0-29BA-6E8ACF9B6872}"/>
              </a:ext>
            </a:extLst>
          </p:cNvPr>
          <p:cNvSpPr/>
          <p:nvPr/>
        </p:nvSpPr>
        <p:spPr>
          <a:xfrm>
            <a:off x="402722" y="1546493"/>
            <a:ext cx="11386555" cy="847385"/>
          </a:xfrm>
          <a:prstGeom prst="roundRect">
            <a:avLst/>
          </a:prstGeom>
          <a:solidFill>
            <a:srgbClr val="3F7D1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t>Love is the one thing that always trumps shame</a:t>
            </a:r>
          </a:p>
        </p:txBody>
      </p:sp>
      <p:sp>
        <p:nvSpPr>
          <p:cNvPr id="3" name="Rounded Rectangle 4">
            <a:extLst>
              <a:ext uri="{FF2B5EF4-FFF2-40B4-BE49-F238E27FC236}">
                <a16:creationId xmlns:a16="http://schemas.microsoft.com/office/drawing/2014/main" id="{5B06EAF8-7C9F-DC6C-CA5A-377A246967A4}"/>
              </a:ext>
            </a:extLst>
          </p:cNvPr>
          <p:cNvSpPr/>
          <p:nvPr/>
        </p:nvSpPr>
        <p:spPr>
          <a:xfrm>
            <a:off x="402721" y="2891589"/>
            <a:ext cx="11386555" cy="1302724"/>
          </a:xfrm>
          <a:prstGeom prst="roundRect">
            <a:avLst/>
          </a:prstGeom>
          <a:solidFill>
            <a:srgbClr val="3F7D1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t>Love is the antidote to fear, because it takes my attention off of myself and puts it on others</a:t>
            </a:r>
          </a:p>
        </p:txBody>
      </p:sp>
    </p:spTree>
    <p:extLst>
      <p:ext uri="{BB962C8B-B14F-4D97-AF65-F5344CB8AC3E}">
        <p14:creationId xmlns:p14="http://schemas.microsoft.com/office/powerpoint/2010/main" val="2128012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1" y="4406515"/>
            <a:ext cx="12191999" cy="2451486"/>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baseline="30000" dirty="0">
                <a:solidFill>
                  <a:srgbClr val="72DB2B"/>
                </a:solidFill>
              </a:rPr>
              <a:t>2 Tim 1:8</a:t>
            </a:r>
            <a:r>
              <a:rPr lang="en-US" sz="3600" b="1" baseline="30000" dirty="0"/>
              <a:t> </a:t>
            </a:r>
            <a:r>
              <a:rPr lang="en-US" sz="3600" dirty="0"/>
              <a:t>Therefore do not be ashamed of the testimony of our Lord or of me His prisoner, but </a:t>
            </a:r>
            <a:r>
              <a:rPr lang="en-US" sz="3600" b="1" u="sng" dirty="0"/>
              <a:t>join with me in suffering</a:t>
            </a:r>
            <a:r>
              <a:rPr lang="en-US" sz="3600" dirty="0"/>
              <a:t> for the  gospel according to the power of God,</a:t>
            </a:r>
          </a:p>
        </p:txBody>
      </p:sp>
      <p:sp>
        <p:nvSpPr>
          <p:cNvPr id="14" name="TextBox 13">
            <a:extLst>
              <a:ext uri="{FF2B5EF4-FFF2-40B4-BE49-F238E27FC236}">
                <a16:creationId xmlns:a16="http://schemas.microsoft.com/office/drawing/2014/main" id="{3591B03D-D654-4EFA-9CCC-AAD4DCB64486}"/>
              </a:ext>
            </a:extLst>
          </p:cNvPr>
          <p:cNvSpPr txBox="1"/>
          <p:nvPr/>
        </p:nvSpPr>
        <p:spPr>
          <a:xfrm>
            <a:off x="-152554" y="95375"/>
            <a:ext cx="5765441"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i="1" dirty="0">
                <a:solidFill>
                  <a:schemeClr val="bg1"/>
                </a:solidFill>
              </a:rPr>
              <a:t>2 Timothy </a:t>
            </a:r>
            <a:endParaRPr lang="en-US" sz="4800" i="1" dirty="0">
              <a:solidFill>
                <a:schemeClr val="bg1"/>
              </a:solidFill>
            </a:endParaRPr>
          </a:p>
        </p:txBody>
      </p:sp>
    </p:spTree>
    <p:extLst>
      <p:ext uri="{BB962C8B-B14F-4D97-AF65-F5344CB8AC3E}">
        <p14:creationId xmlns:p14="http://schemas.microsoft.com/office/powerpoint/2010/main" val="120781461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591B03D-D654-4EFA-9CCC-AAD4DCB64486}"/>
              </a:ext>
            </a:extLst>
          </p:cNvPr>
          <p:cNvSpPr txBox="1"/>
          <p:nvPr/>
        </p:nvSpPr>
        <p:spPr>
          <a:xfrm>
            <a:off x="81831" y="127861"/>
            <a:ext cx="11948804"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3) The POWER with which we face it</a:t>
            </a:r>
            <a:r>
              <a:rPr lang="en-US" sz="6000" b="1" i="1" dirty="0">
                <a:solidFill>
                  <a:schemeClr val="bg1"/>
                </a:solidFill>
              </a:rPr>
              <a:t>:</a:t>
            </a:r>
            <a:endParaRPr lang="en-US" sz="4800" i="1" dirty="0">
              <a:solidFill>
                <a:schemeClr val="bg1"/>
              </a:solidFill>
            </a:endParaRPr>
          </a:p>
        </p:txBody>
      </p:sp>
      <p:sp>
        <p:nvSpPr>
          <p:cNvPr id="8" name="Rectangle 7"/>
          <p:cNvSpPr/>
          <p:nvPr/>
        </p:nvSpPr>
        <p:spPr>
          <a:xfrm>
            <a:off x="1" y="5056093"/>
            <a:ext cx="12191999" cy="1801907"/>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000" b="1" baseline="30000" dirty="0">
                <a:solidFill>
                  <a:srgbClr val="72DB2B"/>
                </a:solidFill>
              </a:rPr>
              <a:t>2 Tim 1:7</a:t>
            </a:r>
            <a:r>
              <a:rPr lang="en-US" sz="4000" b="1" baseline="30000" dirty="0"/>
              <a:t> </a:t>
            </a:r>
            <a:r>
              <a:rPr lang="en-US" sz="4000" dirty="0"/>
              <a:t>For God has not given us a spirit of timidity, but of power and love and </a:t>
            </a:r>
            <a:r>
              <a:rPr lang="en-US" sz="4000" b="1" u="sng" dirty="0"/>
              <a:t>discipline</a:t>
            </a:r>
            <a:r>
              <a:rPr lang="en-US" sz="4000" dirty="0"/>
              <a:t>.</a:t>
            </a:r>
          </a:p>
        </p:txBody>
      </p:sp>
      <p:sp>
        <p:nvSpPr>
          <p:cNvPr id="5" name="Rounded Rectangular Callout 4"/>
          <p:cNvSpPr/>
          <p:nvPr/>
        </p:nvSpPr>
        <p:spPr>
          <a:xfrm>
            <a:off x="3539323" y="4428565"/>
            <a:ext cx="8428585" cy="803712"/>
          </a:xfrm>
          <a:prstGeom prst="wedgeRoundRectCallout">
            <a:avLst>
              <a:gd name="adj1" fmla="val -35029"/>
              <a:gd name="adj2" fmla="val 148190"/>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dirty="0" err="1">
                <a:solidFill>
                  <a:schemeClr val="tx1"/>
                </a:solidFill>
              </a:rPr>
              <a:t>Sophronismos</a:t>
            </a:r>
            <a:r>
              <a:rPr lang="en-US" sz="3600" b="1" dirty="0">
                <a:solidFill>
                  <a:schemeClr val="tx1"/>
                </a:solidFill>
              </a:rPr>
              <a:t>: “</a:t>
            </a:r>
            <a:r>
              <a:rPr lang="en-US" sz="3600" dirty="0">
                <a:solidFill>
                  <a:schemeClr val="tx1"/>
                </a:solidFill>
              </a:rPr>
              <a:t>to recall one to his senses”</a:t>
            </a:r>
          </a:p>
        </p:txBody>
      </p:sp>
      <p:sp>
        <p:nvSpPr>
          <p:cNvPr id="6" name="Rectangle 5"/>
          <p:cNvSpPr/>
          <p:nvPr/>
        </p:nvSpPr>
        <p:spPr>
          <a:xfrm>
            <a:off x="1555048" y="1505581"/>
            <a:ext cx="9081903" cy="2343748"/>
          </a:xfrm>
          <a:prstGeom prst="rect">
            <a:avLst/>
          </a:prstGeom>
          <a:solidFill>
            <a:srgbClr val="03272D"/>
          </a:solidFill>
          <a:ln w="317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baseline="30000" dirty="0">
                <a:solidFill>
                  <a:srgbClr val="72DB2B"/>
                </a:solidFill>
              </a:rPr>
              <a:t>Mark 5:15 </a:t>
            </a:r>
            <a:r>
              <a:rPr lang="en-US" sz="3600" dirty="0">
                <a:solidFill>
                  <a:schemeClr val="bg1"/>
                </a:solidFill>
              </a:rPr>
              <a:t>“In his right mind” </a:t>
            </a:r>
          </a:p>
          <a:p>
            <a:r>
              <a:rPr lang="en-US" sz="3600" b="1" baseline="30000" dirty="0">
                <a:solidFill>
                  <a:srgbClr val="72DB2B"/>
                </a:solidFill>
              </a:rPr>
              <a:t>2</a:t>
            </a:r>
            <a:r>
              <a:rPr lang="en-US" sz="3600" b="1" dirty="0">
                <a:solidFill>
                  <a:srgbClr val="72DB2B"/>
                </a:solidFill>
              </a:rPr>
              <a:t> </a:t>
            </a:r>
            <a:r>
              <a:rPr lang="en-US" sz="3600" b="1" baseline="30000" dirty="0" err="1">
                <a:solidFill>
                  <a:srgbClr val="72DB2B"/>
                </a:solidFill>
              </a:rPr>
              <a:t>Cor</a:t>
            </a:r>
            <a:r>
              <a:rPr lang="en-US" sz="3600" b="1" baseline="30000" dirty="0">
                <a:solidFill>
                  <a:srgbClr val="72DB2B"/>
                </a:solidFill>
              </a:rPr>
              <a:t> 5:13</a:t>
            </a:r>
            <a:r>
              <a:rPr lang="en-US" sz="3600" b="1" dirty="0">
                <a:solidFill>
                  <a:srgbClr val="72DB2B"/>
                </a:solidFill>
              </a:rPr>
              <a:t> </a:t>
            </a:r>
            <a:r>
              <a:rPr lang="en-US" sz="3600" dirty="0">
                <a:solidFill>
                  <a:schemeClr val="bg1"/>
                </a:solidFill>
              </a:rPr>
              <a:t>“sound mind”</a:t>
            </a:r>
          </a:p>
          <a:p>
            <a:r>
              <a:rPr lang="en-US" sz="3600" b="1" baseline="30000" dirty="0">
                <a:solidFill>
                  <a:srgbClr val="72DB2B"/>
                </a:solidFill>
              </a:rPr>
              <a:t>Romans 12:3 </a:t>
            </a:r>
            <a:r>
              <a:rPr lang="en-US" sz="3600" dirty="0">
                <a:solidFill>
                  <a:schemeClr val="bg1"/>
                </a:solidFill>
              </a:rPr>
              <a:t>“think so as to have sound judgement” </a:t>
            </a:r>
          </a:p>
          <a:p>
            <a:r>
              <a:rPr lang="en-US" sz="3600" b="1" baseline="30000" dirty="0">
                <a:solidFill>
                  <a:srgbClr val="72DB2B"/>
                </a:solidFill>
              </a:rPr>
              <a:t>Titus 2:6 </a:t>
            </a:r>
            <a:r>
              <a:rPr lang="en-US" sz="3600" dirty="0">
                <a:solidFill>
                  <a:schemeClr val="bg1"/>
                </a:solidFill>
              </a:rPr>
              <a:t>“sensible”</a:t>
            </a:r>
            <a:endParaRPr lang="en-US" sz="3600" dirty="0"/>
          </a:p>
        </p:txBody>
      </p:sp>
    </p:spTree>
    <p:extLst>
      <p:ext uri="{BB962C8B-B14F-4D97-AF65-F5344CB8AC3E}">
        <p14:creationId xmlns:p14="http://schemas.microsoft.com/office/powerpoint/2010/main" val="3424607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591B03D-D654-4EFA-9CCC-AAD4DCB64486}"/>
              </a:ext>
            </a:extLst>
          </p:cNvPr>
          <p:cNvSpPr txBox="1"/>
          <p:nvPr/>
        </p:nvSpPr>
        <p:spPr>
          <a:xfrm>
            <a:off x="81831" y="127861"/>
            <a:ext cx="11948804"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3) The POWER with which we face it</a:t>
            </a:r>
            <a:r>
              <a:rPr lang="en-US" sz="6000" b="1" i="1" dirty="0">
                <a:solidFill>
                  <a:schemeClr val="bg1"/>
                </a:solidFill>
              </a:rPr>
              <a:t>:</a:t>
            </a:r>
            <a:endParaRPr lang="en-US" sz="4800" i="1" dirty="0">
              <a:solidFill>
                <a:schemeClr val="bg1"/>
              </a:solidFill>
            </a:endParaRPr>
          </a:p>
        </p:txBody>
      </p:sp>
      <p:sp>
        <p:nvSpPr>
          <p:cNvPr id="8" name="Rectangle 7"/>
          <p:cNvSpPr/>
          <p:nvPr/>
        </p:nvSpPr>
        <p:spPr>
          <a:xfrm>
            <a:off x="1" y="5056093"/>
            <a:ext cx="12191999" cy="1801907"/>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000" b="1" baseline="30000" dirty="0">
                <a:solidFill>
                  <a:srgbClr val="72DB2B"/>
                </a:solidFill>
              </a:rPr>
              <a:t>2 Tim 1:7</a:t>
            </a:r>
            <a:r>
              <a:rPr lang="en-US" sz="4000" b="1" baseline="30000" dirty="0"/>
              <a:t> </a:t>
            </a:r>
            <a:r>
              <a:rPr lang="en-US" sz="4000" dirty="0"/>
              <a:t>For God has not given us a spirit of timidity, but of power and love and </a:t>
            </a:r>
            <a:r>
              <a:rPr lang="en-US" sz="4000" b="1" u="sng" dirty="0"/>
              <a:t>discipline</a:t>
            </a:r>
            <a:r>
              <a:rPr lang="en-US" sz="4000" dirty="0"/>
              <a:t>.</a:t>
            </a:r>
          </a:p>
        </p:txBody>
      </p:sp>
      <p:sp>
        <p:nvSpPr>
          <p:cNvPr id="9" name="Rectangle 8"/>
          <p:cNvSpPr/>
          <p:nvPr/>
        </p:nvSpPr>
        <p:spPr>
          <a:xfrm>
            <a:off x="6670490" y="5903259"/>
            <a:ext cx="6005604" cy="694327"/>
          </a:xfrm>
          <a:prstGeom prst="rect">
            <a:avLst/>
          </a:prstGeom>
          <a:solidFill>
            <a:srgbClr val="03272D"/>
          </a:solidFill>
          <a:ln w="317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000" b="1" i="1" dirty="0"/>
              <a:t>renewed thinking</a:t>
            </a:r>
          </a:p>
        </p:txBody>
      </p:sp>
      <p:sp>
        <p:nvSpPr>
          <p:cNvPr id="2" name="Rounded Rectangle 6">
            <a:extLst>
              <a:ext uri="{FF2B5EF4-FFF2-40B4-BE49-F238E27FC236}">
                <a16:creationId xmlns:a16="http://schemas.microsoft.com/office/drawing/2014/main" id="{44125079-0C0D-9C03-6187-574672CDA650}"/>
              </a:ext>
            </a:extLst>
          </p:cNvPr>
          <p:cNvSpPr/>
          <p:nvPr/>
        </p:nvSpPr>
        <p:spPr>
          <a:xfrm>
            <a:off x="173252" y="1579619"/>
            <a:ext cx="11857383" cy="822141"/>
          </a:xfrm>
          <a:prstGeom prst="roundRect">
            <a:avLst/>
          </a:prstGeom>
          <a:solidFill>
            <a:srgbClr val="3F7D1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t>Thinking that isn’t influenced by shame and fear</a:t>
            </a:r>
          </a:p>
        </p:txBody>
      </p:sp>
    </p:spTree>
    <p:extLst>
      <p:ext uri="{BB962C8B-B14F-4D97-AF65-F5344CB8AC3E}">
        <p14:creationId xmlns:p14="http://schemas.microsoft.com/office/powerpoint/2010/main" val="1025070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left)">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2" grpId="0" animBg="1"/>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591B03D-D654-4EFA-9CCC-AAD4DCB64486}"/>
              </a:ext>
            </a:extLst>
          </p:cNvPr>
          <p:cNvSpPr txBox="1"/>
          <p:nvPr/>
        </p:nvSpPr>
        <p:spPr>
          <a:xfrm>
            <a:off x="81831" y="127861"/>
            <a:ext cx="11948804"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3) The POWER with which we face it</a:t>
            </a:r>
            <a:r>
              <a:rPr lang="en-US" sz="6000" b="1" i="1" dirty="0">
                <a:solidFill>
                  <a:schemeClr val="bg1"/>
                </a:solidFill>
              </a:rPr>
              <a:t>:</a:t>
            </a:r>
            <a:endParaRPr lang="en-US" sz="4800" i="1" dirty="0">
              <a:solidFill>
                <a:schemeClr val="bg1"/>
              </a:solidFill>
            </a:endParaRPr>
          </a:p>
        </p:txBody>
      </p:sp>
      <p:sp>
        <p:nvSpPr>
          <p:cNvPr id="8" name="Rectangle 7"/>
          <p:cNvSpPr/>
          <p:nvPr/>
        </p:nvSpPr>
        <p:spPr>
          <a:xfrm>
            <a:off x="1" y="5056093"/>
            <a:ext cx="12191999" cy="1801907"/>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000" b="1" baseline="30000" dirty="0">
                <a:solidFill>
                  <a:srgbClr val="72DB2B"/>
                </a:solidFill>
              </a:rPr>
              <a:t>2 Tim 1:7</a:t>
            </a:r>
            <a:r>
              <a:rPr lang="en-US" sz="4000" b="1" baseline="30000" dirty="0"/>
              <a:t> </a:t>
            </a:r>
            <a:r>
              <a:rPr lang="en-US" sz="4000" dirty="0"/>
              <a:t>For God has not given us a spirit of timidity, but of power and love and </a:t>
            </a:r>
            <a:r>
              <a:rPr lang="en-US" sz="4000" b="1" u="sng" dirty="0"/>
              <a:t>discipline</a:t>
            </a:r>
            <a:r>
              <a:rPr lang="en-US" sz="4000" dirty="0"/>
              <a:t>.</a:t>
            </a:r>
          </a:p>
        </p:txBody>
      </p:sp>
      <p:sp>
        <p:nvSpPr>
          <p:cNvPr id="7" name="Rounded Rectangle 6"/>
          <p:cNvSpPr/>
          <p:nvPr/>
        </p:nvSpPr>
        <p:spPr>
          <a:xfrm>
            <a:off x="656860" y="1258160"/>
            <a:ext cx="10798746" cy="1554671"/>
          </a:xfrm>
          <a:prstGeom prst="roundRect">
            <a:avLst/>
          </a:prstGeom>
          <a:solidFill>
            <a:srgbClr val="3F7D1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t>This is the Spirit alive in you:</a:t>
            </a:r>
          </a:p>
          <a:p>
            <a:pPr algn="ctr"/>
            <a:r>
              <a:rPr lang="en-US" sz="4400" b="1" dirty="0"/>
              <a:t> a Spirit of bold love and truth!</a:t>
            </a:r>
          </a:p>
        </p:txBody>
      </p:sp>
      <p:sp>
        <p:nvSpPr>
          <p:cNvPr id="5" name="Rounded Rectangle 4"/>
          <p:cNvSpPr/>
          <p:nvPr/>
        </p:nvSpPr>
        <p:spPr>
          <a:xfrm>
            <a:off x="215153" y="3083859"/>
            <a:ext cx="11815481" cy="2144575"/>
          </a:xfrm>
          <a:prstGeom prst="roundRect">
            <a:avLst/>
          </a:prstGeom>
          <a:solidFill>
            <a:srgbClr val="3F7D1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t>So don’t let fear or shame or embarrassment bully you into clamming up about what Christ has done in your life!</a:t>
            </a:r>
          </a:p>
        </p:txBody>
      </p:sp>
    </p:spTree>
    <p:extLst>
      <p:ext uri="{BB962C8B-B14F-4D97-AF65-F5344CB8AC3E}">
        <p14:creationId xmlns:p14="http://schemas.microsoft.com/office/powerpoint/2010/main" val="1832227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A close up of a logo&#10;&#10;Description generated with very high confidence">
            <a:extLst>
              <a:ext uri="{FF2B5EF4-FFF2-40B4-BE49-F238E27FC236}">
                <a16:creationId xmlns:a16="http://schemas.microsoft.com/office/drawing/2014/main" id="{9642626F-AE5B-4C60-AF84-A024FE51F763}"/>
              </a:ext>
            </a:extLst>
          </p:cNvPr>
          <p:cNvPicPr>
            <a:picLocks noChangeAspect="1"/>
          </p:cNvPicPr>
          <p:nvPr/>
        </p:nvPicPr>
        <p:blipFill rotWithShape="1">
          <a:blip r:embed="rId2"/>
          <a:srcRect/>
          <a:stretch/>
        </p:blipFill>
        <p:spPr>
          <a:xfrm>
            <a:off x="20" y="10"/>
            <a:ext cx="12191980" cy="6857990"/>
          </a:xfrm>
          <a:prstGeom prst="rect">
            <a:avLst/>
          </a:prstGeom>
        </p:spPr>
      </p:pic>
      <p:sp>
        <p:nvSpPr>
          <p:cNvPr id="3" name="TextBox 2">
            <a:extLst>
              <a:ext uri="{FF2B5EF4-FFF2-40B4-BE49-F238E27FC236}">
                <a16:creationId xmlns:a16="http://schemas.microsoft.com/office/drawing/2014/main" id="{3591B03D-D654-4EFA-9CCC-AAD4DCB64486}"/>
              </a:ext>
            </a:extLst>
          </p:cNvPr>
          <p:cNvSpPr txBox="1"/>
          <p:nvPr/>
        </p:nvSpPr>
        <p:spPr>
          <a:xfrm>
            <a:off x="1" y="0"/>
            <a:ext cx="12192000" cy="7048083"/>
          </a:xfrm>
          <a:prstGeom prst="rect">
            <a:avLst/>
          </a:prstGeom>
          <a:solidFill>
            <a:srgbClr val="03272D"/>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5400" b="1" u="sng" dirty="0">
                <a:solidFill>
                  <a:schemeClr val="bg1"/>
                </a:solidFill>
              </a:rPr>
              <a:t>Discussion Questions:</a:t>
            </a:r>
          </a:p>
          <a:p>
            <a:pPr algn="ctr"/>
            <a:endParaRPr lang="en-US" sz="4000" dirty="0">
              <a:solidFill>
                <a:schemeClr val="bg1"/>
              </a:solidFill>
            </a:endParaRPr>
          </a:p>
          <a:p>
            <a:pPr marL="685800" indent="-685800">
              <a:buFont typeface="Arial" panose="020B0604020202020204" pitchFamily="34" charset="0"/>
              <a:buChar char="•"/>
            </a:pPr>
            <a:r>
              <a:rPr lang="en-US" sz="5400" i="1" dirty="0">
                <a:solidFill>
                  <a:schemeClr val="bg1"/>
                </a:solidFill>
              </a:rPr>
              <a:t>How would I know if I was “ashamed” of the gospel? </a:t>
            </a:r>
          </a:p>
          <a:p>
            <a:pPr marL="685800" indent="-685800">
              <a:buFont typeface="Arial" panose="020B0604020202020204" pitchFamily="34" charset="0"/>
              <a:buChar char="•"/>
            </a:pPr>
            <a:endParaRPr lang="en-US" sz="4400" dirty="0">
              <a:solidFill>
                <a:schemeClr val="bg1"/>
              </a:solidFill>
            </a:endParaRPr>
          </a:p>
          <a:p>
            <a:pPr marL="685800" indent="-685800">
              <a:buFont typeface="Arial" panose="020B0604020202020204" pitchFamily="34" charset="0"/>
              <a:buChar char="•"/>
            </a:pPr>
            <a:r>
              <a:rPr lang="en-US" sz="5400" i="1" dirty="0">
                <a:solidFill>
                  <a:schemeClr val="bg1"/>
                </a:solidFill>
              </a:rPr>
              <a:t>What advice would you give a friend who wanted to overcome their shame and be more bold?</a:t>
            </a:r>
          </a:p>
          <a:p>
            <a:pPr marL="685800" indent="-685800">
              <a:buFont typeface="Arial" panose="020B0604020202020204" pitchFamily="34" charset="0"/>
              <a:buChar char="•"/>
            </a:pPr>
            <a:endParaRPr lang="en-US" sz="4400" i="1" dirty="0">
              <a:solidFill>
                <a:schemeClr val="bg1"/>
              </a:solidFill>
            </a:endParaRPr>
          </a:p>
        </p:txBody>
      </p:sp>
    </p:spTree>
    <p:extLst>
      <p:ext uri="{BB962C8B-B14F-4D97-AF65-F5344CB8AC3E}">
        <p14:creationId xmlns:p14="http://schemas.microsoft.com/office/powerpoint/2010/main" val="88974265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A close up of a logo&#10;&#10;Description generated with very high confidence">
            <a:extLst>
              <a:ext uri="{FF2B5EF4-FFF2-40B4-BE49-F238E27FC236}">
                <a16:creationId xmlns:a16="http://schemas.microsoft.com/office/drawing/2014/main" id="{9642626F-AE5B-4C60-AF84-A024FE51F763}"/>
              </a:ext>
            </a:extLst>
          </p:cNvPr>
          <p:cNvPicPr>
            <a:picLocks noChangeAspect="1"/>
          </p:cNvPicPr>
          <p:nvPr/>
        </p:nvPicPr>
        <p:blipFill rotWithShape="1">
          <a:blip r:embed="rId2"/>
          <a:srcRect/>
          <a:stretch/>
        </p:blipFill>
        <p:spPr>
          <a:xfrm>
            <a:off x="20" y="10"/>
            <a:ext cx="12191980" cy="6857990"/>
          </a:xfrm>
          <a:prstGeom prst="rect">
            <a:avLst/>
          </a:prstGeom>
        </p:spPr>
      </p:pic>
    </p:spTree>
    <p:extLst>
      <p:ext uri="{BB962C8B-B14F-4D97-AF65-F5344CB8AC3E}">
        <p14:creationId xmlns:p14="http://schemas.microsoft.com/office/powerpoint/2010/main" val="33403466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591B03D-D654-4EFA-9CCC-AAD4DCB64486}"/>
              </a:ext>
            </a:extLst>
          </p:cNvPr>
          <p:cNvSpPr txBox="1"/>
          <p:nvPr/>
        </p:nvSpPr>
        <p:spPr>
          <a:xfrm>
            <a:off x="81831" y="127861"/>
            <a:ext cx="8232175"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Join with me in suffering</a:t>
            </a:r>
            <a:endParaRPr lang="en-US" sz="4800" dirty="0">
              <a:solidFill>
                <a:schemeClr val="bg1"/>
              </a:solidFill>
            </a:endParaRPr>
          </a:p>
        </p:txBody>
      </p:sp>
      <p:sp>
        <p:nvSpPr>
          <p:cNvPr id="11" name="Rectangle 10"/>
          <p:cNvSpPr/>
          <p:nvPr/>
        </p:nvSpPr>
        <p:spPr>
          <a:xfrm>
            <a:off x="1" y="4406515"/>
            <a:ext cx="12191999" cy="2451486"/>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baseline="30000" dirty="0">
                <a:solidFill>
                  <a:srgbClr val="72DB2B"/>
                </a:solidFill>
              </a:rPr>
              <a:t>2 Tim 1:8</a:t>
            </a:r>
            <a:r>
              <a:rPr lang="en-US" sz="3600" b="1" baseline="30000" dirty="0"/>
              <a:t> </a:t>
            </a:r>
            <a:r>
              <a:rPr lang="en-US" sz="3600" dirty="0"/>
              <a:t>Therefore do not be ashamed of the testimony of our Lord or of me His prisoner, but </a:t>
            </a:r>
            <a:r>
              <a:rPr lang="en-US" sz="3600" b="1" u="sng" dirty="0"/>
              <a:t>join with me in suffering</a:t>
            </a:r>
            <a:r>
              <a:rPr lang="en-US" sz="3600" dirty="0"/>
              <a:t> for the  gospel according to the power of God,</a:t>
            </a:r>
          </a:p>
        </p:txBody>
      </p:sp>
      <p:sp>
        <p:nvSpPr>
          <p:cNvPr id="2" name="Rounded Rectangular Callout 1"/>
          <p:cNvSpPr/>
          <p:nvPr/>
        </p:nvSpPr>
        <p:spPr>
          <a:xfrm>
            <a:off x="1800113" y="3690993"/>
            <a:ext cx="8993393" cy="876887"/>
          </a:xfrm>
          <a:prstGeom prst="wedgeRoundRectCallout">
            <a:avLst>
              <a:gd name="adj1" fmla="val -4185"/>
              <a:gd name="adj2" fmla="val 150421"/>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i="1" dirty="0" err="1">
                <a:solidFill>
                  <a:schemeClr val="tx1"/>
                </a:solidFill>
              </a:rPr>
              <a:t>Sugkakopatheo</a:t>
            </a:r>
            <a:r>
              <a:rPr lang="en-US" sz="3200" dirty="0">
                <a:solidFill>
                  <a:schemeClr val="tx1"/>
                </a:solidFill>
              </a:rPr>
              <a:t>: “to bear evil treatment along with”</a:t>
            </a:r>
          </a:p>
        </p:txBody>
      </p:sp>
      <p:sp>
        <p:nvSpPr>
          <p:cNvPr id="13" name="TextBox 12">
            <a:extLst>
              <a:ext uri="{FF2B5EF4-FFF2-40B4-BE49-F238E27FC236}">
                <a16:creationId xmlns:a16="http://schemas.microsoft.com/office/drawing/2014/main" id="{3591B03D-D654-4EFA-9CCC-AAD4DCB64486}"/>
              </a:ext>
            </a:extLst>
          </p:cNvPr>
          <p:cNvSpPr txBox="1"/>
          <p:nvPr/>
        </p:nvSpPr>
        <p:spPr>
          <a:xfrm>
            <a:off x="81831" y="1042089"/>
            <a:ext cx="10771417"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4800" b="1" i="1" dirty="0">
                <a:solidFill>
                  <a:schemeClr val="bg1"/>
                </a:solidFill>
              </a:rPr>
              <a:t>“accompany me in my mistreatment” </a:t>
            </a:r>
            <a:endParaRPr lang="en-US" sz="4000" i="1" dirty="0">
              <a:solidFill>
                <a:schemeClr val="bg1"/>
              </a:solidFill>
            </a:endParaRPr>
          </a:p>
        </p:txBody>
      </p:sp>
    </p:spTree>
    <p:extLst>
      <p:ext uri="{BB962C8B-B14F-4D97-AF65-F5344CB8AC3E}">
        <p14:creationId xmlns:p14="http://schemas.microsoft.com/office/powerpoint/2010/main" val="37128633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2" grpId="0" animBg="1"/>
      <p:bldP spid="1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591B03D-D654-4EFA-9CCC-AAD4DCB64486}"/>
              </a:ext>
            </a:extLst>
          </p:cNvPr>
          <p:cNvSpPr txBox="1"/>
          <p:nvPr/>
        </p:nvSpPr>
        <p:spPr>
          <a:xfrm>
            <a:off x="81831" y="127861"/>
            <a:ext cx="8232175"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Join with me in suffering</a:t>
            </a:r>
            <a:endParaRPr lang="en-US" sz="4800" dirty="0">
              <a:solidFill>
                <a:schemeClr val="bg1"/>
              </a:solidFill>
            </a:endParaRPr>
          </a:p>
        </p:txBody>
      </p:sp>
      <p:sp>
        <p:nvSpPr>
          <p:cNvPr id="11" name="Rectangle 10"/>
          <p:cNvSpPr/>
          <p:nvPr/>
        </p:nvSpPr>
        <p:spPr>
          <a:xfrm>
            <a:off x="1" y="4406515"/>
            <a:ext cx="12191999" cy="2451486"/>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baseline="30000" dirty="0">
                <a:solidFill>
                  <a:srgbClr val="72DB2B"/>
                </a:solidFill>
              </a:rPr>
              <a:t>2 Tim 1:8</a:t>
            </a:r>
            <a:r>
              <a:rPr lang="en-US" sz="3600" b="1" baseline="30000" dirty="0"/>
              <a:t> </a:t>
            </a:r>
            <a:r>
              <a:rPr lang="en-US" sz="3600" dirty="0"/>
              <a:t>Therefore </a:t>
            </a:r>
            <a:r>
              <a:rPr lang="en-US" sz="3600" b="1" u="sng" dirty="0"/>
              <a:t>do not be ashamed</a:t>
            </a:r>
            <a:r>
              <a:rPr lang="en-US" sz="3600" dirty="0"/>
              <a:t> of the testimony of our Lord or of me His prisoner, but join with me in suffering for the  gospel according to the power of God,</a:t>
            </a:r>
          </a:p>
        </p:txBody>
      </p:sp>
      <p:sp>
        <p:nvSpPr>
          <p:cNvPr id="8" name="TextBox 7">
            <a:extLst>
              <a:ext uri="{FF2B5EF4-FFF2-40B4-BE49-F238E27FC236}">
                <a16:creationId xmlns:a16="http://schemas.microsoft.com/office/drawing/2014/main" id="{3591B03D-D654-4EFA-9CCC-AAD4DCB64486}"/>
              </a:ext>
            </a:extLst>
          </p:cNvPr>
          <p:cNvSpPr txBox="1"/>
          <p:nvPr/>
        </p:nvSpPr>
        <p:spPr>
          <a:xfrm>
            <a:off x="81831" y="1042089"/>
            <a:ext cx="10771417"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4800" b="1" i="1" dirty="0">
                <a:solidFill>
                  <a:schemeClr val="bg1"/>
                </a:solidFill>
              </a:rPr>
              <a:t>“accompany me in my mistreatment” </a:t>
            </a:r>
            <a:endParaRPr lang="en-US" sz="4000" i="1" dirty="0">
              <a:solidFill>
                <a:schemeClr val="bg1"/>
              </a:solidFill>
            </a:endParaRPr>
          </a:p>
        </p:txBody>
      </p:sp>
      <p:sp>
        <p:nvSpPr>
          <p:cNvPr id="9" name="TextBox 8">
            <a:extLst>
              <a:ext uri="{FF2B5EF4-FFF2-40B4-BE49-F238E27FC236}">
                <a16:creationId xmlns:a16="http://schemas.microsoft.com/office/drawing/2014/main" id="{3591B03D-D654-4EFA-9CCC-AAD4DCB64486}"/>
              </a:ext>
            </a:extLst>
          </p:cNvPr>
          <p:cNvSpPr txBox="1"/>
          <p:nvPr/>
        </p:nvSpPr>
        <p:spPr>
          <a:xfrm>
            <a:off x="2700997" y="1873086"/>
            <a:ext cx="9317525"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4800" b="1" i="1" dirty="0">
                <a:solidFill>
                  <a:schemeClr val="bg1"/>
                </a:solidFill>
              </a:rPr>
              <a:t>“… rather than retreating in shame”</a:t>
            </a:r>
            <a:endParaRPr lang="en-US" sz="4000" i="1" dirty="0">
              <a:solidFill>
                <a:schemeClr val="bg1"/>
              </a:solidFill>
            </a:endParaRPr>
          </a:p>
        </p:txBody>
      </p:sp>
    </p:spTree>
    <p:extLst>
      <p:ext uri="{BB962C8B-B14F-4D97-AF65-F5344CB8AC3E}">
        <p14:creationId xmlns:p14="http://schemas.microsoft.com/office/powerpoint/2010/main" val="3051386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591B03D-D654-4EFA-9CCC-AAD4DCB64486}"/>
              </a:ext>
            </a:extLst>
          </p:cNvPr>
          <p:cNvSpPr txBox="1"/>
          <p:nvPr/>
        </p:nvSpPr>
        <p:spPr>
          <a:xfrm>
            <a:off x="81831" y="127861"/>
            <a:ext cx="6977875"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Do not be ashamed </a:t>
            </a:r>
            <a:endParaRPr lang="en-US" sz="4800" dirty="0">
              <a:solidFill>
                <a:schemeClr val="bg1"/>
              </a:solidFill>
            </a:endParaRPr>
          </a:p>
        </p:txBody>
      </p:sp>
      <p:sp>
        <p:nvSpPr>
          <p:cNvPr id="11" name="Rectangle 10"/>
          <p:cNvSpPr/>
          <p:nvPr/>
        </p:nvSpPr>
        <p:spPr>
          <a:xfrm>
            <a:off x="1" y="4406515"/>
            <a:ext cx="12191999" cy="2451486"/>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baseline="30000" dirty="0">
                <a:solidFill>
                  <a:srgbClr val="72DB2B"/>
                </a:solidFill>
              </a:rPr>
              <a:t>2 Tim 1:8</a:t>
            </a:r>
            <a:r>
              <a:rPr lang="en-US" sz="3600" b="1" baseline="30000" dirty="0"/>
              <a:t> </a:t>
            </a:r>
            <a:r>
              <a:rPr lang="en-US" sz="3600" dirty="0"/>
              <a:t>Therefore </a:t>
            </a:r>
            <a:r>
              <a:rPr lang="en-US" sz="3600" b="1" u="sng" dirty="0"/>
              <a:t>do not be ashamed</a:t>
            </a:r>
            <a:r>
              <a:rPr lang="en-US" sz="3600" dirty="0"/>
              <a:t> of the testimony of our Lord or of me His prisoner, but join with me in suffering for the  gospel according to the power of God,</a:t>
            </a:r>
          </a:p>
        </p:txBody>
      </p:sp>
    </p:spTree>
    <p:extLst>
      <p:ext uri="{BB962C8B-B14F-4D97-AF65-F5344CB8AC3E}">
        <p14:creationId xmlns:p14="http://schemas.microsoft.com/office/powerpoint/2010/main" val="3762081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1" y="4406515"/>
            <a:ext cx="12191999" cy="2451486"/>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baseline="30000" dirty="0">
                <a:solidFill>
                  <a:srgbClr val="72DB2B"/>
                </a:solidFill>
              </a:rPr>
              <a:t>2 Tim 1:8</a:t>
            </a:r>
            <a:r>
              <a:rPr lang="en-US" sz="3600" b="1" baseline="30000" dirty="0"/>
              <a:t> </a:t>
            </a:r>
            <a:r>
              <a:rPr lang="en-US" sz="3600" dirty="0"/>
              <a:t>Therefore </a:t>
            </a:r>
            <a:r>
              <a:rPr lang="en-US" sz="3600" b="1" u="sng" dirty="0"/>
              <a:t>do not be ashamed</a:t>
            </a:r>
            <a:r>
              <a:rPr lang="en-US" sz="3600" dirty="0"/>
              <a:t> of the testimony of our Lord or of me His prisoner, but join with me in suffering for the  gospel according to the power of God,</a:t>
            </a:r>
          </a:p>
        </p:txBody>
      </p:sp>
      <p:sp>
        <p:nvSpPr>
          <p:cNvPr id="8" name="Rounded Rectangle 7"/>
          <p:cNvSpPr/>
          <p:nvPr/>
        </p:nvSpPr>
        <p:spPr>
          <a:xfrm>
            <a:off x="980349" y="2140982"/>
            <a:ext cx="9746791" cy="1268074"/>
          </a:xfrm>
          <a:prstGeom prst="roundRect">
            <a:avLst/>
          </a:prstGeom>
          <a:solidFill>
            <a:srgbClr val="3F7D1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t>That feeling when you are associated with something that has fallen out of favor….</a:t>
            </a:r>
          </a:p>
        </p:txBody>
      </p:sp>
      <p:sp>
        <p:nvSpPr>
          <p:cNvPr id="9" name="TextBox 8">
            <a:extLst>
              <a:ext uri="{FF2B5EF4-FFF2-40B4-BE49-F238E27FC236}">
                <a16:creationId xmlns:a16="http://schemas.microsoft.com/office/drawing/2014/main" id="{3591B03D-D654-4EFA-9CCC-AAD4DCB64486}"/>
              </a:ext>
            </a:extLst>
          </p:cNvPr>
          <p:cNvSpPr txBox="1"/>
          <p:nvPr/>
        </p:nvSpPr>
        <p:spPr>
          <a:xfrm>
            <a:off x="81831" y="127861"/>
            <a:ext cx="6977875"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Do not be ashamed </a:t>
            </a:r>
            <a:endParaRPr lang="en-US" sz="4800" dirty="0">
              <a:solidFill>
                <a:schemeClr val="bg1"/>
              </a:solidFill>
            </a:endParaRPr>
          </a:p>
        </p:txBody>
      </p:sp>
    </p:spTree>
    <p:extLst>
      <p:ext uri="{BB962C8B-B14F-4D97-AF65-F5344CB8AC3E}">
        <p14:creationId xmlns:p14="http://schemas.microsoft.com/office/powerpoint/2010/main" val="351974462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3657</Words>
  <Application>Microsoft Office PowerPoint</Application>
  <PresentationFormat>Widescreen</PresentationFormat>
  <Paragraphs>207</Paragraphs>
  <Slides>54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54</vt:i4>
      </vt:variant>
    </vt:vector>
  </HeadingPairs>
  <TitlesOfParts>
    <vt:vector size="58"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2024-07-15T19:55:34Z</dcterms:created>
  <dcterms:modified xsi:type="dcterms:W3CDTF">2024-07-15T19:55:41Z</dcterms:modified>
</cp:coreProperties>
</file>