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  <p:sldMasterId id="2147483677" r:id="rId4"/>
  </p:sldMasterIdLst>
  <p:notesMasterIdLst>
    <p:notesMasterId r:id="rId51"/>
  </p:notesMasterIdLst>
  <p:sldIdLst>
    <p:sldId id="1561" r:id="rId5"/>
    <p:sldId id="1902" r:id="rId6"/>
    <p:sldId id="1939" r:id="rId7"/>
    <p:sldId id="1940" r:id="rId8"/>
    <p:sldId id="1937" r:id="rId9"/>
    <p:sldId id="1707" r:id="rId10"/>
    <p:sldId id="1577" r:id="rId11"/>
    <p:sldId id="1580" r:id="rId12"/>
    <p:sldId id="1969" r:id="rId13"/>
    <p:sldId id="1903" r:id="rId14"/>
    <p:sldId id="1904" r:id="rId15"/>
    <p:sldId id="1905" r:id="rId16"/>
    <p:sldId id="1906" r:id="rId17"/>
    <p:sldId id="1907" r:id="rId18"/>
    <p:sldId id="1941" r:id="rId19"/>
    <p:sldId id="1908" r:id="rId20"/>
    <p:sldId id="1909" r:id="rId21"/>
    <p:sldId id="1910" r:id="rId22"/>
    <p:sldId id="1972" r:id="rId23"/>
    <p:sldId id="1959" r:id="rId24"/>
    <p:sldId id="1960" r:id="rId25"/>
    <p:sldId id="1961" r:id="rId26"/>
    <p:sldId id="1911" r:id="rId27"/>
    <p:sldId id="1912" r:id="rId28"/>
    <p:sldId id="1913" r:id="rId29"/>
    <p:sldId id="1914" r:id="rId30"/>
    <p:sldId id="1946" r:id="rId31"/>
    <p:sldId id="1947" r:id="rId32"/>
    <p:sldId id="1948" r:id="rId33"/>
    <p:sldId id="1949" r:id="rId34"/>
    <p:sldId id="1950" r:id="rId35"/>
    <p:sldId id="1973" r:id="rId36"/>
    <p:sldId id="1952" r:id="rId37"/>
    <p:sldId id="1962" r:id="rId38"/>
    <p:sldId id="1953" r:id="rId39"/>
    <p:sldId id="1971" r:id="rId40"/>
    <p:sldId id="1955" r:id="rId41"/>
    <p:sldId id="1954" r:id="rId42"/>
    <p:sldId id="1957" r:id="rId43"/>
    <p:sldId id="1958" r:id="rId44"/>
    <p:sldId id="1970" r:id="rId45"/>
    <p:sldId id="1963" r:id="rId46"/>
    <p:sldId id="1974" r:id="rId47"/>
    <p:sldId id="1965" r:id="rId48"/>
    <p:sldId id="1966" r:id="rId49"/>
    <p:sldId id="196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8669"/>
    <a:srgbClr val="FFFFCC"/>
    <a:srgbClr val="B16F6F"/>
    <a:srgbClr val="AB7575"/>
    <a:srgbClr val="A75959"/>
    <a:srgbClr val="BDB99F"/>
    <a:srgbClr val="FFFF99"/>
    <a:srgbClr val="602626"/>
    <a:srgbClr val="7E3232"/>
    <a:srgbClr val="F7F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4514D-35EB-4765-8C6C-13DF0FAA50BD}" v="1805" dt="2023-11-07T00:44:43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42" autoAdjust="0"/>
    <p:restoredTop sz="86013" autoAdjust="0"/>
  </p:normalViewPr>
  <p:slideViewPr>
    <p:cSldViewPr>
      <p:cViewPr varScale="1">
        <p:scale>
          <a:sx n="67" d="100"/>
          <a:sy n="67" d="100"/>
        </p:scale>
        <p:origin x="100" y="1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20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2286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54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61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47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58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49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2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34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91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6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45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20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8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973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4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32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64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21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43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3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85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68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8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04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96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289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944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726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430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05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0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156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1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0949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0562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3990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0852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3214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70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9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77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380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460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07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581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064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181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9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7010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247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071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790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9543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5578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7990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1031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7805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0861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0087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86736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64083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4738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57719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48176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02591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957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6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29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="" id="{43A4B9D9-CD70-74BA-D0B4-415DE90FA6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" y="4332243"/>
            <a:ext cx="8210733" cy="25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7:3) Nathan replied to David,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“Whatever you have in mind, go ahead and do it, for the Lord is with you.”</a:t>
            </a:r>
          </a:p>
        </p:txBody>
      </p:sp>
    </p:spTree>
    <p:extLst>
      <p:ext uri="{BB962C8B-B14F-4D97-AF65-F5344CB8AC3E}">
        <p14:creationId xmlns:p14="http://schemas.microsoft.com/office/powerpoint/2010/main" val="37073945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7:4) But that night the word of the Lord came to Nathan, saying: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 and tell my servant David,</a:t>
            </a:r>
          </a:p>
          <a:p>
            <a:r>
              <a:rPr lang="en-US" sz="48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‘Are you the one to build me</a:t>
            </a:r>
          </a:p>
          <a:p>
            <a:r>
              <a:rPr lang="en-US" sz="48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house to dwell in?’”</a:t>
            </a:r>
          </a:p>
        </p:txBody>
      </p:sp>
    </p:spTree>
    <p:extLst>
      <p:ext uri="{BB962C8B-B14F-4D97-AF65-F5344CB8AC3E}">
        <p14:creationId xmlns:p14="http://schemas.microsoft.com/office/powerpoint/2010/main" val="3679883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7:6) “I have not dwelt in a house from the day I brought the Israelites up out of Egypt to this day.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been moving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place to place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with a tent as my dwelling.”</a:t>
            </a:r>
          </a:p>
        </p:txBody>
      </p:sp>
    </p:spTree>
    <p:extLst>
      <p:ext uri="{BB962C8B-B14F-4D97-AF65-F5344CB8AC3E}">
        <p14:creationId xmlns:p14="http://schemas.microsoft.com/office/powerpoint/2010/main" val="33401375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7:7) “Wherever I have moved with all the Israelites, did I ever say to any of their rulers whom I commanded to shepherd my people Israel,</a:t>
            </a:r>
          </a:p>
          <a:p>
            <a:r>
              <a:rPr lang="en-US" sz="48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‘Why have you not built me a house of cedar?”’</a:t>
            </a:r>
          </a:p>
        </p:txBody>
      </p:sp>
    </p:spTree>
    <p:extLst>
      <p:ext uri="{BB962C8B-B14F-4D97-AF65-F5344CB8AC3E}">
        <p14:creationId xmlns:p14="http://schemas.microsoft.com/office/powerpoint/2010/main" val="35377475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7:8) “David,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took you from the pasture, from tending the flock.</a:t>
            </a:r>
          </a:p>
          <a:p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appointed you ruler over my people Israel.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have been with you wherever you have gone, and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have cut off all your enemies from before you.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will make your name great, like the names of the greatest men on earth.’”</a:t>
            </a:r>
          </a:p>
        </p:txBody>
      </p:sp>
    </p:spTree>
    <p:extLst>
      <p:ext uri="{BB962C8B-B14F-4D97-AF65-F5344CB8AC3E}">
        <p14:creationId xmlns:p14="http://schemas.microsoft.com/office/powerpoint/2010/main" val="7453900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7:8) “David,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took you from the pasture</a:t>
            </a:r>
            <a:r>
              <a:rPr lang="en-US" sz="4000" b="1" spc="-150" dirty="0"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from tending the flock.</a:t>
            </a:r>
          </a:p>
          <a:p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appointed you ruler</a:t>
            </a:r>
            <a:r>
              <a:rPr lang="en-US" sz="4000" b="1" spc="-150" dirty="0"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over my people Israel.</a:t>
            </a:r>
          </a:p>
          <a:p>
            <a:r>
              <a:rPr lang="en-US" sz="4000" b="1" spc="-150" baseline="30000" dirty="0"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4000" b="1" spc="-150" dirty="0"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been with you wherever you have gone, and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have cut off all your enemies</a:t>
            </a:r>
            <a:r>
              <a:rPr lang="en-US" sz="4000" b="1" spc="-150" dirty="0"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before you.</a:t>
            </a:r>
          </a:p>
          <a:p>
            <a:r>
              <a:rPr lang="en-US" sz="4000" b="1" spc="-150" dirty="0"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will make your name great</a:t>
            </a:r>
            <a:r>
              <a:rPr lang="en-US" sz="4000" b="1" spc="-150" dirty="0"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like the names of the greatest men on earth.’”</a:t>
            </a:r>
          </a:p>
        </p:txBody>
      </p:sp>
    </p:spTree>
    <p:extLst>
      <p:ext uri="{BB962C8B-B14F-4D97-AF65-F5344CB8AC3E}">
        <p14:creationId xmlns:p14="http://schemas.microsoft.com/office/powerpoint/2010/main" val="354649051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7:10) “And I will provide a place for my people Israel and will plant them so that they can have a home of their own and no longer be disturbed.”</a:t>
            </a:r>
          </a:p>
        </p:txBody>
      </p:sp>
    </p:spTree>
    <p:extLst>
      <p:ext uri="{BB962C8B-B14F-4D97-AF65-F5344CB8AC3E}">
        <p14:creationId xmlns:p14="http://schemas.microsoft.com/office/powerpoint/2010/main" val="2846077682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7:11) “Wicked people will not oppress them anymore, as they did at the beginning and have done ever since the time I appointed leaders over my people Israel. I will also give you rest from all your enemies.”</a:t>
            </a:r>
          </a:p>
        </p:txBody>
      </p:sp>
    </p:spTree>
    <p:extLst>
      <p:ext uri="{BB962C8B-B14F-4D97-AF65-F5344CB8AC3E}">
        <p14:creationId xmlns:p14="http://schemas.microsoft.com/office/powerpoint/2010/main" val="405161545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7:12) “The Lord himself will establish a house for you: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your days are over and you rest with your ancestors,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raise up your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offspring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succeed you, your own flesh and blood, and I will establish his kingdom.”</a:t>
            </a:r>
          </a:p>
        </p:txBody>
      </p:sp>
    </p:spTree>
    <p:extLst>
      <p:ext uri="{BB962C8B-B14F-4D97-AF65-F5344CB8AC3E}">
        <p14:creationId xmlns:p14="http://schemas.microsoft.com/office/powerpoint/2010/main" val="26739302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7:12) “The Lord himself will establish a house for you: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your days are over and you rest with your ancestors,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raise up your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offspring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succeed you, your own flesh and blood, and I will establish his kingdom.”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4E06586-9CC4-CDC8-FB60-787AAFFA61BC}"/>
              </a:ext>
            </a:extLst>
          </p:cNvPr>
          <p:cNvSpPr/>
          <p:nvPr/>
        </p:nvSpPr>
        <p:spPr>
          <a:xfrm>
            <a:off x="4191000" y="533400"/>
            <a:ext cx="5053584" cy="20330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“Offspring” (</a:t>
            </a:r>
            <a:r>
              <a:rPr lang="en-US" sz="48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zeraʿ</a:t>
            </a: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Literally “seed”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3:15; 17:7-10, 19; 22:18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C880ABAE-B56D-8150-74F2-5CFE2046DC0F}"/>
              </a:ext>
            </a:extLst>
          </p:cNvPr>
          <p:cNvSpPr/>
          <p:nvPr/>
        </p:nvSpPr>
        <p:spPr>
          <a:xfrm>
            <a:off x="2221992" y="3252216"/>
            <a:ext cx="9854184" cy="349740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(Gen. 3:15) God told the Serpent,</a:t>
            </a:r>
          </a:p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will cause hostility between you and the woman, and between your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offspring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her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offspring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He will strike your head, and you will strike his heel.”</a:t>
            </a:r>
          </a:p>
        </p:txBody>
      </p:sp>
    </p:spTree>
    <p:extLst>
      <p:ext uri="{BB962C8B-B14F-4D97-AF65-F5344CB8AC3E}">
        <p14:creationId xmlns:p14="http://schemas.microsoft.com/office/powerpoint/2010/main" val="42553845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7:1) King David was settled in his palace and the Lord had given him rest from all his enemies around him.</a:t>
            </a:r>
          </a:p>
        </p:txBody>
      </p:sp>
    </p:spTree>
    <p:extLst>
      <p:ext uri="{BB962C8B-B14F-4D97-AF65-F5344CB8AC3E}">
        <p14:creationId xmlns:p14="http://schemas.microsoft.com/office/powerpoint/2010/main" val="40945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7:12) “The Lord himself will establish a house for you: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your days are over and you rest with your ancestors,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raise up your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offspring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succeed you, your own flesh and blood, and I will establish his kingdom.”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4E06586-9CC4-CDC8-FB60-787AAFFA61BC}"/>
              </a:ext>
            </a:extLst>
          </p:cNvPr>
          <p:cNvSpPr/>
          <p:nvPr/>
        </p:nvSpPr>
        <p:spPr>
          <a:xfrm>
            <a:off x="4191000" y="533400"/>
            <a:ext cx="5053584" cy="20330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“Offspring” (</a:t>
            </a:r>
            <a:r>
              <a:rPr lang="en-US" sz="48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zeraʿ</a:t>
            </a: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Literally “seed”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3:15; 17:7-10, 19; 22:18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C880ABAE-B56D-8150-74F2-5CFE2046DC0F}"/>
              </a:ext>
            </a:extLst>
          </p:cNvPr>
          <p:cNvSpPr/>
          <p:nvPr/>
        </p:nvSpPr>
        <p:spPr>
          <a:xfrm>
            <a:off x="2221992" y="3252216"/>
            <a:ext cx="9854184" cy="349740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(Gen. 17:7) God said to Abraham,</a:t>
            </a:r>
          </a:p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will confirm my covenant with you. This is the everlasting covenant: I will always be your God and the God of your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offspring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after you.”</a:t>
            </a:r>
          </a:p>
          <a:p>
            <a:pPr lvl="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708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7:12) “The Lord himself will establish a house for you: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your days are over and you rest with your ancestors,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raise up your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offspring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succeed you, your own flesh and blood, and I will establish his kingdom.”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4E06586-9CC4-CDC8-FB60-787AAFFA61BC}"/>
              </a:ext>
            </a:extLst>
          </p:cNvPr>
          <p:cNvSpPr/>
          <p:nvPr/>
        </p:nvSpPr>
        <p:spPr>
          <a:xfrm>
            <a:off x="4191000" y="533400"/>
            <a:ext cx="5053584" cy="20330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“Offspring” (</a:t>
            </a:r>
            <a:r>
              <a:rPr lang="en-US" sz="48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zeraʿ</a:t>
            </a: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Literally “seed”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3:15; 17:7-10, 19; 22:18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C880ABAE-B56D-8150-74F2-5CFE2046DC0F}"/>
              </a:ext>
            </a:extLst>
          </p:cNvPr>
          <p:cNvSpPr/>
          <p:nvPr/>
        </p:nvSpPr>
        <p:spPr>
          <a:xfrm>
            <a:off x="2221992" y="3252216"/>
            <a:ext cx="9854184" cy="349740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(Gen. 22:18) God told Abraham,</a:t>
            </a:r>
          </a:p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“Through your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offspring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the nations of the earth will be blessed—all because you have obeyed me.”</a:t>
            </a:r>
          </a:p>
          <a:p>
            <a:pPr lvl="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711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 Sam. 7:12) “The Lord himself will establish a house for you: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your days are over and you rest with your ancestors,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will raise up your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offspring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succeed you, your own flesh and blood, and I will establish his kingdom.”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4E06586-9CC4-CDC8-FB60-787AAFFA61BC}"/>
              </a:ext>
            </a:extLst>
          </p:cNvPr>
          <p:cNvSpPr/>
          <p:nvPr/>
        </p:nvSpPr>
        <p:spPr>
          <a:xfrm>
            <a:off x="4191000" y="533400"/>
            <a:ext cx="5053584" cy="20330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“Offspring” (</a:t>
            </a:r>
            <a:r>
              <a:rPr kumimoji="0" lang="en-US" sz="4800" b="1" i="1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zeraʿ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Literally “seed”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Genesis 3:15; 17:7-10, 19; 22:18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E31186A-2343-C0E1-0AD0-1C4FD1802040}"/>
              </a:ext>
            </a:extLst>
          </p:cNvPr>
          <p:cNvSpPr/>
          <p:nvPr/>
        </p:nvSpPr>
        <p:spPr>
          <a:xfrm>
            <a:off x="3861816" y="2566416"/>
            <a:ext cx="2057400" cy="710184"/>
          </a:xfrm>
          <a:prstGeom prst="rect">
            <a:avLst/>
          </a:prstGeom>
          <a:noFill/>
          <a:ln w="7620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7:13) “He is the one who will build a house for my Name, and I will establish the throne of his kingdom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24775969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7:14) “I will be his father, and he will be my son.</a:t>
            </a:r>
          </a:p>
          <a:p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 does wrong,</a:t>
            </a:r>
          </a:p>
          <a:p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punish him with a rod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wielded by men, with floggings inflicted by human hands.”</a:t>
            </a:r>
          </a:p>
        </p:txBody>
      </p:sp>
    </p:spTree>
    <p:extLst>
      <p:ext uri="{BB962C8B-B14F-4D97-AF65-F5344CB8AC3E}">
        <p14:creationId xmlns:p14="http://schemas.microsoft.com/office/powerpoint/2010/main" val="2520087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7:15) “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my love will never be taken away from him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as I took it away from Saul, whom I removed from before you.”</a:t>
            </a:r>
          </a:p>
        </p:txBody>
      </p:sp>
    </p:spTree>
    <p:extLst>
      <p:ext uri="{BB962C8B-B14F-4D97-AF65-F5344CB8AC3E}">
        <p14:creationId xmlns:p14="http://schemas.microsoft.com/office/powerpoint/2010/main" val="3264433206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7:16) “Your house and your kingdom will endure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me. Your throne will be established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4193177" y="1981200"/>
            <a:ext cx="7326086" cy="4953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Psalm 89</a:t>
            </a:r>
          </a:p>
          <a:p>
            <a:pPr marL="2317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love David and be kind to him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forever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My covenant with him will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never end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317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will preserve an heir for him. His throne will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endless as the days of heaven.</a:t>
            </a:r>
          </a:p>
        </p:txBody>
      </p:sp>
    </p:spTree>
    <p:extLst>
      <p:ext uri="{BB962C8B-B14F-4D97-AF65-F5344CB8AC3E}">
        <p14:creationId xmlns:p14="http://schemas.microsoft.com/office/powerpoint/2010/main" val="28216843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7:16) “Your house and your kingdom will endure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me. Your throne will be established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4343400" y="1905000"/>
            <a:ext cx="7326086" cy="4953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Psalm 89</a:t>
            </a:r>
          </a:p>
          <a:p>
            <a:pPr marL="2317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if his descendants forsake my instructions…</a:t>
            </a:r>
          </a:p>
          <a:p>
            <a:pPr marL="2317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 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I will punish their sin with the rod, and their disobedience with beating.</a:t>
            </a:r>
          </a:p>
          <a:p>
            <a:pPr marL="2317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1" i="0" u="none" strike="noStrike" kern="1200" cap="none" spc="-150" normalizeH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513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7:16) “Your house and your kingdom will endure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me. Your throne will be established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4193177" y="1981200"/>
            <a:ext cx="7326086" cy="4953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Psalm 89</a:t>
            </a:r>
          </a:p>
          <a:p>
            <a:pPr marL="2317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I will never stop loving him nor fail to keep my promise to him. </a:t>
            </a:r>
          </a:p>
          <a:p>
            <a:pPr marL="2317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 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No, I will not break my covenant. I will not take back a single word I said.</a:t>
            </a:r>
          </a:p>
        </p:txBody>
      </p:sp>
    </p:spTree>
    <p:extLst>
      <p:ext uri="{BB962C8B-B14F-4D97-AF65-F5344CB8AC3E}">
        <p14:creationId xmlns:p14="http://schemas.microsoft.com/office/powerpoint/2010/main" val="18925145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7:16) “Your house and your kingdom will endure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me. Your throne will be established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4267200" y="1905000"/>
            <a:ext cx="7326086" cy="4953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Psalm 89</a:t>
            </a:r>
          </a:p>
          <a:p>
            <a:pPr marL="2317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 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have sworn an oath to David, and in my holiness I cannot lie: </a:t>
            </a:r>
          </a:p>
          <a:p>
            <a:pPr marL="2317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 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dynasty will go on </a:t>
            </a:r>
            <a:r>
              <a:rPr kumimoji="0" lang="en-US" sz="4000" b="1" i="0" u="sng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forever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317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kingdom will endure </a:t>
            </a:r>
            <a:r>
              <a:rPr kumimoji="0" lang="en-US" sz="4000" b="1" i="0" u="sng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the sun.</a:t>
            </a:r>
          </a:p>
        </p:txBody>
      </p:sp>
    </p:spTree>
    <p:extLst>
      <p:ext uri="{BB962C8B-B14F-4D97-AF65-F5344CB8AC3E}">
        <p14:creationId xmlns:p14="http://schemas.microsoft.com/office/powerpoint/2010/main" val="27145114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7:1)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King David was settled in his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palace</a:t>
            </a:r>
            <a:r>
              <a:rPr lang="en-US" sz="4000" b="1" spc="-150" dirty="0"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the Lord had given him rest from all his enemies around him.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A6ECCB8-821F-42DC-A682-3B0B2E51C92F}"/>
              </a:ext>
            </a:extLst>
          </p:cNvPr>
          <p:cNvSpPr/>
          <p:nvPr/>
        </p:nvSpPr>
        <p:spPr>
          <a:xfrm>
            <a:off x="130846" y="2623304"/>
            <a:ext cx="8763000" cy="208585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spent most of his life sleeping on the hills of Israel.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7:16) “Your house and your kingdom will endure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me. Your throne will be established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4193177" y="2057400"/>
            <a:ext cx="7326086" cy="4953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Psalm 89</a:t>
            </a:r>
          </a:p>
          <a:p>
            <a:pPr marL="2317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37 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will be </a:t>
            </a:r>
            <a:r>
              <a:rPr kumimoji="0" lang="en-US" sz="4000" b="1" i="0" u="sng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eternal as the moon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my faithful witness in the sky!”</a:t>
            </a:r>
          </a:p>
          <a:p>
            <a:pPr marL="2317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 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now you have rejected him and cast him off…</a:t>
            </a:r>
          </a:p>
          <a:p>
            <a:pPr marL="2317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1" i="0" u="none" strike="noStrike" kern="1200" cap="none" spc="-150" normalizeH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156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7:16) “Your house and your kingdom will endure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me. Your throne will be established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3878580" y="2057400"/>
            <a:ext cx="824048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 to Consider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How can David’s dynasty last “forever”?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9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7:16) “Your house and your kingdom will endure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me. Your throne will be established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3878580" y="2057400"/>
            <a:ext cx="824048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 to Consider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How can David’s dynasty last “forever”?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B78073BB-9F33-AD2C-538E-3CCE041BDDA5}"/>
              </a:ext>
            </a:extLst>
          </p:cNvPr>
          <p:cNvSpPr/>
          <p:nvPr/>
        </p:nvSpPr>
        <p:spPr>
          <a:xfrm>
            <a:off x="3886200" y="457200"/>
            <a:ext cx="7315200" cy="2667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(a) There will be an eternal succession of David’s descendants.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(b) One of David’s descendants will rule eternally.</a:t>
            </a:r>
          </a:p>
        </p:txBody>
      </p:sp>
    </p:spTree>
    <p:extLst>
      <p:ext uri="{BB962C8B-B14F-4D97-AF65-F5344CB8AC3E}">
        <p14:creationId xmlns:p14="http://schemas.microsoft.com/office/powerpoint/2010/main" val="36467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7:16) “Your house and your kingdom will endure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me. Your throne will be established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3878580" y="2057400"/>
            <a:ext cx="824048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 to Consider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1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How can David’s dynasty last “forever”?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Why isn’t a Davidic king currently on the throne?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7815952-B22D-C1C9-D439-31D61B67B88D}"/>
              </a:ext>
            </a:extLst>
          </p:cNvPr>
          <p:cNvSpPr/>
          <p:nvPr/>
        </p:nvSpPr>
        <p:spPr>
          <a:xfrm>
            <a:off x="3657600" y="1489960"/>
            <a:ext cx="6629400" cy="27736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David’s sons weren’t righteous enough to follow God.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So, God temporarily pulled them out of power.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67969EE-E750-E0B0-7105-9DB486810E77}"/>
              </a:ext>
            </a:extLst>
          </p:cNvPr>
          <p:cNvSpPr/>
          <p:nvPr/>
        </p:nvSpPr>
        <p:spPr>
          <a:xfrm>
            <a:off x="5867400" y="2832604"/>
            <a:ext cx="2651760" cy="746760"/>
          </a:xfrm>
          <a:prstGeom prst="roundRect">
            <a:avLst/>
          </a:prstGeom>
          <a:noFill/>
          <a:ln w="76200"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11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7:16) “Your house and your kingdom will endure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me. Your throne will be established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3878580" y="2057400"/>
            <a:ext cx="824048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 to Consider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1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How can David’s dynasty last “forever”?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Why isn’t a Davidic king currently on the throne?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7815952-B22D-C1C9-D439-31D61B67B88D}"/>
              </a:ext>
            </a:extLst>
          </p:cNvPr>
          <p:cNvSpPr/>
          <p:nvPr/>
        </p:nvSpPr>
        <p:spPr>
          <a:xfrm>
            <a:off x="3657600" y="1752600"/>
            <a:ext cx="6629400" cy="27736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this prophecy hasn’t been fulfilled… </a:t>
            </a:r>
            <a:r>
              <a:rPr lang="en-US" sz="5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9620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7:16) “Your house and your kingdom will endure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me. Your throne will be established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3878580" y="2057400"/>
            <a:ext cx="824048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 to Consider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1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How can David’s dynasty last “forever”?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1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Why isn’t a Davidic king currently on the throne?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Is this a messianic prediction?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B12D00F6-01CA-615A-1C72-B6729405294E}"/>
              </a:ext>
            </a:extLst>
          </p:cNvPr>
          <p:cNvSpPr/>
          <p:nvPr/>
        </p:nvSpPr>
        <p:spPr>
          <a:xfrm>
            <a:off x="1066800" y="1219200"/>
            <a:ext cx="10820400" cy="4191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Oh yeah!!</a:t>
            </a:r>
          </a:p>
        </p:txBody>
      </p:sp>
    </p:spTree>
    <p:extLst>
      <p:ext uri="{BB962C8B-B14F-4D97-AF65-F5344CB8AC3E}">
        <p14:creationId xmlns:p14="http://schemas.microsoft.com/office/powerpoint/2010/main" val="36955123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7:16) “Your house and your kingdom will endure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me. Your throne will be established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3878580" y="2057400"/>
            <a:ext cx="824048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 to Consider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1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How can David’s dynasty last “forever”?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1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Why isn’t a Davidic king currently on the throne?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Is this a messianic prediction?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B12D00F6-01CA-615A-1C72-B6729405294E}"/>
              </a:ext>
            </a:extLst>
          </p:cNvPr>
          <p:cNvSpPr/>
          <p:nvPr/>
        </p:nvSpPr>
        <p:spPr>
          <a:xfrm>
            <a:off x="1219200" y="1600200"/>
            <a:ext cx="10820400" cy="4191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(Ezek. 37:23) They will never again pollute themselves with their idols and vile images and rebellion, for I will save them from their sinful apostasy. I will cleanse them. Then they will truly be my people, and I will be their God.</a:t>
            </a:r>
          </a:p>
          <a:p>
            <a:pPr lvl="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10839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7:16) “Your house and your kingdom will endure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me. Your throne will be established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3878580" y="2057400"/>
            <a:ext cx="824048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 to Consider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1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How can David’s dynasty last “forever”?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1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Why isn’t a Davidic king currently on the throne?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Is this a messianic prediction?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B12D00F6-01CA-615A-1C72-B6729405294E}"/>
              </a:ext>
            </a:extLst>
          </p:cNvPr>
          <p:cNvSpPr/>
          <p:nvPr/>
        </p:nvSpPr>
        <p:spPr>
          <a:xfrm>
            <a:off x="1219200" y="1600200"/>
            <a:ext cx="10820400" cy="4191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(Ezek. 37:24) My servant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will be their king, and they will have only one shepherd. They will obey my regulations and be careful to keep my decrees.</a:t>
            </a:r>
          </a:p>
          <a:p>
            <a:pPr lvl="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17988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7:16) “Your house and your kingdom will endure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me. Your throne will be established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3878580" y="2057400"/>
            <a:ext cx="824048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 to Consider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1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How can David’s dynasty last “forever”?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1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Why isn’t a Davidic king currently on the throne?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Is this a messianic prediction?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A75AEFAD-D7D2-F5C5-A8E0-C64D752AF970}"/>
              </a:ext>
            </a:extLst>
          </p:cNvPr>
          <p:cNvSpPr/>
          <p:nvPr/>
        </p:nvSpPr>
        <p:spPr>
          <a:xfrm>
            <a:off x="1219200" y="1600200"/>
            <a:ext cx="10820400" cy="4191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(Ezek. 37:25) They will live in the land I gave my servant Jacob, the land where their ancestors lived.</a:t>
            </a:r>
          </a:p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and their children and their grandchildren after them will live there forever, generation after generation.</a:t>
            </a:r>
          </a:p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my servant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will be their prince forever.</a:t>
            </a:r>
          </a:p>
        </p:txBody>
      </p:sp>
    </p:spTree>
    <p:extLst>
      <p:ext uri="{BB962C8B-B14F-4D97-AF65-F5344CB8AC3E}">
        <p14:creationId xmlns:p14="http://schemas.microsoft.com/office/powerpoint/2010/main" val="20324019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7:16) “Your house and your kingdom will endure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me. Your throne will be established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3878580" y="2057400"/>
            <a:ext cx="824048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 to Consider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1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How can David’s dynasty last “forever”?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1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Why isn’t a Davidic king currently on the throne?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Is this a messianic prediction?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A75AEFAD-D7D2-F5C5-A8E0-C64D752AF970}"/>
              </a:ext>
            </a:extLst>
          </p:cNvPr>
          <p:cNvSpPr/>
          <p:nvPr/>
        </p:nvSpPr>
        <p:spPr>
          <a:xfrm>
            <a:off x="1219200" y="1600200"/>
            <a:ext cx="10820400" cy="4191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(Jer. 23:5) “For the time is coming,” says the LORD, “when I will raise up a righteous descendant from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King David’s line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will be a King who rules with wisdom. He will do what is just and right throughout the land.”</a:t>
            </a:r>
          </a:p>
          <a:p>
            <a:pPr lvl="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41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7:1) King David was settled in his palace and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Lord had given him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rest from all his enemies</a:t>
            </a:r>
            <a:r>
              <a:rPr lang="en-US" sz="4000" b="1" spc="-150" dirty="0"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around him.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D154D9E-5CD9-7F22-D4FC-CE47C06CB75E}"/>
              </a:ext>
            </a:extLst>
          </p:cNvPr>
          <p:cNvSpPr/>
          <p:nvPr/>
        </p:nvSpPr>
        <p:spPr>
          <a:xfrm>
            <a:off x="130846" y="2623304"/>
            <a:ext cx="8763000" cy="208585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spent most of his life sleeping on the hills of Israel.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697DEF96-1598-D45E-E757-EF94EC4A1D09}"/>
              </a:ext>
            </a:extLst>
          </p:cNvPr>
          <p:cNvSpPr/>
          <p:nvPr/>
        </p:nvSpPr>
        <p:spPr>
          <a:xfrm>
            <a:off x="3124200" y="1981200"/>
            <a:ext cx="8077200" cy="208585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spent most of his life fighting off enemies.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7:16) “Your house and your kingdom will endure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me. Your throne will be established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3878580" y="2057400"/>
            <a:ext cx="824048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 to Consider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1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How can David’s dynasty last “forever”?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B16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Why isn’t a Davidic king currently on the throne?</a:t>
            </a: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Is this a messianic prediction?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A75AEFAD-D7D2-F5C5-A8E0-C64D752AF970}"/>
              </a:ext>
            </a:extLst>
          </p:cNvPr>
          <p:cNvSpPr/>
          <p:nvPr/>
        </p:nvSpPr>
        <p:spPr>
          <a:xfrm>
            <a:off x="1219200" y="1600200"/>
            <a:ext cx="10820400" cy="4191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(Jer. 23:6) “And this will be his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‘The LORD Is Our Righteousness.’</a:t>
            </a:r>
          </a:p>
          <a:p>
            <a:pPr lvl="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735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 Sam. 7:16) “Your house and your kingdom will endure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forever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before me. Your throne will be established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forever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.’”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F89CD9BC-28B7-88F1-AF56-640B544B8E12}"/>
              </a:ext>
            </a:extLst>
          </p:cNvPr>
          <p:cNvSpPr/>
          <p:nvPr/>
        </p:nvSpPr>
        <p:spPr>
          <a:xfrm>
            <a:off x="3878580" y="2057400"/>
            <a:ext cx="8240486" cy="457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Lessons from this chapter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God’s gift was relational and spiritual—not material.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God’s gift was greater than David could 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 imagine!</a:t>
            </a:r>
          </a:p>
          <a:p>
            <a:pPr marL="231775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God has no needs…</a:t>
            </a:r>
          </a:p>
        </p:txBody>
      </p:sp>
    </p:spTree>
    <p:extLst>
      <p:ext uri="{BB962C8B-B14F-4D97-AF65-F5344CB8AC3E}">
        <p14:creationId xmlns:p14="http://schemas.microsoft.com/office/powerpoint/2010/main" val="42923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48550" y="59615"/>
            <a:ext cx="78518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relate to the God who has no needs?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We can be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protective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defensive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toward God.</a:t>
            </a:r>
          </a:p>
        </p:txBody>
      </p:sp>
    </p:spTree>
    <p:extLst>
      <p:ext uri="{BB962C8B-B14F-4D97-AF65-F5344CB8AC3E}">
        <p14:creationId xmlns:p14="http://schemas.microsoft.com/office/powerpoint/2010/main" val="12897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48550" y="59615"/>
            <a:ext cx="78518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relate to the God who has no needs?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We can be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protective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defensive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toward God.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762A3704-1813-7835-78C9-6C17C17B0E7B}"/>
              </a:ext>
            </a:extLst>
          </p:cNvPr>
          <p:cNvSpPr/>
          <p:nvPr/>
        </p:nvSpPr>
        <p:spPr>
          <a:xfrm>
            <a:off x="2743200" y="2581656"/>
            <a:ext cx="9372600" cy="4114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are all deeply broken, needy people.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(e.g. financially, relationally, existentially, medically, etc.)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we encounter God, we project this view on him—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only magnified!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does God need to spend time with me daily?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does God need my money?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if God asks me to give over something in my life?</a:t>
            </a:r>
          </a:p>
        </p:txBody>
      </p:sp>
    </p:spTree>
    <p:extLst>
      <p:ext uri="{BB962C8B-B14F-4D97-AF65-F5344CB8AC3E}">
        <p14:creationId xmlns:p14="http://schemas.microsoft.com/office/powerpoint/2010/main" val="37132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48550" y="59615"/>
            <a:ext cx="785186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relate to the God who has no needs?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We can be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protective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defensive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toward God.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We can try to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bargain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negotiate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 God.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99E6DFE-0864-68FB-9E36-008999835A14}"/>
              </a:ext>
            </a:extLst>
          </p:cNvPr>
          <p:cNvSpPr/>
          <p:nvPr/>
        </p:nvSpPr>
        <p:spPr>
          <a:xfrm>
            <a:off x="1752600" y="1066800"/>
            <a:ext cx="9677400" cy="200558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often bargain by appealing to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fairness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“This isn’t fair. Other people clearly have it better than me.”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don’t deserve this! Is this what I get for following God?”</a:t>
            </a:r>
          </a:p>
        </p:txBody>
      </p:sp>
    </p:spTree>
    <p:extLst>
      <p:ext uri="{BB962C8B-B14F-4D97-AF65-F5344CB8AC3E}">
        <p14:creationId xmlns:p14="http://schemas.microsoft.com/office/powerpoint/2010/main" val="32544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48550" y="59615"/>
            <a:ext cx="785186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relate to the God who has no needs?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We can be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protective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defensive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toward God.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We can try to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bargain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negotiate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with God.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We can exhaust ourselves through </a:t>
            </a:r>
            <a:r>
              <a:rPr kumimoji="0" lang="en-US" sz="4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moral performance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16A47FCF-1499-F899-A614-C96EBECB8C24}"/>
              </a:ext>
            </a:extLst>
          </p:cNvPr>
          <p:cNvSpPr/>
          <p:nvPr/>
        </p:nvSpPr>
        <p:spPr>
          <a:xfrm>
            <a:off x="3429000" y="2743200"/>
            <a:ext cx="7467600" cy="1676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don’t even compare that well to other broken people</a:t>
            </a:r>
            <a:r>
              <a:rPr kumimoji="0" lang="en-US" sz="44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58820E-F10C-5548-D6E5-B51A578C08A4}"/>
              </a:ext>
            </a:extLst>
          </p:cNvPr>
          <p:cNvSpPr txBox="1"/>
          <p:nvPr/>
        </p:nvSpPr>
        <p:spPr>
          <a:xfrm>
            <a:off x="48550" y="59615"/>
            <a:ext cx="785186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relate to the God who has no needs?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Trust that God doesn’t want to take anything that’s worth anything.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Focus on God’s promises, not what you think you deserve.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Accept and appreciate what God has already given you.</a:t>
            </a:r>
          </a:p>
        </p:txBody>
      </p:sp>
    </p:spTree>
    <p:extLst>
      <p:ext uri="{BB962C8B-B14F-4D97-AF65-F5344CB8AC3E}">
        <p14:creationId xmlns:p14="http://schemas.microsoft.com/office/powerpoint/2010/main" val="22505070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Sam. 7:1) King David was settled in his palace and the Lord had given him rest from all his enemies around him.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David said to Nathan the prophet,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“Here I am, living in a house of cedar,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while the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ark of God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remains in a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tent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420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79021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5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6F1129-AB9B-4408-A0F3-55E8778FBE80}"/>
              </a:ext>
            </a:extLst>
          </p:cNvPr>
          <p:cNvSpPr/>
          <p:nvPr/>
        </p:nvSpPr>
        <p:spPr>
          <a:xfrm>
            <a:off x="3352800" y="1981200"/>
            <a:ext cx="1828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D0A981-14A7-408A-937F-ACC2120A2B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2819400"/>
            <a:ext cx="6995160" cy="3886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58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9B8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 Sam. 7:1) King David was settled in his palace and the Lord had given him rest from all his enemies around him.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David said to Nathan the prophet,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“Here I am, living in a house of cedar,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while the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ark of God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remains in a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tent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29237209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2694</Words>
  <Application>Microsoft Office PowerPoint</Application>
  <PresentationFormat>Widescreen</PresentationFormat>
  <Paragraphs>232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2023-11-13T14:10:54Z</dcterms:created>
  <dcterms:modified xsi:type="dcterms:W3CDTF">2023-11-13T14:11:06Z</dcterms:modified>
</cp:coreProperties>
</file>