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56" r:id="rId3"/>
    <p:sldId id="257" r:id="rId4"/>
    <p:sldId id="302" r:id="rId5"/>
    <p:sldId id="310" r:id="rId6"/>
    <p:sldId id="309" r:id="rId7"/>
    <p:sldId id="311" r:id="rId8"/>
    <p:sldId id="312" r:id="rId9"/>
    <p:sldId id="313" r:id="rId10"/>
    <p:sldId id="314" r:id="rId11"/>
    <p:sldId id="318" r:id="rId12"/>
    <p:sldId id="315" r:id="rId13"/>
    <p:sldId id="303" r:id="rId14"/>
    <p:sldId id="316" r:id="rId15"/>
    <p:sldId id="317" r:id="rId16"/>
    <p:sldId id="304" r:id="rId17"/>
    <p:sldId id="319" r:id="rId18"/>
    <p:sldId id="320" r:id="rId19"/>
    <p:sldId id="321" r:id="rId20"/>
    <p:sldId id="305" r:id="rId21"/>
    <p:sldId id="323" r:id="rId22"/>
    <p:sldId id="306" r:id="rId23"/>
    <p:sldId id="324" r:id="rId24"/>
    <p:sldId id="307" r:id="rId25"/>
    <p:sldId id="325" r:id="rId26"/>
    <p:sldId id="308" r:id="rId27"/>
    <p:sldId id="327" r:id="rId28"/>
    <p:sldId id="326" r:id="rId29"/>
    <p:sldId id="285"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1122"/>
  </p:normalViewPr>
  <p:slideViewPr>
    <p:cSldViewPr snapToGrid="0">
      <p:cViewPr varScale="1">
        <p:scale>
          <a:sx n="52" d="100"/>
          <a:sy n="52" d="100"/>
        </p:scale>
        <p:origin x="1422" y="72"/>
      </p:cViewPr>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01EF5-B420-674D-9817-21381213EE53}"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27C16-7740-344F-807F-4035C913858B}" type="slidenum">
              <a:rPr lang="en-US" smtClean="0"/>
              <a:t>‹#›</a:t>
            </a:fld>
            <a:endParaRPr lang="en-US"/>
          </a:p>
        </p:txBody>
      </p:sp>
    </p:spTree>
    <p:extLst>
      <p:ext uri="{BB962C8B-B14F-4D97-AF65-F5344CB8AC3E}">
        <p14:creationId xmlns:p14="http://schemas.microsoft.com/office/powerpoint/2010/main" val="241637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3875F-4E6F-8146-A683-3FDD88005F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37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65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62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29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13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264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55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14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41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06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88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624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320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7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451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403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CDAED-57F1-2B4B-8F8C-4514BC2DD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91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51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97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45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87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9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61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792103-A55E-0C4D-A6E6-FB434263C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9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60679-CDFE-69AC-3E34-746E4DCF7D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A37619-BACF-DBA7-10B6-C0EC7E72D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32D04D5-C7E6-2E39-BC23-F0C38CCE8BE8}"/>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5" name="Footer Placeholder 4">
            <a:extLst>
              <a:ext uri="{FF2B5EF4-FFF2-40B4-BE49-F238E27FC236}">
                <a16:creationId xmlns:a16="http://schemas.microsoft.com/office/drawing/2014/main" xmlns="" id="{115D524B-69F4-796E-C668-5399F0601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C05A87-3A0A-8F13-26FA-CF334C395D7F}"/>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86858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018C3-DB71-384E-E202-26E16C003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C747C73-2FC1-F7BE-E39D-6761D87BC6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5AF81A-5DDF-6A59-6604-29783E1795A0}"/>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5" name="Footer Placeholder 4">
            <a:extLst>
              <a:ext uri="{FF2B5EF4-FFF2-40B4-BE49-F238E27FC236}">
                <a16:creationId xmlns:a16="http://schemas.microsoft.com/office/drawing/2014/main" xmlns="" id="{19AF9F7D-8F5D-A0F6-F3E0-F69080B48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D2F5F1-4830-38CC-1210-1E13DE325843}"/>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284679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E6C2604-8DB6-63CD-4805-0826689691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98271F-80DA-5661-0B8C-91AA2EC3C3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2EEF20-7BEF-CDB3-83E4-3873623659DD}"/>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5" name="Footer Placeholder 4">
            <a:extLst>
              <a:ext uri="{FF2B5EF4-FFF2-40B4-BE49-F238E27FC236}">
                <a16:creationId xmlns:a16="http://schemas.microsoft.com/office/drawing/2014/main" xmlns="" id="{3860DAD2-7F63-DC50-C146-02B856267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5CCDA7-20DC-E454-862E-463AB5AD20B2}"/>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296554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9/26/2022</a:t>
            </a:fld>
            <a:endParaRPr lang="en-US" dirty="0"/>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04530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t>9/26/2022</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08532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t>9/26/2022</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7185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t>9/26/2022</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03980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t>9/26/2022</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78736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9/26/2022</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81732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t>9/26/2022</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14891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t>9/26/2022</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2539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53778-5995-32F1-1884-553EB7C31D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6409A40-553C-F286-8113-5708C72CF5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7AD1F5-8CE0-272D-9F5C-CD1D9676FE83}"/>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5" name="Footer Placeholder 4">
            <a:extLst>
              <a:ext uri="{FF2B5EF4-FFF2-40B4-BE49-F238E27FC236}">
                <a16:creationId xmlns:a16="http://schemas.microsoft.com/office/drawing/2014/main" xmlns="" id="{550A44D4-440B-0C94-70D3-8BFBEB85C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2C89F4-00E2-1CAC-9E6C-205F18853F16}"/>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2579187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t>9/26/2022</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86679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t>9/26/2022</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60325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t>9/26/2022</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613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E0968-5F95-513E-7E06-C1F40FC261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582FFD0-2553-3F8D-2E64-6643A94F50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6FDD66-ABBA-89E1-521A-62556AC99FA3}"/>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5" name="Footer Placeholder 4">
            <a:extLst>
              <a:ext uri="{FF2B5EF4-FFF2-40B4-BE49-F238E27FC236}">
                <a16:creationId xmlns:a16="http://schemas.microsoft.com/office/drawing/2014/main" xmlns="" id="{5478FC6A-D43F-CFFC-E1DF-621AA9D81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2873A1-7563-C960-965A-B37C5659700D}"/>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12982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9150C-B7B6-E08E-5B7C-5465A3F33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DCE517-2214-19E2-B407-750C4C3144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7337752-7414-BFE1-2B3D-80999E0DDE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1C19A6-3033-A50E-691B-A737DC6692DC}"/>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6" name="Footer Placeholder 5">
            <a:extLst>
              <a:ext uri="{FF2B5EF4-FFF2-40B4-BE49-F238E27FC236}">
                <a16:creationId xmlns:a16="http://schemas.microsoft.com/office/drawing/2014/main" xmlns="" id="{14FEA14A-545E-5D45-6D60-A08E58A6C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B696E7-CC2A-FBB0-3ABA-ADB3A9EF6089}"/>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144625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EA744-A8D2-FCEC-3B4E-61A750E35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139D9C-C2D4-0565-13D9-0620D37B6E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D3428C3-9710-5162-92F4-857C7FF0E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2B3DE1B-F943-D4CC-EC29-3DB70DEF4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3EC7745-D8F6-C8C4-E9C5-65F9758B4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FEF6FC3-0D02-560E-2126-37EE5E733A1F}"/>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8" name="Footer Placeholder 7">
            <a:extLst>
              <a:ext uri="{FF2B5EF4-FFF2-40B4-BE49-F238E27FC236}">
                <a16:creationId xmlns:a16="http://schemas.microsoft.com/office/drawing/2014/main" xmlns="" id="{0E2D8CE7-861D-68F2-3FAE-65E7B4E4C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807691C-467D-FDF0-F06A-0A38334316C6}"/>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264843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8F538-73DC-9EA0-E572-26D51BAD12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58B065-4315-9E4A-5ADE-2AFB2A2F24FC}"/>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4" name="Footer Placeholder 3">
            <a:extLst>
              <a:ext uri="{FF2B5EF4-FFF2-40B4-BE49-F238E27FC236}">
                <a16:creationId xmlns:a16="http://schemas.microsoft.com/office/drawing/2014/main" xmlns="" id="{30BCCD23-85A0-F20F-367E-1720721FC3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72A06A2-B95F-E18B-85C8-20BEDEA671F0}"/>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43892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22D0A5-FA19-70D1-1931-93CF02CF6C96}"/>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3" name="Footer Placeholder 2">
            <a:extLst>
              <a:ext uri="{FF2B5EF4-FFF2-40B4-BE49-F238E27FC236}">
                <a16:creationId xmlns:a16="http://schemas.microsoft.com/office/drawing/2014/main" xmlns="" id="{08F7EF1F-31BE-E96B-8040-D9DA2DF144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41CB1F7-49CF-9AC1-6CBE-16C4FD30DCD2}"/>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29313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122AB-765E-7183-698E-DE915D649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5A316C6-21B6-43AF-80A4-4D21CA3D6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6BBC5AD-89BA-BC35-7D9C-9BB7B1F16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B709AEB-8768-6518-68FF-BC78D03E5B4D}"/>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6" name="Footer Placeholder 5">
            <a:extLst>
              <a:ext uri="{FF2B5EF4-FFF2-40B4-BE49-F238E27FC236}">
                <a16:creationId xmlns:a16="http://schemas.microsoft.com/office/drawing/2014/main" xmlns="" id="{7EEC2860-D4A8-6E8A-042B-D5DD90EDB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D900303-E477-58F5-70C3-E978F611FBC9}"/>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158460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911A2-9988-0EA6-1647-CF12049B1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F7DA4E-1296-B87B-57D8-FC2AC713CF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536836-6A74-CFCB-A6B5-45DA293CD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C299D57-65C4-1840-DE22-11E154979B21}"/>
              </a:ext>
            </a:extLst>
          </p:cNvPr>
          <p:cNvSpPr>
            <a:spLocks noGrp="1"/>
          </p:cNvSpPr>
          <p:nvPr>
            <p:ph type="dt" sz="half" idx="10"/>
          </p:nvPr>
        </p:nvSpPr>
        <p:spPr/>
        <p:txBody>
          <a:bodyPr/>
          <a:lstStyle/>
          <a:p>
            <a:fld id="{A65DFF62-5E42-A446-A7C1-7EB74EB03B35}" type="datetimeFigureOut">
              <a:rPr lang="en-US" smtClean="0"/>
              <a:t>9/26/2022</a:t>
            </a:fld>
            <a:endParaRPr lang="en-US"/>
          </a:p>
        </p:txBody>
      </p:sp>
      <p:sp>
        <p:nvSpPr>
          <p:cNvPr id="6" name="Footer Placeholder 5">
            <a:extLst>
              <a:ext uri="{FF2B5EF4-FFF2-40B4-BE49-F238E27FC236}">
                <a16:creationId xmlns:a16="http://schemas.microsoft.com/office/drawing/2014/main" xmlns="" id="{2635FF91-43F7-E820-C8E6-888B44DEC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9C0F094-B11D-B2C3-AEE3-D8700B6AF70D}"/>
              </a:ext>
            </a:extLst>
          </p:cNvPr>
          <p:cNvSpPr>
            <a:spLocks noGrp="1"/>
          </p:cNvSpPr>
          <p:nvPr>
            <p:ph type="sldNum" sz="quarter" idx="12"/>
          </p:nvPr>
        </p:nvSpPr>
        <p:spPr/>
        <p:txBody>
          <a:bodyPr/>
          <a:lstStyle/>
          <a:p>
            <a:fld id="{B54396ED-57BB-284C-90B7-F94C70727C43}" type="slidenum">
              <a:rPr lang="en-US" smtClean="0"/>
              <a:t>‹#›</a:t>
            </a:fld>
            <a:endParaRPr lang="en-US"/>
          </a:p>
        </p:txBody>
      </p:sp>
    </p:spTree>
    <p:extLst>
      <p:ext uri="{BB962C8B-B14F-4D97-AF65-F5344CB8AC3E}">
        <p14:creationId xmlns:p14="http://schemas.microsoft.com/office/powerpoint/2010/main" val="15849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50F2BE-ED27-F743-5778-E43DB0361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E76BBF9-FF09-FF5A-F328-81859FA07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09D103-8B4D-A5C2-34AA-E3D50D32D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DFF62-5E42-A446-A7C1-7EB74EB03B35}" type="datetimeFigureOut">
              <a:rPr lang="en-US" smtClean="0"/>
              <a:t>9/26/2022</a:t>
            </a:fld>
            <a:endParaRPr lang="en-US"/>
          </a:p>
        </p:txBody>
      </p:sp>
      <p:sp>
        <p:nvSpPr>
          <p:cNvPr id="5" name="Footer Placeholder 4">
            <a:extLst>
              <a:ext uri="{FF2B5EF4-FFF2-40B4-BE49-F238E27FC236}">
                <a16:creationId xmlns:a16="http://schemas.microsoft.com/office/drawing/2014/main" xmlns="" id="{7DBE67E2-EA2F-8BBC-839F-51C755516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CCBB4FA-7D04-AFD0-0334-80DE38F93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396ED-57BB-284C-90B7-F94C70727C43}" type="slidenum">
              <a:rPr lang="en-US" smtClean="0"/>
              <a:t>‹#›</a:t>
            </a:fld>
            <a:endParaRPr lang="en-US"/>
          </a:p>
        </p:txBody>
      </p:sp>
    </p:spTree>
    <p:extLst>
      <p:ext uri="{BB962C8B-B14F-4D97-AF65-F5344CB8AC3E}">
        <p14:creationId xmlns:p14="http://schemas.microsoft.com/office/powerpoint/2010/main" val="330045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9/26/2022</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xmlns=""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081273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7" name="Rectangle 10">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pic>
        <p:nvPicPr>
          <p:cNvPr id="18" name="Picture 3" descr="Low Angle View Of Clouds In Sky">
            <a:extLst>
              <a:ext uri="{FF2B5EF4-FFF2-40B4-BE49-F238E27FC236}">
                <a16:creationId xmlns:a16="http://schemas.microsoft.com/office/drawing/2014/main" xmlns="" id="{45F3903A-616D-1F3E-A4A6-27552AC2CCD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r="-1"/>
          <a:stretch/>
        </p:blipFill>
        <p:spPr>
          <a:xfrm>
            <a:off x="3048" y="10"/>
            <a:ext cx="12188952" cy="6856614"/>
          </a:xfrm>
          <a:prstGeom prst="rect">
            <a:avLst/>
          </a:prstGeom>
        </p:spPr>
      </p:pic>
      <p:grpSp>
        <p:nvGrpSpPr>
          <p:cNvPr id="19" name="Group 12">
            <a:extLst>
              <a:ext uri="{FF2B5EF4-FFF2-40B4-BE49-F238E27FC236}">
                <a16:creationId xmlns:a16="http://schemas.microsoft.com/office/drawing/2014/main" xmlns="" id="{B9632603-447F-4389-863D-9820DB9915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xmlns="" id="{354F4BB5-9639-4525-A748-2B2D8FDB107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alphaModFix amt="20000"/>
              <a:extLst>
                <a:ext uri="{28A0092B-C50C-407E-A947-70E740481C1C}">
                  <a14:useLocalDpi xmlns:a14="http://schemas.microsoft.com/office/drawing/2010/main"/>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xmlns="" id="{4D9AF55E-83EF-4A42-A236-590299A7B9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cstate="screen">
              <a:alphaModFix amt="5000"/>
              <a:extLst>
                <a:ext uri="{28A0092B-C50C-407E-A947-70E740481C1C}">
                  <a14:useLocalDpi xmlns:a14="http://schemas.microsoft.com/office/drawing/2010/main"/>
                </a:ext>
              </a:extLst>
            </a:blip>
            <a:srcRect/>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xmlns="" id="{7E02BDA3-F0BD-6683-BCFF-665746DA8E07}"/>
              </a:ext>
            </a:extLst>
          </p:cNvPr>
          <p:cNvSpPr>
            <a:spLocks noGrp="1"/>
          </p:cNvSpPr>
          <p:nvPr>
            <p:ph type="ctrTitle"/>
          </p:nvPr>
        </p:nvSpPr>
        <p:spPr>
          <a:xfrm>
            <a:off x="428625" y="744909"/>
            <a:ext cx="11301413" cy="3145855"/>
          </a:xfrm>
        </p:spPr>
        <p:txBody>
          <a:bodyPr anchor="b">
            <a:noAutofit/>
          </a:bodyPr>
          <a:lstStyle/>
          <a:p>
            <a:r>
              <a:rPr lang="en-US" sz="14900" b="1" dirty="0">
                <a:solidFill>
                  <a:srgbClr val="FFFFFF"/>
                </a:solidFill>
                <a:effectLst>
                  <a:outerShdw blurRad="38100" dist="38100" dir="2700000" algn="tl">
                    <a:srgbClr val="000000">
                      <a:alpha val="43137"/>
                    </a:srgbClr>
                  </a:outerShdw>
                </a:effectLst>
                <a:latin typeface="Baskerville Old Face" panose="02020602080505020303" pitchFamily="18" charset="77"/>
              </a:rPr>
              <a:t>EPHESIANS</a:t>
            </a:r>
          </a:p>
        </p:txBody>
      </p:sp>
      <p:sp>
        <p:nvSpPr>
          <p:cNvPr id="3" name="Subtitle 2">
            <a:extLst>
              <a:ext uri="{FF2B5EF4-FFF2-40B4-BE49-F238E27FC236}">
                <a16:creationId xmlns:a16="http://schemas.microsoft.com/office/drawing/2014/main" xmlns="" id="{83D1A4D8-441B-1087-6869-DD52321CDE6A}"/>
              </a:ext>
            </a:extLst>
          </p:cNvPr>
          <p:cNvSpPr>
            <a:spLocks noGrp="1"/>
          </p:cNvSpPr>
          <p:nvPr>
            <p:ph type="subTitle" idx="1"/>
          </p:nvPr>
        </p:nvSpPr>
        <p:spPr>
          <a:xfrm>
            <a:off x="128016" y="3635802"/>
            <a:ext cx="11905488" cy="2056617"/>
          </a:xfrm>
        </p:spPr>
        <p:txBody>
          <a:bodyPr anchor="t">
            <a:normAutofit/>
          </a:bodyPr>
          <a:lstStyle/>
          <a:p>
            <a:r>
              <a:rPr lang="en-US" sz="8800" dirty="0">
                <a:solidFill>
                  <a:srgbClr val="FFFFFF"/>
                </a:solidFill>
                <a:effectLst>
                  <a:outerShdw blurRad="38100" dist="38100" dir="2700000" algn="tl">
                    <a:srgbClr val="000000">
                      <a:alpha val="43137"/>
                    </a:srgbClr>
                  </a:outerShdw>
                </a:effectLst>
                <a:latin typeface="Baskerville Old Face" panose="02020602080505020303" pitchFamily="18" charset="77"/>
              </a:rPr>
              <a:t>Experience New Life</a:t>
            </a:r>
          </a:p>
        </p:txBody>
      </p:sp>
    </p:spTree>
    <p:extLst>
      <p:ext uri="{BB962C8B-B14F-4D97-AF65-F5344CB8AC3E}">
        <p14:creationId xmlns:p14="http://schemas.microsoft.com/office/powerpoint/2010/main" val="322020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xmlns="" id="{5C3D5A5D-4157-BF77-BE21-E3F00B0C0DBA}"/>
              </a:ext>
            </a:extLst>
          </p:cNvPr>
          <p:cNvPicPr>
            <a:picLocks noGrp="1" noChangeAspect="1"/>
          </p:cNvPicPr>
          <p:nvPr>
            <p:ph idx="1"/>
          </p:nvPr>
        </p:nvPicPr>
        <p:blipFill>
          <a:blip r:embed="rId2"/>
          <a:stretch>
            <a:fillRect/>
          </a:stretch>
        </p:blipFill>
        <p:spPr>
          <a:xfrm>
            <a:off x="15875" y="0"/>
            <a:ext cx="12176125" cy="6857999"/>
          </a:xfrm>
        </p:spPr>
      </p:pic>
      <p:cxnSp>
        <p:nvCxnSpPr>
          <p:cNvPr id="3" name="Straight Arrow Connector 2">
            <a:extLst>
              <a:ext uri="{FF2B5EF4-FFF2-40B4-BE49-F238E27FC236}">
                <a16:creationId xmlns:a16="http://schemas.microsoft.com/office/drawing/2014/main" xmlns="" id="{8E2733DE-4A73-6259-BB0F-C0E6607F8EB8}"/>
              </a:ext>
            </a:extLst>
          </p:cNvPr>
          <p:cNvCxnSpPr>
            <a:cxnSpLocks/>
          </p:cNvCxnSpPr>
          <p:nvPr/>
        </p:nvCxnSpPr>
        <p:spPr>
          <a:xfrm flipH="1">
            <a:off x="3035240" y="1866593"/>
            <a:ext cx="19125" cy="1517240"/>
          </a:xfrm>
          <a:prstGeom prst="straightConnector1">
            <a:avLst/>
          </a:prstGeom>
          <a:ln w="190500">
            <a:solidFill>
              <a:schemeClr val="bg1"/>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xmlns="" id="{9FAEC552-3CFC-F6AF-DB41-F63C2A1E9191}"/>
              </a:ext>
            </a:extLst>
          </p:cNvPr>
          <p:cNvSpPr/>
          <p:nvPr/>
        </p:nvSpPr>
        <p:spPr>
          <a:xfrm>
            <a:off x="914400" y="1084521"/>
            <a:ext cx="3870251" cy="782072"/>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Century Gothic" panose="020B0502020202020204" pitchFamily="34" charset="0"/>
              </a:rPr>
              <a:t>You are here</a:t>
            </a:r>
          </a:p>
        </p:txBody>
      </p:sp>
      <p:sp>
        <p:nvSpPr>
          <p:cNvPr id="12" name="Rectangle 11">
            <a:extLst>
              <a:ext uri="{FF2B5EF4-FFF2-40B4-BE49-F238E27FC236}">
                <a16:creationId xmlns:a16="http://schemas.microsoft.com/office/drawing/2014/main" xmlns="" id="{927FD4DD-22C9-4521-6ACB-3F60BA2D0CCC}"/>
              </a:ext>
            </a:extLst>
          </p:cNvPr>
          <p:cNvSpPr/>
          <p:nvPr/>
        </p:nvSpPr>
        <p:spPr>
          <a:xfrm>
            <a:off x="210512" y="3912782"/>
            <a:ext cx="11685388" cy="2549676"/>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(2 Cor. 10:12</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when they measure themselves </a:t>
            </a:r>
            <a:r>
              <a:rPr lang="en-US" sz="4800" b="1" dirty="0">
                <a:solidFill>
                  <a:srgbClr val="FFC000"/>
                </a:solidFill>
                <a:effectLst>
                  <a:outerShdw blurRad="38100" dist="38100" dir="2700000" algn="tl">
                    <a:srgbClr val="000000">
                      <a:alpha val="43137"/>
                    </a:srgbClr>
                  </a:outerShdw>
                </a:effectLst>
                <a:latin typeface="Century Gothic" panose="020B0502020202020204" pitchFamily="34" charset="0"/>
              </a:rPr>
              <a:t>by themselves</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and compare themselves </a:t>
            </a:r>
            <a:r>
              <a:rPr lang="en-US" sz="4800" b="1" dirty="0">
                <a:solidFill>
                  <a:srgbClr val="FFC000"/>
                </a:solidFill>
                <a:effectLst>
                  <a:outerShdw blurRad="38100" dist="38100" dir="2700000" algn="tl">
                    <a:srgbClr val="000000">
                      <a:alpha val="43137"/>
                    </a:srgbClr>
                  </a:outerShdw>
                </a:effectLst>
                <a:latin typeface="Century Gothic" panose="020B0502020202020204" pitchFamily="34" charset="0"/>
              </a:rPr>
              <a:t>with themselves</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they are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without understanding</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a:t>
            </a:r>
            <a:endPar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13" name="Rounded Rectangle 12">
            <a:extLst>
              <a:ext uri="{FF2B5EF4-FFF2-40B4-BE49-F238E27FC236}">
                <a16:creationId xmlns:a16="http://schemas.microsoft.com/office/drawing/2014/main" xmlns="" id="{4B4099CB-420E-232A-B11B-C01136CA15E4}"/>
              </a:ext>
            </a:extLst>
          </p:cNvPr>
          <p:cNvSpPr/>
          <p:nvPr/>
        </p:nvSpPr>
        <p:spPr>
          <a:xfrm>
            <a:off x="5671368" y="210202"/>
            <a:ext cx="6252912" cy="1987078"/>
          </a:xfrm>
          <a:prstGeom prst="roundRect">
            <a:avLst/>
          </a:prstGeom>
          <a:solidFill>
            <a:srgbClr val="539D6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400" b="1" dirty="0">
                <a:effectLst>
                  <a:outerShdw blurRad="38100" dist="38100" dir="2700000" algn="tl">
                    <a:srgbClr val="000000">
                      <a:alpha val="43137"/>
                    </a:srgbClr>
                  </a:outerShdw>
                </a:effectLst>
                <a:latin typeface="Century Gothic" panose="020B0502020202020204" pitchFamily="34" charset="0"/>
              </a:rPr>
              <a:t>Does knowing this help impart meaning, purpose or value?</a:t>
            </a:r>
          </a:p>
        </p:txBody>
      </p:sp>
    </p:spTree>
    <p:extLst>
      <p:ext uri="{BB962C8B-B14F-4D97-AF65-F5344CB8AC3E}">
        <p14:creationId xmlns:p14="http://schemas.microsoft.com/office/powerpoint/2010/main" val="327282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4:17. So I say this, and insist in the Lord, that you no longer live as the Gentiles do,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the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futility</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of their thinking</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7" name="Rounded Rectangle 6">
            <a:extLst>
              <a:ext uri="{FF2B5EF4-FFF2-40B4-BE49-F238E27FC236}">
                <a16:creationId xmlns:a16="http://schemas.microsoft.com/office/drawing/2014/main" xmlns="" id="{CCBCA7E3-6119-2C8F-A6F7-AE2069C46F08}"/>
              </a:ext>
            </a:extLst>
          </p:cNvPr>
          <p:cNvSpPr/>
          <p:nvPr/>
        </p:nvSpPr>
        <p:spPr>
          <a:xfrm>
            <a:off x="128588" y="2687393"/>
            <a:ext cx="9272588" cy="2140250"/>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kumimoji="0" lang="en-US" sz="5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mataiotēs</a:t>
            </a:r>
            <a:r>
              <a:rPr kumimoji="0" lang="en-US" sz="5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 (</a:t>
            </a:r>
            <a:r>
              <a:rPr lang="el-GR" sz="5000" b="1" dirty="0" err="1">
                <a:effectLst>
                  <a:outerShdw blurRad="38100" dist="38100" dir="2700000" algn="tl">
                    <a:srgbClr val="000000">
                      <a:alpha val="43137"/>
                    </a:srgbClr>
                  </a:outerShdw>
                </a:effectLst>
                <a:latin typeface="Century Gothic" panose="020B0502020202020204" pitchFamily="34" charset="0"/>
              </a:rPr>
              <a:t>ματαιότης</a:t>
            </a:r>
            <a:r>
              <a:rPr lang="en-US" sz="5000" b="1" dirty="0">
                <a:solidFill>
                  <a:srgbClr val="FFFFFF"/>
                </a:solidFill>
                <a:effectLst>
                  <a:outerShdw blurRad="38100" dist="38100" dir="2700000" algn="tl">
                    <a:srgbClr val="000000">
                      <a:alpha val="43137"/>
                    </a:srgbClr>
                  </a:outerShdw>
                </a:effectLst>
                <a:latin typeface="Century Gothic" panose="020B0502020202020204" pitchFamily="34" charset="0"/>
              </a:rPr>
              <a:t>):</a:t>
            </a:r>
          </a:p>
          <a:p>
            <a:pPr algn="ctr">
              <a:lnSpc>
                <a:spcPct val="80000"/>
              </a:lnSpc>
              <a:defRPr/>
            </a:pPr>
            <a:r>
              <a:rPr lang="en-US" sz="5000" dirty="0">
                <a:solidFill>
                  <a:srgbClr val="FFFFFF"/>
                </a:solidFill>
                <a:effectLst>
                  <a:outerShdw blurRad="38100" dist="38100" dir="2700000" algn="tl">
                    <a:srgbClr val="000000">
                      <a:alpha val="43137"/>
                    </a:srgbClr>
                  </a:outerShdw>
                </a:effectLst>
                <a:latin typeface="Century Gothic" panose="020B0502020202020204" pitchFamily="34" charset="0"/>
              </a:rPr>
              <a:t>A state of being w/o use or value; empty; purposeless</a:t>
            </a:r>
            <a:endParaRPr lang="el-GR" sz="50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
        <p:nvSpPr>
          <p:cNvPr id="8" name="Rounded Rectangle 7">
            <a:extLst>
              <a:ext uri="{FF2B5EF4-FFF2-40B4-BE49-F238E27FC236}">
                <a16:creationId xmlns:a16="http://schemas.microsoft.com/office/drawing/2014/main" xmlns="" id="{32DE400F-46CB-3FB9-730D-88486853F678}"/>
              </a:ext>
            </a:extLst>
          </p:cNvPr>
          <p:cNvSpPr/>
          <p:nvPr/>
        </p:nvSpPr>
        <p:spPr>
          <a:xfrm>
            <a:off x="3110799" y="4443813"/>
            <a:ext cx="9081201" cy="2308323"/>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Without God, reasoning necessarily begins with </a:t>
            </a:r>
            <a:r>
              <a:rPr kumimoji="0" lang="en-US" sz="4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self</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and gives </a:t>
            </a:r>
            <a:r>
              <a:rPr kumimoji="0" lang="en-US" sz="4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insufficient</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answers </a:t>
            </a:r>
          </a:p>
        </p:txBody>
      </p:sp>
      <p:sp>
        <p:nvSpPr>
          <p:cNvPr id="9" name="Rectangle 8">
            <a:extLst>
              <a:ext uri="{FF2B5EF4-FFF2-40B4-BE49-F238E27FC236}">
                <a16:creationId xmlns:a16="http://schemas.microsoft.com/office/drawing/2014/main" xmlns="" id="{844B309B-A5D2-EFB6-6034-FE3D628CE032}"/>
              </a:ext>
            </a:extLst>
          </p:cNvPr>
          <p:cNvSpPr/>
          <p:nvPr/>
        </p:nvSpPr>
        <p:spPr>
          <a:xfrm>
            <a:off x="745570" y="2687393"/>
            <a:ext cx="11083636" cy="3072809"/>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(Rom. 1:21) Although they knew God, they did not glorify him as God or give him thanks, but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they became futile in their thoughts</a:t>
            </a:r>
          </a:p>
        </p:txBody>
      </p:sp>
    </p:spTree>
    <p:extLst>
      <p:ext uri="{BB962C8B-B14F-4D97-AF65-F5344CB8AC3E}">
        <p14:creationId xmlns:p14="http://schemas.microsoft.com/office/powerpoint/2010/main" val="996308696"/>
      </p:ext>
    </p:extLst>
  </p:cSld>
  <p:clrMapOvr>
    <a:masterClrMapping/>
  </p:clrMapOvr>
  <p:transition spd="slow">
    <p:wipe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fill="hold" grpId="0" nodeType="clickEffect" p14:presetBounceEnd="50000">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14:bounceEnd="50000">
                                          <p:cBhvr additive="base">
                                            <p:cTn id="13"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785652"/>
          </a:xfrm>
          <a:prstGeom prst="rect">
            <a:avLst/>
          </a:prstGeom>
          <a:noFill/>
        </p:spPr>
        <p:txBody>
          <a:bodyPr wrap="square" rtlCol="0">
            <a:spAutoFit/>
          </a:bodyPr>
          <a:lstStyle/>
          <a:p>
            <a:pPr>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18</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They are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darkened in their understanding</a:t>
            </a:r>
            <a:r>
              <a:rPr lang="en-US" sz="4800" dirty="0">
                <a:solidFill>
                  <a:schemeClr val="tx2">
                    <a:lumMod val="75000"/>
                    <a:lumOff val="25000"/>
                  </a:schemeClr>
                </a:solidFill>
                <a:effectLst>
                  <a:outerShdw blurRad="38100" dist="38100" dir="2700000" algn="tl">
                    <a:srgbClr val="000000">
                      <a:alpha val="43137"/>
                    </a:srgbClr>
                  </a:outerShdw>
                </a:effectLst>
                <a:latin typeface="Century Gothic" panose="020B0502020202020204" pitchFamily="34" charset="0"/>
              </a:rPr>
              <a:t>, being alienated from the life of God because of the ignorance that is in them due to the hardness of their hearts.</a:t>
            </a:r>
            <a:endParaRPr kumimoji="0" lang="en-US" sz="4800" b="0" i="0" u="none" strike="noStrike" kern="1200" cap="none" spc="0" normalizeH="0" baseline="0" noProof="0" dirty="0">
              <a:ln>
                <a:noFill/>
              </a:ln>
              <a:solidFill>
                <a:schemeClr val="tx2">
                  <a:lumMod val="75000"/>
                  <a:lumOff val="2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2" name="Rounded Rectangle 1">
            <a:extLst>
              <a:ext uri="{FF2B5EF4-FFF2-40B4-BE49-F238E27FC236}">
                <a16:creationId xmlns:a16="http://schemas.microsoft.com/office/drawing/2014/main" xmlns="" id="{C9D4F6A0-F2F9-4025-9B57-DBA5422909EF}"/>
              </a:ext>
            </a:extLst>
          </p:cNvPr>
          <p:cNvSpPr/>
          <p:nvPr/>
        </p:nvSpPr>
        <p:spPr>
          <a:xfrm>
            <a:off x="4572000" y="1233377"/>
            <a:ext cx="7294931" cy="2335917"/>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Our </a:t>
            </a:r>
            <a:r>
              <a:rPr lang="en-US" sz="4800" b="1" i="1" dirty="0">
                <a:solidFill>
                  <a:srgbClr val="FFFFFF"/>
                </a:solidFill>
                <a:effectLst>
                  <a:outerShdw blurRad="38100" dist="38100" dir="2700000" algn="tl">
                    <a:srgbClr val="000000">
                      <a:alpha val="43137"/>
                    </a:srgbClr>
                  </a:outerShdw>
                </a:effectLst>
                <a:latin typeface="Century Gothic" panose="020B0502020202020204" pitchFamily="34" charset="0"/>
              </a:rPr>
              <a:t>perception</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of reality is affected by this no-God bias.</a:t>
            </a:r>
          </a:p>
        </p:txBody>
      </p:sp>
      <p:sp>
        <p:nvSpPr>
          <p:cNvPr id="3" name="Rectangle 2">
            <a:extLst>
              <a:ext uri="{FF2B5EF4-FFF2-40B4-BE49-F238E27FC236}">
                <a16:creationId xmlns:a16="http://schemas.microsoft.com/office/drawing/2014/main" xmlns="" id="{43851C8F-1467-BD06-EA4E-1E6C751A5951}"/>
              </a:ext>
            </a:extLst>
          </p:cNvPr>
          <p:cNvSpPr/>
          <p:nvPr/>
        </p:nvSpPr>
        <p:spPr>
          <a:xfrm>
            <a:off x="530370" y="3977878"/>
            <a:ext cx="11083636" cy="2335917"/>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 Tim. 3:7</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always learning but never able to come to the knowledge of the truth.</a:t>
            </a:r>
            <a:endPar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9976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18. They are darkened in their understanding, being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alienated from the life of God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none" strike="noStrike" kern="1200" cap="none" spc="0" normalizeH="0" baseline="0" noProof="0" dirty="0">
                <a:ln>
                  <a:noFill/>
                </a:ln>
                <a:solidFill>
                  <a:schemeClr val="tx2">
                    <a:lumMod val="75000"/>
                    <a:lumOff val="2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because of the ignorance that is in them due to the hardness of their hearts.</a:t>
            </a:r>
          </a:p>
        </p:txBody>
      </p:sp>
      <p:sp>
        <p:nvSpPr>
          <p:cNvPr id="2" name="Rounded Rectangle 1">
            <a:extLst>
              <a:ext uri="{FF2B5EF4-FFF2-40B4-BE49-F238E27FC236}">
                <a16:creationId xmlns:a16="http://schemas.microsoft.com/office/drawing/2014/main" xmlns="" id="{00035E71-8722-562D-DB93-77CFD3EB997C}"/>
              </a:ext>
            </a:extLst>
          </p:cNvPr>
          <p:cNvSpPr/>
          <p:nvPr/>
        </p:nvSpPr>
        <p:spPr>
          <a:xfrm>
            <a:off x="4529469" y="1999992"/>
            <a:ext cx="7294931" cy="2335917"/>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There is </a:t>
            </a:r>
            <a:r>
              <a:rPr lang="en-US" sz="4800" b="1" dirty="0">
                <a:solidFill>
                  <a:srgbClr val="FFFFFF"/>
                </a:solidFill>
                <a:effectLst>
                  <a:outerShdw blurRad="38100" dist="38100" dir="2700000" algn="tl">
                    <a:srgbClr val="000000">
                      <a:alpha val="43137"/>
                    </a:srgbClr>
                  </a:outerShdw>
                </a:effectLst>
                <a:latin typeface="Century Gothic" panose="020B0502020202020204" pitchFamily="34" charset="0"/>
              </a:rPr>
              <a:t>no true spiritual life</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nothing to award significance.</a:t>
            </a:r>
          </a:p>
        </p:txBody>
      </p:sp>
      <p:sp>
        <p:nvSpPr>
          <p:cNvPr id="3" name="Rectangle 2">
            <a:extLst>
              <a:ext uri="{FF2B5EF4-FFF2-40B4-BE49-F238E27FC236}">
                <a16:creationId xmlns:a16="http://schemas.microsoft.com/office/drawing/2014/main" xmlns="" id="{11B13FB2-33FF-481D-CFFB-6183BC5BB4DE}"/>
              </a:ext>
            </a:extLst>
          </p:cNvPr>
          <p:cNvSpPr/>
          <p:nvPr/>
        </p:nvSpPr>
        <p:spPr>
          <a:xfrm>
            <a:off x="150146" y="4436876"/>
            <a:ext cx="11865641" cy="2123561"/>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dirty="0">
                <a:effectLst>
                  <a:outerShdw blurRad="38100" dist="38100" dir="2700000" algn="tl">
                    <a:srgbClr val="000000">
                      <a:alpha val="43137"/>
                    </a:srgbClr>
                  </a:outerShdw>
                </a:effectLst>
                <a:latin typeface="Century Gothic" panose="020B0502020202020204" pitchFamily="34" charset="0"/>
              </a:rPr>
              <a:t>(2:12) </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at that time you were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without Christ</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800" b="1" dirty="0">
                <a:solidFill>
                  <a:srgbClr val="FFC000"/>
                </a:solidFill>
                <a:effectLst>
                  <a:outerShdw blurRad="38100" dist="38100" dir="2700000" algn="tl">
                    <a:srgbClr val="000000">
                      <a:alpha val="43137"/>
                    </a:srgbClr>
                  </a:outerShdw>
                </a:effectLst>
                <a:latin typeface="Century Gothic" panose="020B0502020202020204" pitchFamily="34" charset="0"/>
              </a:rPr>
              <a:t>alienated</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…having </a:t>
            </a:r>
            <a:r>
              <a:rPr lang="en-US" sz="4800" b="1" dirty="0">
                <a:solidFill>
                  <a:srgbClr val="FFC000"/>
                </a:solidFill>
                <a:effectLst>
                  <a:outerShdw blurRad="38100" dist="38100" dir="2700000" algn="tl">
                    <a:srgbClr val="000000">
                      <a:alpha val="43137"/>
                    </a:srgbClr>
                  </a:outerShdw>
                </a:effectLst>
                <a:latin typeface="Century Gothic" panose="020B0502020202020204" pitchFamily="34" charset="0"/>
              </a:rPr>
              <a:t>no hope</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 and without God in the world.</a:t>
            </a:r>
          </a:p>
        </p:txBody>
      </p:sp>
      <p:sp>
        <p:nvSpPr>
          <p:cNvPr id="5" name="Rectangle 4">
            <a:extLst>
              <a:ext uri="{FF2B5EF4-FFF2-40B4-BE49-F238E27FC236}">
                <a16:creationId xmlns:a16="http://schemas.microsoft.com/office/drawing/2014/main" xmlns="" id="{C855A361-D14A-CF3A-303F-4CA52D478C26}"/>
              </a:ext>
            </a:extLst>
          </p:cNvPr>
          <p:cNvSpPr/>
          <p:nvPr/>
        </p:nvSpPr>
        <p:spPr>
          <a:xfrm>
            <a:off x="176212" y="1105786"/>
            <a:ext cx="6543565" cy="5752213"/>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Gods View of You:</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His creation.</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Made in His image.</a:t>
            </a:r>
          </a:p>
          <a:p>
            <a:pPr marL="685800" indent="-685800">
              <a:lnSpc>
                <a:spcPct val="80000"/>
              </a:lnSpc>
              <a:buFont typeface="Arial" panose="020B0604020202020204" pitchFamily="34" charset="0"/>
              <a:buChar char="•"/>
            </a:pPr>
            <a:r>
              <a:rPr lang="en-US" sz="4000" b="1" dirty="0">
                <a:effectLst>
                  <a:outerShdw blurRad="38100" dist="38100" dir="2700000" algn="tl">
                    <a:srgbClr val="000000">
                      <a:alpha val="43137"/>
                    </a:srgbClr>
                  </a:outerShdw>
                </a:effectLst>
                <a:latin typeface="Century Gothic" panose="020B0502020202020204" pitchFamily="34" charset="0"/>
              </a:rPr>
              <a:t>Deeply loved!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In </a:t>
            </a:r>
            <a:r>
              <a:rPr lang="en-US" sz="4000" i="1" dirty="0">
                <a:effectLst>
                  <a:outerShdw blurRad="38100" dist="38100" dir="2700000" algn="tl">
                    <a:srgbClr val="000000">
                      <a:alpha val="43137"/>
                    </a:srgbClr>
                  </a:outerShdw>
                </a:effectLst>
                <a:latin typeface="Century Gothic" panose="020B0502020202020204" pitchFamily="34" charset="0"/>
              </a:rPr>
              <a:t>danger</a:t>
            </a:r>
            <a:r>
              <a:rPr lang="en-US" sz="4000" dirty="0">
                <a:effectLst>
                  <a:outerShdw blurRad="38100" dist="38100" dir="2700000" algn="tl">
                    <a:srgbClr val="000000">
                      <a:alpha val="43137"/>
                    </a:srgbClr>
                  </a:outerShdw>
                </a:effectLst>
                <a:latin typeface="Century Gothic" panose="020B0502020202020204" pitchFamily="34" charset="0"/>
              </a:rPr>
              <a:t> away from Him.</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May be missing out on the new life He wants to give you.</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Misunderstanding Him. </a:t>
            </a:r>
          </a:p>
        </p:txBody>
      </p:sp>
    </p:spTree>
    <p:extLst>
      <p:ext uri="{BB962C8B-B14F-4D97-AF65-F5344CB8AC3E}">
        <p14:creationId xmlns:p14="http://schemas.microsoft.com/office/powerpoint/2010/main" val="90956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ssolv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dissolv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dissolv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dissolve">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dissolve">
                                          <p:cBhvr>
                                            <p:cTn id="45" dur="5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dissolve">
                                          <p:cBhvr>
                                            <p:cTn id="50" dur="5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dissolve">
                                          <p:cBhvr>
                                            <p:cTn id="5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ssolv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dissolv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dissolv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dissolve">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dissolve">
                                          <p:cBhvr>
                                            <p:cTn id="45" dur="5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dissolve">
                                          <p:cBhvr>
                                            <p:cTn id="50" dur="5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dissolve">
                                          <p:cBhvr>
                                            <p:cTn id="5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18. They are darkened in their understanding, being alienated from the life of God because of the ignorance that is in them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due to the hardness of their hearts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2" name="Rectangle 1">
            <a:extLst>
              <a:ext uri="{FF2B5EF4-FFF2-40B4-BE49-F238E27FC236}">
                <a16:creationId xmlns:a16="http://schemas.microsoft.com/office/drawing/2014/main" xmlns="" id="{69281B0B-650E-77AD-80ED-A34D9914991C}"/>
              </a:ext>
            </a:extLst>
          </p:cNvPr>
          <p:cNvSpPr/>
          <p:nvPr/>
        </p:nvSpPr>
        <p:spPr>
          <a:xfrm>
            <a:off x="150146" y="4086836"/>
            <a:ext cx="11865641" cy="1930510"/>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dirty="0">
                <a:effectLst>
                  <a:outerShdw blurRad="38100" dist="38100" dir="2700000" algn="tl">
                    <a:srgbClr val="000000">
                      <a:alpha val="43137"/>
                    </a:srgbClr>
                  </a:outerShdw>
                </a:effectLst>
                <a:latin typeface="Century Gothic" panose="020B0502020202020204" pitchFamily="34" charset="0"/>
              </a:rPr>
              <a:t>(Rom. 1:18) people who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suppress the truth</a:t>
            </a:r>
            <a:r>
              <a:rPr lang="en-US" sz="4800" dirty="0">
                <a:effectLst>
                  <a:outerShdw blurRad="38100" dist="38100" dir="2700000" algn="tl">
                    <a:srgbClr val="000000">
                      <a:alpha val="43137"/>
                    </a:srgbClr>
                  </a:outerShdw>
                </a:effectLst>
                <a:latin typeface="Century Gothic" panose="020B0502020202020204" pitchFamily="34" charset="0"/>
              </a:rPr>
              <a:t> by their unrighteousness</a:t>
            </a:r>
            <a:endParaRPr lang="en-US" sz="48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Rounded Rectangle 2">
            <a:extLst>
              <a:ext uri="{FF2B5EF4-FFF2-40B4-BE49-F238E27FC236}">
                <a16:creationId xmlns:a16="http://schemas.microsoft.com/office/drawing/2014/main" xmlns="" id="{6A037FDD-1487-60E9-FBE8-DE39AEF7FAE2}"/>
              </a:ext>
            </a:extLst>
          </p:cNvPr>
          <p:cNvSpPr/>
          <p:nvPr/>
        </p:nvSpPr>
        <p:spPr>
          <a:xfrm>
            <a:off x="5486398" y="395722"/>
            <a:ext cx="6592186" cy="1229583"/>
          </a:xfrm>
          <a:prstGeom prst="roundRect">
            <a:avLst>
              <a:gd name="adj" fmla="val 41355"/>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6000" b="1" dirty="0">
                <a:solidFill>
                  <a:srgbClr val="FFFFFF"/>
                </a:solidFill>
                <a:effectLst>
                  <a:outerShdw blurRad="38100" dist="38100" dir="2700000" algn="tl">
                    <a:srgbClr val="000000">
                      <a:alpha val="43137"/>
                    </a:srgbClr>
                  </a:outerShdw>
                </a:effectLst>
                <a:latin typeface="Century Gothic" panose="020B0502020202020204" pitchFamily="34" charset="0"/>
              </a:rPr>
              <a:t>This is a choice</a:t>
            </a:r>
          </a:p>
        </p:txBody>
      </p:sp>
      <p:sp>
        <p:nvSpPr>
          <p:cNvPr id="5" name="Rectangle 4">
            <a:extLst>
              <a:ext uri="{FF2B5EF4-FFF2-40B4-BE49-F238E27FC236}">
                <a16:creationId xmlns:a16="http://schemas.microsoft.com/office/drawing/2014/main" xmlns="" id="{87F13C56-1CA8-80B7-24F5-89EB51C6B72A}"/>
              </a:ext>
            </a:extLst>
          </p:cNvPr>
          <p:cNvSpPr/>
          <p:nvPr/>
        </p:nvSpPr>
        <p:spPr>
          <a:xfrm>
            <a:off x="113416" y="115781"/>
            <a:ext cx="6543565" cy="2981050"/>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Why chose this?</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Distrust in God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Determined to do things your own way</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Deceived</a:t>
            </a:r>
          </a:p>
        </p:txBody>
      </p:sp>
    </p:spTree>
    <p:extLst>
      <p:ext uri="{BB962C8B-B14F-4D97-AF65-F5344CB8AC3E}">
        <p14:creationId xmlns:p14="http://schemas.microsoft.com/office/powerpoint/2010/main" val="105984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dissolve">
                                      <p:cBhvr>
                                        <p:cTn id="28" dur="500"/>
                                        <p:tgtEl>
                                          <p:spTgt spid="5">
                                            <p:txEl>
                                              <p:pRg st="1" end="1"/>
                                            </p:txEl>
                                          </p:spTgt>
                                        </p:tgtEl>
                                      </p:cBhvr>
                                    </p:animEffect>
                                  </p:childTnLst>
                                </p:cTn>
                              </p:par>
                            </p:childTnLst>
                          </p:cTn>
                        </p:par>
                        <p:par>
                          <p:cTn id="29" fill="hold">
                            <p:stCondLst>
                              <p:cond delay="1500"/>
                            </p:stCondLst>
                            <p:childTnLst>
                              <p:par>
                                <p:cTn id="30" presetID="9" presetClass="entr" presetSubtype="0" fill="hold"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par>
                          <p:cTn id="33" fill="hold">
                            <p:stCondLst>
                              <p:cond delay="2000"/>
                            </p:stCondLst>
                            <p:childTnLst>
                              <p:par>
                                <p:cTn id="34" presetID="9" presetClass="entr" presetSubtype="0" fill="hold" nodeType="after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dissolv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19</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Because they are callous, they have given themselves over to indecency for the practice of every kind of impurity with greediness.</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953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19. Because they are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callous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they have given themselves over to indecency for the practice of every kind of impurity with greediness.</a:t>
            </a:r>
          </a:p>
        </p:txBody>
      </p:sp>
      <p:sp>
        <p:nvSpPr>
          <p:cNvPr id="2" name="Rounded Rectangle 1">
            <a:extLst>
              <a:ext uri="{FF2B5EF4-FFF2-40B4-BE49-F238E27FC236}">
                <a16:creationId xmlns:a16="http://schemas.microsoft.com/office/drawing/2014/main" xmlns="" id="{A0E66E04-CEF2-5216-6CBB-8932192B8C5C}"/>
              </a:ext>
            </a:extLst>
          </p:cNvPr>
          <p:cNvSpPr/>
          <p:nvPr/>
        </p:nvSpPr>
        <p:spPr>
          <a:xfrm>
            <a:off x="5124893" y="1144352"/>
            <a:ext cx="6742037" cy="1196602"/>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5400" dirty="0">
                <a:solidFill>
                  <a:srgbClr val="FFFFFF"/>
                </a:solidFill>
                <a:effectLst>
                  <a:outerShdw blurRad="38100" dist="38100" dir="2700000" algn="tl">
                    <a:srgbClr val="000000">
                      <a:alpha val="43137"/>
                    </a:srgbClr>
                  </a:outerShdw>
                </a:effectLst>
                <a:latin typeface="Century Gothic" panose="020B0502020202020204" pitchFamily="34" charset="0"/>
              </a:rPr>
              <a:t>A </a:t>
            </a:r>
            <a:r>
              <a:rPr lang="en-US" sz="5400" i="1" dirty="0">
                <a:solidFill>
                  <a:srgbClr val="FFFFFF"/>
                </a:solidFill>
                <a:effectLst>
                  <a:outerShdw blurRad="38100" dist="38100" dir="2700000" algn="tl">
                    <a:srgbClr val="000000">
                      <a:alpha val="43137"/>
                    </a:srgbClr>
                  </a:outerShdw>
                </a:effectLst>
                <a:latin typeface="Century Gothic" panose="020B0502020202020204" pitchFamily="34" charset="0"/>
              </a:rPr>
              <a:t>loss</a:t>
            </a:r>
            <a:r>
              <a:rPr lang="en-US" sz="5400" dirty="0">
                <a:solidFill>
                  <a:srgbClr val="FFFFFF"/>
                </a:solidFill>
                <a:effectLst>
                  <a:outerShdw blurRad="38100" dist="38100" dir="2700000" algn="tl">
                    <a:srgbClr val="000000">
                      <a:alpha val="43137"/>
                    </a:srgbClr>
                  </a:outerShdw>
                </a:effectLst>
                <a:latin typeface="Century Gothic" panose="020B0502020202020204" pitchFamily="34" charset="0"/>
              </a:rPr>
              <a:t> of </a:t>
            </a:r>
            <a:r>
              <a:rPr lang="en-US" sz="5400" b="1" dirty="0">
                <a:solidFill>
                  <a:srgbClr val="FFFFFF"/>
                </a:solidFill>
                <a:effectLst>
                  <a:outerShdw blurRad="38100" dist="38100" dir="2700000" algn="tl">
                    <a:srgbClr val="000000">
                      <a:alpha val="43137"/>
                    </a:srgbClr>
                  </a:outerShdw>
                </a:effectLst>
                <a:latin typeface="Century Gothic" panose="020B0502020202020204" pitchFamily="34" charset="0"/>
              </a:rPr>
              <a:t>sensitivity</a:t>
            </a:r>
          </a:p>
        </p:txBody>
      </p:sp>
    </p:spTree>
    <p:extLst>
      <p:ext uri="{BB962C8B-B14F-4D97-AF65-F5344CB8AC3E}">
        <p14:creationId xmlns:p14="http://schemas.microsoft.com/office/powerpoint/2010/main" val="314766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19. Because they are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callous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they have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given themselves over to indecency for the practice of every kind of impurity</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with greediness.</a:t>
            </a:r>
          </a:p>
        </p:txBody>
      </p:sp>
      <p:sp>
        <p:nvSpPr>
          <p:cNvPr id="2" name="Rounded Rectangle 1">
            <a:extLst>
              <a:ext uri="{FF2B5EF4-FFF2-40B4-BE49-F238E27FC236}">
                <a16:creationId xmlns:a16="http://schemas.microsoft.com/office/drawing/2014/main" xmlns="" id="{032E5496-D7C8-C3AD-B9AD-7FC091C1E50E}"/>
              </a:ext>
            </a:extLst>
          </p:cNvPr>
          <p:cNvSpPr/>
          <p:nvPr/>
        </p:nvSpPr>
        <p:spPr>
          <a:xfrm>
            <a:off x="4556825" y="3893405"/>
            <a:ext cx="7208875" cy="18749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5400" dirty="0">
                <a:solidFill>
                  <a:srgbClr val="FFFFFF"/>
                </a:solidFill>
                <a:effectLst>
                  <a:outerShdw blurRad="38100" dist="38100" dir="2700000" algn="tl">
                    <a:srgbClr val="000000">
                      <a:alpha val="43137"/>
                    </a:srgbClr>
                  </a:outerShdw>
                </a:effectLst>
                <a:latin typeface="Century Gothic" panose="020B0502020202020204" pitchFamily="34" charset="0"/>
              </a:rPr>
              <a:t>A </a:t>
            </a:r>
            <a:r>
              <a:rPr lang="en-US" sz="5400" b="1" i="1" dirty="0">
                <a:solidFill>
                  <a:srgbClr val="FFFFFF"/>
                </a:solidFill>
                <a:effectLst>
                  <a:outerShdw blurRad="38100" dist="38100" dir="2700000" algn="tl">
                    <a:srgbClr val="000000">
                      <a:alpha val="43137"/>
                    </a:srgbClr>
                  </a:outerShdw>
                </a:effectLst>
                <a:latin typeface="Century Gothic" panose="020B0502020202020204" pitchFamily="34" charset="0"/>
              </a:rPr>
              <a:t>desperate</a:t>
            </a:r>
            <a:r>
              <a:rPr lang="en-US" sz="5400" dirty="0">
                <a:solidFill>
                  <a:srgbClr val="FFFFFF"/>
                </a:solidFill>
                <a:effectLst>
                  <a:outerShdw blurRad="38100" dist="38100" dir="2700000" algn="tl">
                    <a:srgbClr val="000000">
                      <a:alpha val="43137"/>
                    </a:srgbClr>
                  </a:outerShdw>
                </a:effectLst>
                <a:latin typeface="Century Gothic" panose="020B0502020202020204" pitchFamily="34" charset="0"/>
              </a:rPr>
              <a:t> search for satisfaction!</a:t>
            </a:r>
          </a:p>
        </p:txBody>
      </p:sp>
      <p:sp>
        <p:nvSpPr>
          <p:cNvPr id="3" name="Rounded Rectangle 2">
            <a:extLst>
              <a:ext uri="{FF2B5EF4-FFF2-40B4-BE49-F238E27FC236}">
                <a16:creationId xmlns:a16="http://schemas.microsoft.com/office/drawing/2014/main" xmlns="" id="{0FC6EC0F-1373-616E-2516-40C45AB0BAF7}"/>
              </a:ext>
            </a:extLst>
          </p:cNvPr>
          <p:cNvSpPr/>
          <p:nvPr/>
        </p:nvSpPr>
        <p:spPr>
          <a:xfrm>
            <a:off x="799191" y="3462555"/>
            <a:ext cx="3224755" cy="861700"/>
          </a:xfrm>
          <a:prstGeom prst="roundRect">
            <a:avLst>
              <a:gd name="adj" fmla="val 50000"/>
            </a:avLst>
          </a:prstGeom>
          <a:solidFill>
            <a:srgbClr val="539D6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3200" b="1" dirty="0">
                <a:solidFill>
                  <a:srgbClr val="FFFFFF"/>
                </a:solidFill>
                <a:effectLst>
                  <a:outerShdw blurRad="38100" dist="38100" dir="2700000" algn="tl">
                    <a:srgbClr val="000000">
                      <a:alpha val="43137"/>
                    </a:srgbClr>
                  </a:outerShdw>
                </a:effectLst>
                <a:latin typeface="Century Gothic" panose="020B0502020202020204" pitchFamily="34" charset="0"/>
              </a:rPr>
              <a:t>Covid side effects</a:t>
            </a:r>
            <a:endPar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380441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19. Because they are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callous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they have given themselves over to indecency for the practice of every kind of impurity with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greediness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2" name="Rounded Rectangle 1">
            <a:extLst>
              <a:ext uri="{FF2B5EF4-FFF2-40B4-BE49-F238E27FC236}">
                <a16:creationId xmlns:a16="http://schemas.microsoft.com/office/drawing/2014/main" xmlns="" id="{F508653D-21C9-2CBA-256C-A84B61750C65}"/>
              </a:ext>
            </a:extLst>
          </p:cNvPr>
          <p:cNvSpPr/>
          <p:nvPr/>
        </p:nvSpPr>
        <p:spPr>
          <a:xfrm>
            <a:off x="176212" y="3239214"/>
            <a:ext cx="7208875" cy="18749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5400" dirty="0">
                <a:solidFill>
                  <a:srgbClr val="FFFFFF"/>
                </a:solidFill>
                <a:effectLst>
                  <a:outerShdw blurRad="38100" dist="38100" dir="2700000" algn="tl">
                    <a:srgbClr val="000000">
                      <a:alpha val="43137"/>
                    </a:srgbClr>
                  </a:outerShdw>
                </a:effectLst>
                <a:latin typeface="Century Gothic" panose="020B0502020202020204" pitchFamily="34" charset="0"/>
              </a:rPr>
              <a:t>Without God, </a:t>
            </a:r>
            <a:r>
              <a:rPr lang="en-US" sz="5400" b="1" i="1" dirty="0">
                <a:solidFill>
                  <a:srgbClr val="FFFFFF"/>
                </a:solidFill>
                <a:effectLst>
                  <a:outerShdw blurRad="38100" dist="38100" dir="2700000" algn="tl">
                    <a:srgbClr val="000000">
                      <a:alpha val="43137"/>
                    </a:srgbClr>
                  </a:outerShdw>
                </a:effectLst>
                <a:latin typeface="Century Gothic" panose="020B0502020202020204" pitchFamily="34" charset="0"/>
              </a:rPr>
              <a:t>self</a:t>
            </a:r>
            <a:r>
              <a:rPr lang="en-US" sz="5400" i="1" dirty="0">
                <a:solidFill>
                  <a:srgbClr val="FFFFFF"/>
                </a:solidFill>
                <a:effectLst>
                  <a:outerShdw blurRad="38100" dist="38100" dir="2700000" algn="tl">
                    <a:srgbClr val="000000">
                      <a:alpha val="43137"/>
                    </a:srgbClr>
                  </a:outerShdw>
                </a:effectLst>
                <a:latin typeface="Century Gothic" panose="020B0502020202020204" pitchFamily="34" charset="0"/>
              </a:rPr>
              <a:t> is all we have.</a:t>
            </a:r>
          </a:p>
        </p:txBody>
      </p:sp>
      <p:sp>
        <p:nvSpPr>
          <p:cNvPr id="3" name="Rounded Rectangle 2">
            <a:extLst>
              <a:ext uri="{FF2B5EF4-FFF2-40B4-BE49-F238E27FC236}">
                <a16:creationId xmlns:a16="http://schemas.microsoft.com/office/drawing/2014/main" xmlns="" id="{C0ED8313-98E8-12D5-960B-203C28EB3FA0}"/>
              </a:ext>
            </a:extLst>
          </p:cNvPr>
          <p:cNvSpPr/>
          <p:nvPr/>
        </p:nvSpPr>
        <p:spPr>
          <a:xfrm>
            <a:off x="2743200" y="3661305"/>
            <a:ext cx="9272588" cy="2140250"/>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kumimoji="0" lang="en-US" sz="5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pleonexia (</a:t>
            </a:r>
            <a:r>
              <a:rPr lang="el-GR" sz="5000" b="1" dirty="0">
                <a:effectLst>
                  <a:outerShdw blurRad="38100" dist="38100" dir="2700000" algn="tl">
                    <a:srgbClr val="000000">
                      <a:alpha val="43137"/>
                    </a:srgbClr>
                  </a:outerShdw>
                </a:effectLst>
                <a:latin typeface="Century Gothic" panose="020B0502020202020204" pitchFamily="34" charset="0"/>
              </a:rPr>
              <a:t>πλεονεξία</a:t>
            </a:r>
            <a:r>
              <a:rPr lang="en-US" sz="5000" b="1" dirty="0">
                <a:solidFill>
                  <a:srgbClr val="FFFFFF"/>
                </a:solidFill>
                <a:effectLst>
                  <a:outerShdw blurRad="38100" dist="38100" dir="2700000" algn="tl">
                    <a:srgbClr val="000000">
                      <a:alpha val="43137"/>
                    </a:srgbClr>
                  </a:outerShdw>
                </a:effectLst>
                <a:latin typeface="Century Gothic" panose="020B0502020202020204" pitchFamily="34" charset="0"/>
              </a:rPr>
              <a:t>):</a:t>
            </a:r>
          </a:p>
          <a:p>
            <a:pPr algn="ctr">
              <a:lnSpc>
                <a:spcPct val="80000"/>
              </a:lnSpc>
              <a:defRPr/>
            </a:pPr>
            <a:r>
              <a:rPr lang="en-US" sz="5000" dirty="0">
                <a:solidFill>
                  <a:srgbClr val="FFFFFF"/>
                </a:solidFill>
                <a:effectLst>
                  <a:outerShdw blurRad="38100" dist="38100" dir="2700000" algn="tl">
                    <a:srgbClr val="000000">
                      <a:alpha val="43137"/>
                    </a:srgbClr>
                  </a:outerShdw>
                </a:effectLst>
                <a:latin typeface="Century Gothic" panose="020B0502020202020204" pitchFamily="34" charset="0"/>
              </a:rPr>
              <a:t>The state of always desiring to have more; craving</a:t>
            </a:r>
            <a:endParaRPr lang="el-GR" sz="5000" dirty="0">
              <a:solidFill>
                <a:srgbClr val="FFC00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6372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fill="hold" grpId="0"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fill="hold" grpId="0" nodeType="clickEffect" p14:presetBounceEnd="5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0000">
                                          <p:cBhvr additive="base">
                                            <p:cTn id="13"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20-21</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But you did not learn Christ like this, if indeed you have heard him and were taught in him, just as </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the truth is in Jesus</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5728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2308324"/>
          </a:xfrm>
          <a:prstGeom prst="rect">
            <a:avLst/>
          </a:prstGeom>
          <a:noFill/>
        </p:spPr>
        <p:txBody>
          <a:bodyPr wrap="square" rtlCol="0">
            <a:spAutoFit/>
          </a:bodyPr>
          <a:lstStyle/>
          <a:p>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4:17.</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So I say this, and insist in the Lord, that you no longer live as the Gentiles do, in the futility of their thinking.</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93190220"/>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6">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20-21. But you did not learn Christ like this, if indeed you have heard him and were taught in him, just as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 truth is in Jesus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2" name="Rounded Rectangle 1">
            <a:extLst>
              <a:ext uri="{FF2B5EF4-FFF2-40B4-BE49-F238E27FC236}">
                <a16:creationId xmlns:a16="http://schemas.microsoft.com/office/drawing/2014/main" xmlns="" id="{9F4F23F4-1818-4687-35B3-D10ACDDFAA08}"/>
              </a:ext>
            </a:extLst>
          </p:cNvPr>
          <p:cNvSpPr/>
          <p:nvPr/>
        </p:nvSpPr>
        <p:spPr>
          <a:xfrm>
            <a:off x="2477884" y="2806996"/>
            <a:ext cx="7661533" cy="2727479"/>
          </a:xfrm>
          <a:prstGeom prst="roundRect">
            <a:avLst/>
          </a:prstGeom>
          <a:solidFill>
            <a:srgbClr val="539D6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Jesus</a:t>
            </a:r>
            <a:r>
              <a:rPr kumimoji="0" lang="en-US" sz="8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offers an </a:t>
            </a:r>
            <a:r>
              <a:rPr kumimoji="0" lang="en-US" sz="80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alternative!</a:t>
            </a:r>
          </a:p>
        </p:txBody>
      </p:sp>
    </p:spTree>
    <p:extLst>
      <p:ext uri="{BB962C8B-B14F-4D97-AF65-F5344CB8AC3E}">
        <p14:creationId xmlns:p14="http://schemas.microsoft.com/office/powerpoint/2010/main" val="340334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a:defRPr/>
            </a:pP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22. You were taught with reference to your former way of life to </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lay aside the old self who is being corrupted in accordance with deceitful desires</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256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22. You were taught with reference to your former way of life to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lay aside the old self</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who is being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corrupted in accordance with deceitful desires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5" name="Rounded Rectangle 4">
            <a:extLst>
              <a:ext uri="{FF2B5EF4-FFF2-40B4-BE49-F238E27FC236}">
                <a16:creationId xmlns:a16="http://schemas.microsoft.com/office/drawing/2014/main" xmlns="" id="{2045022F-196E-8C0C-86F2-FF7409379E68}"/>
              </a:ext>
            </a:extLst>
          </p:cNvPr>
          <p:cNvSpPr/>
          <p:nvPr/>
        </p:nvSpPr>
        <p:spPr>
          <a:xfrm>
            <a:off x="1778794" y="192226"/>
            <a:ext cx="4396563" cy="1578681"/>
          </a:xfrm>
          <a:prstGeom prst="roundRect">
            <a:avLst>
              <a:gd name="adj" fmla="val 50000"/>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NEW </a:t>
            </a:r>
            <a:r>
              <a:rPr kumimoji="0" lang="en-US"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Identity!</a:t>
            </a:r>
          </a:p>
        </p:txBody>
      </p:sp>
      <p:sp>
        <p:nvSpPr>
          <p:cNvPr id="2" name="Rectangle 1">
            <a:extLst>
              <a:ext uri="{FF2B5EF4-FFF2-40B4-BE49-F238E27FC236}">
                <a16:creationId xmlns:a16="http://schemas.microsoft.com/office/drawing/2014/main" xmlns="" id="{53909468-4347-A782-269E-96BB68DAE734}"/>
              </a:ext>
            </a:extLst>
          </p:cNvPr>
          <p:cNvSpPr/>
          <p:nvPr/>
        </p:nvSpPr>
        <p:spPr>
          <a:xfrm>
            <a:off x="4928412" y="2444203"/>
            <a:ext cx="7087375" cy="4308697"/>
          </a:xfrm>
          <a:prstGeom prst="rect">
            <a:avLst/>
          </a:prstGeom>
          <a:solidFill>
            <a:schemeClr val="accent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Identified with Jesus:</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United with God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Forgiven</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Experience healing</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United with others</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The old self is dead</a:t>
            </a:r>
          </a:p>
          <a:p>
            <a:pPr marL="685800" indent="-685800">
              <a:lnSpc>
                <a:spcPct val="80000"/>
              </a:lnSpc>
              <a:buFont typeface="Arial" panose="020B0604020202020204" pitchFamily="34" charset="0"/>
              <a:buChar char="•"/>
            </a:pPr>
            <a:r>
              <a:rPr lang="en-US" sz="4000" dirty="0">
                <a:effectLst>
                  <a:outerShdw blurRad="38100" dist="38100" dir="2700000" algn="tl">
                    <a:srgbClr val="000000">
                      <a:alpha val="43137"/>
                    </a:srgbClr>
                  </a:outerShdw>
                </a:effectLst>
                <a:latin typeface="Century Gothic" panose="020B0502020202020204" pitchFamily="34" charset="0"/>
              </a:rPr>
              <a:t>Sin no longer holds ultimate power over you!</a:t>
            </a:r>
          </a:p>
        </p:txBody>
      </p:sp>
      <p:sp>
        <p:nvSpPr>
          <p:cNvPr id="3" name="Rectangle 2">
            <a:extLst>
              <a:ext uri="{FF2B5EF4-FFF2-40B4-BE49-F238E27FC236}">
                <a16:creationId xmlns:a16="http://schemas.microsoft.com/office/drawing/2014/main" xmlns="" id="{25927461-1070-E5AD-3652-033EDD8DCF37}"/>
              </a:ext>
            </a:extLst>
          </p:cNvPr>
          <p:cNvSpPr/>
          <p:nvPr/>
        </p:nvSpPr>
        <p:spPr>
          <a:xfrm>
            <a:off x="150146" y="3239214"/>
            <a:ext cx="10610003" cy="3204116"/>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(Rom. 6:6) We know that our old self was crucified with him so that the body of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sin would no longer dominate us</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so that we would no longer be enslaved to sin.</a:t>
            </a:r>
          </a:p>
        </p:txBody>
      </p:sp>
    </p:spTree>
    <p:extLst>
      <p:ext uri="{BB962C8B-B14F-4D97-AF65-F5344CB8AC3E}">
        <p14:creationId xmlns:p14="http://schemas.microsoft.com/office/powerpoint/2010/main" val="356074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ssolv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dissolv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dissolv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dissolve">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dissolv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dissolve">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dissolve">
                                      <p:cBhvr>
                                        <p:cTn id="46" dur="5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ppt_x</p:attrName>
                                        </p:attrNameLst>
                                      </p:cBhvr>
                                      <p:tavLst>
                                        <p:tav tm="0">
                                          <p:val>
                                            <p:strVal val="#ppt_x-#ppt_w/2"/>
                                          </p:val>
                                        </p:tav>
                                        <p:tav tm="100000">
                                          <p:val>
                                            <p:strVal val="#ppt_x"/>
                                          </p:val>
                                        </p:tav>
                                      </p:tavLst>
                                    </p:anim>
                                    <p:anim calcmode="lin" valueType="num">
                                      <p:cBhvr>
                                        <p:cTn id="52" dur="500" fill="hold"/>
                                        <p:tgtEl>
                                          <p:spTgt spid="3"/>
                                        </p:tgtEl>
                                        <p:attrNameLst>
                                          <p:attrName>ppt_y</p:attrName>
                                        </p:attrNameLst>
                                      </p:cBhvr>
                                      <p:tavLst>
                                        <p:tav tm="0">
                                          <p:val>
                                            <p:strVal val="#ppt_y"/>
                                          </p:val>
                                        </p:tav>
                                        <p:tav tm="100000">
                                          <p:val>
                                            <p:strVal val="#ppt_y"/>
                                          </p:val>
                                        </p:tav>
                                      </p:tavLst>
                                    </p:anim>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1569660"/>
          </a:xfrm>
          <a:prstGeom prst="rect">
            <a:avLst/>
          </a:prstGeom>
          <a:noFill/>
        </p:spPr>
        <p:txBody>
          <a:bodyPr wrap="square" rtlCol="0">
            <a:spAutoFit/>
          </a:bodyPr>
          <a:lstStyle/>
          <a:p>
            <a:pPr>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23</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to </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be renewed in the spirit of your mind</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7705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23. to be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renewed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the spirit of your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mind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2" name="Rectangle 1">
            <a:extLst>
              <a:ext uri="{FF2B5EF4-FFF2-40B4-BE49-F238E27FC236}">
                <a16:creationId xmlns:a16="http://schemas.microsoft.com/office/drawing/2014/main" xmlns="" id="{56FD2007-4BAB-1C04-DB08-8A70760C13C2}"/>
              </a:ext>
            </a:extLst>
          </p:cNvPr>
          <p:cNvSpPr/>
          <p:nvPr/>
        </p:nvSpPr>
        <p:spPr>
          <a:xfrm>
            <a:off x="150146" y="3239214"/>
            <a:ext cx="11865641" cy="3426560"/>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(Rom. 12:2) Do not be conformed to this present world, but be transformed by the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renewing of your mind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so that you may test and approve what is the will of God</a:t>
            </a:r>
          </a:p>
        </p:txBody>
      </p:sp>
      <p:sp>
        <p:nvSpPr>
          <p:cNvPr id="3" name="Rounded Rectangle 2">
            <a:extLst>
              <a:ext uri="{FF2B5EF4-FFF2-40B4-BE49-F238E27FC236}">
                <a16:creationId xmlns:a16="http://schemas.microsoft.com/office/drawing/2014/main" xmlns="" id="{F88CAD61-A516-148C-17A0-D4578106606E}"/>
              </a:ext>
            </a:extLst>
          </p:cNvPr>
          <p:cNvSpPr/>
          <p:nvPr/>
        </p:nvSpPr>
        <p:spPr>
          <a:xfrm>
            <a:off x="3274828" y="1038719"/>
            <a:ext cx="8740959" cy="2070111"/>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Its no wonder why w/o Jesus our perception becomes </a:t>
            </a:r>
            <a:r>
              <a:rPr kumimoji="0" lang="en-US" sz="4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confused</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05645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ppt_w/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ppt_w/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24</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and to </a:t>
            </a:r>
            <a:r>
              <a:rPr lang="en-US" sz="4800" dirty="0">
                <a:solidFill>
                  <a:schemeClr val="bg1"/>
                </a:solidFill>
                <a:effectLst>
                  <a:outerShdw blurRad="38100" dist="38100" dir="2700000" algn="tl">
                    <a:srgbClr val="000000">
                      <a:alpha val="43137"/>
                    </a:srgbClr>
                  </a:outerShdw>
                </a:effectLst>
                <a:latin typeface="Century Gothic" panose="020B0502020202020204" pitchFamily="34" charset="0"/>
              </a:rPr>
              <a:t>put on the new self who has been created in God’s image—in righteousness and holiness </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that comes from truth.</a:t>
            </a:r>
            <a:endPar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259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24. and to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put on the new self</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who has been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created in God’s image</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righteousness and holiness that comes from truth.</a:t>
            </a:r>
          </a:p>
        </p:txBody>
      </p:sp>
      <p:sp>
        <p:nvSpPr>
          <p:cNvPr id="2" name="Rounded Rectangle 1">
            <a:extLst>
              <a:ext uri="{FF2B5EF4-FFF2-40B4-BE49-F238E27FC236}">
                <a16:creationId xmlns:a16="http://schemas.microsoft.com/office/drawing/2014/main" xmlns="" id="{189C6C6B-C809-F270-CE38-78CB901784E9}"/>
              </a:ext>
            </a:extLst>
          </p:cNvPr>
          <p:cNvSpPr/>
          <p:nvPr/>
        </p:nvSpPr>
        <p:spPr>
          <a:xfrm>
            <a:off x="2251058" y="3362790"/>
            <a:ext cx="9764730" cy="2471522"/>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It’s possible to continue living in the old self, but </a:t>
            </a:r>
            <a:r>
              <a:rPr kumimoji="0" lang="en-US"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why would you want to!?</a:t>
            </a:r>
          </a:p>
        </p:txBody>
      </p:sp>
      <p:sp>
        <p:nvSpPr>
          <p:cNvPr id="3" name="Rounded Rectangle 2">
            <a:extLst>
              <a:ext uri="{FF2B5EF4-FFF2-40B4-BE49-F238E27FC236}">
                <a16:creationId xmlns:a16="http://schemas.microsoft.com/office/drawing/2014/main" xmlns="" id="{BCA7A6DF-BCB2-27D3-37C1-BB29A8754BC6}"/>
              </a:ext>
            </a:extLst>
          </p:cNvPr>
          <p:cNvSpPr/>
          <p:nvPr/>
        </p:nvSpPr>
        <p:spPr>
          <a:xfrm>
            <a:off x="7859210" y="2666608"/>
            <a:ext cx="3224755" cy="861700"/>
          </a:xfrm>
          <a:prstGeom prst="roundRect">
            <a:avLst>
              <a:gd name="adj" fmla="val 50000"/>
            </a:avLst>
          </a:prstGeom>
          <a:solidFill>
            <a:srgbClr val="539D6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3200" b="1" dirty="0">
                <a:solidFill>
                  <a:srgbClr val="FFFFFF"/>
                </a:solidFill>
                <a:effectLst>
                  <a:outerShdw blurRad="38100" dist="38100" dir="2700000" algn="tl">
                    <a:srgbClr val="000000">
                      <a:alpha val="43137"/>
                    </a:srgbClr>
                  </a:outerShdw>
                </a:effectLst>
                <a:latin typeface="Century Gothic" panose="020B0502020202020204" pitchFamily="34" charset="0"/>
              </a:rPr>
              <a:t>Filthy clothes</a:t>
            </a:r>
            <a:endParaRPr kumimoji="0" lang="en-U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340485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24. and to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put on the new self who has been created in God’s image</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righteousness and holiness that comes from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truth</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3" name="Rectangle 2">
            <a:extLst>
              <a:ext uri="{FF2B5EF4-FFF2-40B4-BE49-F238E27FC236}">
                <a16:creationId xmlns:a16="http://schemas.microsoft.com/office/drawing/2014/main" xmlns="" id="{46FE70B5-7A4B-3DAF-74A2-773C9CA9609F}"/>
              </a:ext>
            </a:extLst>
          </p:cNvPr>
          <p:cNvSpPr/>
          <p:nvPr/>
        </p:nvSpPr>
        <p:spPr>
          <a:xfrm>
            <a:off x="150146" y="3848986"/>
            <a:ext cx="11865641" cy="2816788"/>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pP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(2 Cor. 5:17) So then, if anyone is in Christ, he is a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new creation</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what is old has passed away—look, what is new has come!</a:t>
            </a:r>
          </a:p>
        </p:txBody>
      </p:sp>
    </p:spTree>
    <p:extLst>
      <p:ext uri="{BB962C8B-B14F-4D97-AF65-F5344CB8AC3E}">
        <p14:creationId xmlns:p14="http://schemas.microsoft.com/office/powerpoint/2010/main" val="29168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8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8B896BF-50E5-14DB-054E-689C4CD3FEB1}"/>
              </a:ext>
            </a:extLst>
          </p:cNvPr>
          <p:cNvSpPr txBox="1"/>
          <p:nvPr/>
        </p:nvSpPr>
        <p:spPr>
          <a:xfrm>
            <a:off x="337930" y="-74889"/>
            <a:ext cx="11430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Isaiah 55:1-3</a:t>
            </a:r>
          </a:p>
        </p:txBody>
      </p:sp>
      <p:sp>
        <p:nvSpPr>
          <p:cNvPr id="3" name="TextBox 2">
            <a:extLst>
              <a:ext uri="{FF2B5EF4-FFF2-40B4-BE49-F238E27FC236}">
                <a16:creationId xmlns:a16="http://schemas.microsoft.com/office/drawing/2014/main" xmlns="" id="{41A01C65-F3E6-1DC6-2A46-D97E4157A851}"/>
              </a:ext>
            </a:extLst>
          </p:cNvPr>
          <p:cNvSpPr txBox="1"/>
          <p:nvPr/>
        </p:nvSpPr>
        <p:spPr>
          <a:xfrm>
            <a:off x="0" y="951849"/>
            <a:ext cx="12213265" cy="5509200"/>
          </a:xfrm>
          <a:prstGeom prst="rect">
            <a:avLst/>
          </a:prstGeom>
          <a:noFill/>
        </p:spPr>
        <p:txBody>
          <a:bodyPr wrap="square" rtlCol="0">
            <a:spAutoFit/>
          </a:bodyPr>
          <a:lstStyle/>
          <a:p>
            <a:pPr algn="ctr">
              <a:lnSpc>
                <a:spcPct val="80000"/>
              </a:lnSpc>
            </a:pPr>
            <a:r>
              <a:rPr lang="en-US" sz="4400" spc="-300" dirty="0">
                <a:solidFill>
                  <a:schemeClr val="bg1"/>
                </a:solidFill>
                <a:effectLst>
                  <a:outerShdw blurRad="38100" dist="38100" dir="2700000" algn="tl">
                    <a:srgbClr val="000000">
                      <a:alpha val="43137"/>
                    </a:srgbClr>
                  </a:outerShdw>
                </a:effectLst>
                <a:latin typeface="Century Gothic" panose="020B0502020202020204" pitchFamily="34" charset="0"/>
              </a:rPr>
              <a:t>“Is anyone thirsty? Come and drink—even if you have no money! Come, take your choice of wine or milk—it’s all free! Why spend your money on food that does not give you strength? Why pay for food that does you no good? Listen to me, and you will eat what is good. You will enjoy the finest food. </a:t>
            </a:r>
            <a:r>
              <a:rPr lang="en-US" sz="4400" b="1" u="sng" spc="-300" dirty="0">
                <a:solidFill>
                  <a:srgbClr val="FFC000"/>
                </a:solidFill>
                <a:effectLst>
                  <a:outerShdw blurRad="38100" dist="38100" dir="2700000" algn="tl">
                    <a:srgbClr val="000000">
                      <a:alpha val="43137"/>
                    </a:srgbClr>
                  </a:outerShdw>
                </a:effectLst>
                <a:latin typeface="Century Gothic" panose="020B0502020202020204" pitchFamily="34" charset="0"/>
              </a:rPr>
              <a:t>Come to me</a:t>
            </a:r>
            <a:r>
              <a:rPr lang="en-US" sz="4400" spc="-300" dirty="0">
                <a:solidFill>
                  <a:schemeClr val="bg1"/>
                </a:solidFill>
                <a:effectLst>
                  <a:outerShdw blurRad="38100" dist="38100" dir="2700000" algn="tl">
                    <a:srgbClr val="000000">
                      <a:alpha val="43137"/>
                    </a:srgbClr>
                  </a:outerShdw>
                </a:effectLst>
                <a:latin typeface="Century Gothic" panose="020B0502020202020204" pitchFamily="34" charset="0"/>
              </a:rPr>
              <a:t> with your ears wide open. Listen, and </a:t>
            </a:r>
            <a:r>
              <a:rPr lang="en-US" sz="4400" b="1" u="sng" spc="-300" dirty="0">
                <a:solidFill>
                  <a:srgbClr val="FFC000"/>
                </a:solidFill>
                <a:effectLst>
                  <a:outerShdw blurRad="38100" dist="38100" dir="2700000" algn="tl">
                    <a:srgbClr val="000000">
                      <a:alpha val="43137"/>
                    </a:srgbClr>
                  </a:outerShdw>
                </a:effectLst>
                <a:latin typeface="Century Gothic" panose="020B0502020202020204" pitchFamily="34" charset="0"/>
              </a:rPr>
              <a:t>you will find life</a:t>
            </a:r>
            <a:r>
              <a:rPr lang="en-US" sz="4400" spc="-300" dirty="0">
                <a:solidFill>
                  <a:schemeClr val="bg1"/>
                </a:solidFill>
                <a:effectLst>
                  <a:outerShdw blurRad="38100" dist="38100" dir="2700000" algn="tl">
                    <a:srgbClr val="000000">
                      <a:alpha val="43137"/>
                    </a:srgbClr>
                  </a:outerShdw>
                </a:effectLst>
                <a:latin typeface="Century Gothic" panose="020B0502020202020204" pitchFamily="34" charset="0"/>
              </a:rPr>
              <a:t>. I will make an everlasting covenant with you. </a:t>
            </a:r>
            <a:r>
              <a:rPr lang="en-US" sz="4400" b="1" u="sng" spc="-300" dirty="0">
                <a:solidFill>
                  <a:srgbClr val="FFC000"/>
                </a:solidFill>
                <a:effectLst>
                  <a:outerShdw blurRad="38100" dist="38100" dir="2700000" algn="tl">
                    <a:srgbClr val="000000">
                      <a:alpha val="43137"/>
                    </a:srgbClr>
                  </a:outerShdw>
                </a:effectLst>
                <a:latin typeface="Century Gothic" panose="020B0502020202020204" pitchFamily="34" charset="0"/>
              </a:rPr>
              <a:t>I will give you all the unfailing love I promised</a:t>
            </a:r>
            <a:r>
              <a:rPr lang="en-US" sz="4400" spc="-300" dirty="0">
                <a:solidFill>
                  <a:schemeClr val="bg1"/>
                </a:solidFill>
                <a:effectLst>
                  <a:outerShdw blurRad="38100" dist="38100" dir="2700000" algn="tl">
                    <a:srgbClr val="000000">
                      <a:alpha val="43137"/>
                    </a:srgbClr>
                  </a:outerShdw>
                </a:effectLst>
                <a:latin typeface="Century Gothic" panose="020B0502020202020204" pitchFamily="34" charset="0"/>
              </a:rPr>
              <a:t>”</a:t>
            </a:r>
            <a:endParaRPr kumimoji="0" lang="en-US" sz="9600" i="0" strike="noStrike" kern="1200" cap="none" spc="-30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4" name="Rounded Rectangle 3">
            <a:extLst>
              <a:ext uri="{FF2B5EF4-FFF2-40B4-BE49-F238E27FC236}">
                <a16:creationId xmlns:a16="http://schemas.microsoft.com/office/drawing/2014/main" xmlns="" id="{0F429120-7B85-2FF9-A7E9-D6BD8D3B6906}"/>
              </a:ext>
            </a:extLst>
          </p:cNvPr>
          <p:cNvSpPr/>
          <p:nvPr/>
        </p:nvSpPr>
        <p:spPr>
          <a:xfrm>
            <a:off x="1213635" y="1033107"/>
            <a:ext cx="9764730" cy="3016715"/>
          </a:xfrm>
          <a:prstGeom prst="roundRect">
            <a:avLst/>
          </a:prstGeom>
          <a:solidFill>
            <a:srgbClr val="539D6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You can</a:t>
            </a:r>
            <a:r>
              <a:rPr kumimoji="0" lang="en-US" sz="6600" b="1" i="0" u="none" strike="noStrike" kern="1200" cap="none" spc="0" normalizeH="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chose to</a:t>
            </a:r>
            <a:r>
              <a:rPr kumimoji="0" lang="en-US"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experience this</a:t>
            </a:r>
            <a:r>
              <a:rPr kumimoji="0" lang="en-US" sz="6600" b="1" i="0" u="none" strike="noStrike" kern="1200" cap="none" spc="0" normalizeH="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6600" b="1" i="1" u="none" strike="noStrike" kern="1200" cap="none" spc="0" normalizeH="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new life</a:t>
            </a:r>
            <a:r>
              <a:rPr kumimoji="0" lang="en-US" sz="6600" b="1" i="0" u="none" strike="noStrike" kern="1200" cap="none" spc="0" normalizeH="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any moment!</a:t>
            </a:r>
            <a:endParaRPr kumimoji="0" lang="en-US" sz="6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640349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7" name="Rectangle 10">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pic>
        <p:nvPicPr>
          <p:cNvPr id="18" name="Picture 3" descr="Low Angle View Of Clouds In Sky">
            <a:extLst>
              <a:ext uri="{FF2B5EF4-FFF2-40B4-BE49-F238E27FC236}">
                <a16:creationId xmlns:a16="http://schemas.microsoft.com/office/drawing/2014/main" xmlns="" id="{45F3903A-616D-1F3E-A4A6-27552AC2CCD7}"/>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r="-1"/>
          <a:stretch/>
        </p:blipFill>
        <p:spPr>
          <a:xfrm>
            <a:off x="3048" y="10"/>
            <a:ext cx="12188952" cy="6856614"/>
          </a:xfrm>
          <a:prstGeom prst="rect">
            <a:avLst/>
          </a:prstGeom>
        </p:spPr>
      </p:pic>
      <p:grpSp>
        <p:nvGrpSpPr>
          <p:cNvPr id="19" name="Group 12">
            <a:extLst>
              <a:ext uri="{FF2B5EF4-FFF2-40B4-BE49-F238E27FC236}">
                <a16:creationId xmlns:a16="http://schemas.microsoft.com/office/drawing/2014/main" xmlns="" id="{B9632603-447F-4389-863D-9820DB9915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xmlns="" id="{354F4BB5-9639-4525-A748-2B2D8FDB107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0000"/>
              <a:extLst>
                <a:ext uri="{28A0092B-C50C-407E-A947-70E740481C1C}">
                  <a14:useLocalDpi xmlns:a14="http://schemas.microsoft.com/office/drawing/2010/main"/>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xmlns="" id="{4D9AF55E-83EF-4A42-A236-590299A7B9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screen">
              <a:alphaModFix amt="5000"/>
              <a:extLst>
                <a:ext uri="{28A0092B-C50C-407E-A947-70E740481C1C}">
                  <a14:useLocalDpi xmlns:a14="http://schemas.microsoft.com/office/drawing/2010/main"/>
                </a:ext>
              </a:extLst>
            </a:blip>
            <a:srcRect/>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xmlns="" id="{7E02BDA3-F0BD-6683-BCFF-665746DA8E07}"/>
              </a:ext>
            </a:extLst>
          </p:cNvPr>
          <p:cNvSpPr>
            <a:spLocks noGrp="1"/>
          </p:cNvSpPr>
          <p:nvPr>
            <p:ph type="ctrTitle"/>
          </p:nvPr>
        </p:nvSpPr>
        <p:spPr>
          <a:xfrm>
            <a:off x="204787" y="744909"/>
            <a:ext cx="11782426" cy="3145855"/>
          </a:xfrm>
        </p:spPr>
        <p:txBody>
          <a:bodyPr anchor="b">
            <a:noAutofit/>
          </a:bodyPr>
          <a:lstStyle/>
          <a:p>
            <a:r>
              <a:rPr lang="en-US" sz="14900" b="1" dirty="0">
                <a:solidFill>
                  <a:srgbClr val="FFFFFF"/>
                </a:solidFill>
                <a:effectLst>
                  <a:outerShdw blurRad="38100" dist="38100" dir="2700000" algn="tl">
                    <a:srgbClr val="000000">
                      <a:alpha val="43137"/>
                    </a:srgbClr>
                  </a:outerShdw>
                </a:effectLst>
                <a:latin typeface="Baskerville Old Face" panose="02020602080505020303" pitchFamily="18" charset="77"/>
              </a:rPr>
              <a:t>EPHESIANS</a:t>
            </a:r>
          </a:p>
        </p:txBody>
      </p:sp>
      <p:sp>
        <p:nvSpPr>
          <p:cNvPr id="6" name="TextBox 5">
            <a:extLst>
              <a:ext uri="{FF2B5EF4-FFF2-40B4-BE49-F238E27FC236}">
                <a16:creationId xmlns:a16="http://schemas.microsoft.com/office/drawing/2014/main" xmlns="" id="{471DABA4-CD3E-5D71-0DD2-B4F6D46B39BA}"/>
              </a:ext>
            </a:extLst>
          </p:cNvPr>
          <p:cNvSpPr txBox="1"/>
          <p:nvPr/>
        </p:nvSpPr>
        <p:spPr>
          <a:xfrm>
            <a:off x="6672263" y="3600450"/>
            <a:ext cx="531495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3040602040607080904" pitchFamily="66" charset="77"/>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3040602040607080904" pitchFamily="66" charset="77"/>
                <a:ea typeface="+mn-ea"/>
                <a:cs typeface="+mn-cs"/>
              </a:rPr>
              <a:t>Experiences?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3040602040607080904" pitchFamily="66" charset="77"/>
                <a:ea typeface="+mn-ea"/>
                <a:cs typeface="+mn-cs"/>
              </a:rPr>
              <a:t>Questions?</a:t>
            </a:r>
          </a:p>
        </p:txBody>
      </p:sp>
    </p:spTree>
    <p:extLst>
      <p:ext uri="{BB962C8B-B14F-4D97-AF65-F5344CB8AC3E}">
        <p14:creationId xmlns:p14="http://schemas.microsoft.com/office/powerpoint/2010/main" val="638182321"/>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2308324"/>
          </a:xfrm>
          <a:prstGeom prst="rect">
            <a:avLst/>
          </a:prstGeom>
          <a:noFill/>
        </p:spPr>
        <p:txBody>
          <a:bodyPr wrap="square" rtlCol="0">
            <a:spAutoFit/>
          </a:bodyPr>
          <a:lstStyle/>
          <a:p>
            <a:pPr>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4:17</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So I say this, and </a:t>
            </a:r>
            <a:r>
              <a:rPr lang="en-US" sz="4800" b="1" u="sng" dirty="0">
                <a:solidFill>
                  <a:srgbClr val="FFC000"/>
                </a:solidFill>
                <a:effectLst>
                  <a:outerShdw blurRad="38100" dist="38100" dir="2700000" algn="tl">
                    <a:srgbClr val="000000">
                      <a:alpha val="43137"/>
                    </a:srgbClr>
                  </a:outerShdw>
                </a:effectLst>
                <a:latin typeface="Century Gothic" panose="020B0502020202020204" pitchFamily="34" charset="0"/>
              </a:rPr>
              <a:t>insist in the Lord</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a:t>
            </a:r>
            <a:r>
              <a:rPr lang="en-US" sz="4800" dirty="0">
                <a:solidFill>
                  <a:schemeClr val="tx2">
                    <a:lumMod val="75000"/>
                    <a:lumOff val="25000"/>
                  </a:schemeClr>
                </a:solidFill>
                <a:effectLst>
                  <a:outerShdw blurRad="38100" dist="38100" dir="2700000" algn="tl">
                    <a:srgbClr val="000000">
                      <a:alpha val="43137"/>
                    </a:srgbClr>
                  </a:outerShdw>
                </a:effectLst>
                <a:latin typeface="Century Gothic" panose="020B0502020202020204" pitchFamily="34" charset="0"/>
              </a:rPr>
              <a:t>that you no longer live as the Gentiles do, in the futility of their thinking.</a:t>
            </a:r>
            <a:endParaRPr kumimoji="0" lang="en-US" sz="4800" b="0" i="0" u="none" strike="noStrike" kern="1200" cap="none" spc="0" normalizeH="0" baseline="0" noProof="0" dirty="0">
              <a:ln>
                <a:noFill/>
              </a:ln>
              <a:solidFill>
                <a:schemeClr val="tx2">
                  <a:lumMod val="75000"/>
                  <a:lumOff val="2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3123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4:17. So I say this, and insist in the Lord, that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you no longer live as the Gentiles do</a:t>
            </a:r>
            <a:r>
              <a:rPr kumimoji="0" lang="en-US" sz="4800" b="0" i="0" u="none" strike="noStrike" kern="1200" cap="none" spc="0" normalizeH="0" baseline="0" noProof="0" dirty="0">
                <a:ln>
                  <a:noFill/>
                </a:ln>
                <a:solidFill>
                  <a:srgbClr val="243241">
                    <a:lumMod val="75000"/>
                    <a:lumOff val="25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the futility of their thinking.</a:t>
            </a:r>
          </a:p>
        </p:txBody>
      </p:sp>
      <p:sp>
        <p:nvSpPr>
          <p:cNvPr id="3" name="Rounded Rectangle 2">
            <a:extLst>
              <a:ext uri="{FF2B5EF4-FFF2-40B4-BE49-F238E27FC236}">
                <a16:creationId xmlns:a16="http://schemas.microsoft.com/office/drawing/2014/main" xmlns="" id="{D8E084E3-252F-96CF-0C25-794D0FDBFBC0}"/>
              </a:ext>
            </a:extLst>
          </p:cNvPr>
          <p:cNvSpPr/>
          <p:nvPr/>
        </p:nvSpPr>
        <p:spPr>
          <a:xfrm>
            <a:off x="1996419" y="1835130"/>
            <a:ext cx="8721200" cy="2176588"/>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In order to understand our </a:t>
            </a:r>
            <a:r>
              <a:rPr lang="en-US" sz="4800" i="1" dirty="0">
                <a:solidFill>
                  <a:srgbClr val="FFFFFF"/>
                </a:solidFill>
                <a:effectLst>
                  <a:outerShdw blurRad="38100" dist="38100" dir="2700000" algn="tl">
                    <a:srgbClr val="000000">
                      <a:alpha val="43137"/>
                    </a:srgbClr>
                  </a:outerShdw>
                </a:effectLst>
                <a:latin typeface="Century Gothic" panose="020B0502020202020204" pitchFamily="34" charset="0"/>
              </a:rPr>
              <a:t>new life</a:t>
            </a:r>
            <a:r>
              <a:rPr lang="en-US" sz="4800" dirty="0">
                <a:solidFill>
                  <a:srgbClr val="FFFFFF"/>
                </a:solidFill>
                <a:effectLst>
                  <a:outerShdw blurRad="38100" dist="38100" dir="2700000" algn="tl">
                    <a:srgbClr val="000000">
                      <a:alpha val="43137"/>
                    </a:srgbClr>
                  </a:outerShdw>
                </a:effectLst>
                <a:latin typeface="Century Gothic" panose="020B0502020202020204" pitchFamily="34" charset="0"/>
              </a:rPr>
              <a:t>, Paul begins with a </a:t>
            </a:r>
            <a:r>
              <a:rPr lang="en-US" sz="4800" b="1" u="sng" dirty="0">
                <a:solidFill>
                  <a:srgbClr val="FFFFFF"/>
                </a:solidFill>
                <a:effectLst>
                  <a:outerShdw blurRad="38100" dist="38100" dir="2700000" algn="tl">
                    <a:srgbClr val="000000">
                      <a:alpha val="43137"/>
                    </a:srgbClr>
                  </a:outerShdw>
                </a:effectLst>
                <a:latin typeface="Century Gothic" panose="020B0502020202020204" pitchFamily="34" charset="0"/>
              </a:rPr>
              <a:t>critique of the old life</a:t>
            </a:r>
            <a:r>
              <a:rPr lang="en-US" sz="4800" b="1" dirty="0">
                <a:solidFill>
                  <a:srgbClr val="FFFFFF"/>
                </a:solidFill>
                <a:effectLst>
                  <a:outerShdw blurRad="38100" dist="38100" dir="2700000" algn="tl">
                    <a:srgbClr val="000000">
                      <a:alpha val="43137"/>
                    </a:srgbClr>
                  </a:outerShdw>
                </a:effectLst>
                <a:latin typeface="Century Gothic" panose="020B0502020202020204" pitchFamily="34" charset="0"/>
              </a:rPr>
              <a:t>.</a:t>
            </a:r>
            <a:endParaRPr lang="en-US" sz="4800" dirty="0">
              <a:solidFill>
                <a:srgbClr val="FFFFFF"/>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52944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4:17. So I say this, and insist in the Lord, that </a:t>
            </a:r>
            <a:r>
              <a:rPr kumimoji="0" lang="en-US" sz="480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you no longer live as the Gentiles do</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the futility of their thinking</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2" name="Rectangle 1">
            <a:extLst>
              <a:ext uri="{FF2B5EF4-FFF2-40B4-BE49-F238E27FC236}">
                <a16:creationId xmlns:a16="http://schemas.microsoft.com/office/drawing/2014/main" xmlns="" id="{09D32766-9FF2-0750-6373-73E2E9ABF194}"/>
              </a:ext>
            </a:extLst>
          </p:cNvPr>
          <p:cNvSpPr/>
          <p:nvPr/>
        </p:nvSpPr>
        <p:spPr>
          <a:xfrm>
            <a:off x="1167970" y="2773159"/>
            <a:ext cx="9856059" cy="2308325"/>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dirty="0">
                <a:effectLst>
                  <a:outerShdw blurRad="38100" dist="38100" dir="2700000" algn="tl">
                    <a:srgbClr val="000000">
                      <a:alpha val="43137"/>
                    </a:srgbClr>
                  </a:outerShdw>
                </a:effectLst>
                <a:latin typeface="Century Gothic" panose="020B0502020202020204" pitchFamily="34" charset="0"/>
              </a:rPr>
              <a:t>(Prov. 21:30) No human wisdom, understanding or plan can stand against the Lord.</a:t>
            </a:r>
            <a:endParaRPr lang="en-US" sz="48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7441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28E3834-F0B3-DD54-2A24-E7FA3872260D}"/>
              </a:ext>
            </a:extLst>
          </p:cNvPr>
          <p:cNvSpPr txBox="1"/>
          <p:nvPr/>
        </p:nvSpPr>
        <p:spPr>
          <a:xfrm>
            <a:off x="0" y="5957888"/>
            <a:ext cx="3557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cript MT Bold" panose="020F0502020204030204" pitchFamily="34" charset="0"/>
                <a:ea typeface="+mn-ea"/>
                <a:cs typeface="Script MT Bold" panose="020F0502020204030204" pitchFamily="34" charset="0"/>
              </a:rPr>
              <a:t>Ephesians</a:t>
            </a:r>
          </a:p>
        </p:txBody>
      </p:sp>
      <p:sp>
        <p:nvSpPr>
          <p:cNvPr id="6" name="TextBox 5">
            <a:extLst>
              <a:ext uri="{FF2B5EF4-FFF2-40B4-BE49-F238E27FC236}">
                <a16:creationId xmlns:a16="http://schemas.microsoft.com/office/drawing/2014/main" xmlns="" id="{00C6C2E1-A391-8C4D-C85C-D60C8C19FF8F}"/>
              </a:ext>
            </a:extLst>
          </p:cNvPr>
          <p:cNvSpPr txBox="1"/>
          <p:nvPr/>
        </p:nvSpPr>
        <p:spPr>
          <a:xfrm>
            <a:off x="128588" y="192226"/>
            <a:ext cx="118872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4:17. So I say this, and insist in the Lord, that you no longer live as the Gentiles do,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the futility of their thinking</a:t>
            </a:r>
            <a:r>
              <a:rPr kumimoji="0" lang="en-US" sz="4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2" name="Rectangle 1">
            <a:extLst>
              <a:ext uri="{FF2B5EF4-FFF2-40B4-BE49-F238E27FC236}">
                <a16:creationId xmlns:a16="http://schemas.microsoft.com/office/drawing/2014/main" xmlns="" id="{09D32766-9FF2-0750-6373-73E2E9ABF194}"/>
              </a:ext>
            </a:extLst>
          </p:cNvPr>
          <p:cNvSpPr/>
          <p:nvPr/>
        </p:nvSpPr>
        <p:spPr>
          <a:xfrm>
            <a:off x="1167970" y="2773159"/>
            <a:ext cx="9856059" cy="2308325"/>
          </a:xfrm>
          <a:prstGeom prst="rect">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entury Gothic" panose="020B0502020202020204" pitchFamily="34" charset="0"/>
              </a:rPr>
              <a:t>(Prov. 1:7</a:t>
            </a:r>
            <a:r>
              <a:rPr lang="en-US" sz="5400" dirty="0">
                <a:solidFill>
                  <a:srgbClr val="FFFFFF"/>
                </a:solidFill>
                <a:effectLst>
                  <a:outerShdw blurRad="38100" dist="38100" dir="2700000" algn="tl">
                    <a:srgbClr val="000000">
                      <a:alpha val="43137"/>
                    </a:srgbClr>
                  </a:outerShdw>
                </a:effectLst>
                <a:latin typeface="Century Gothic" panose="020B0502020202020204" pitchFamily="34" charset="0"/>
              </a:rPr>
              <a:t>) Fear of the Lord is the </a:t>
            </a:r>
            <a:r>
              <a:rPr lang="en-US" sz="5400" b="1" u="sng" dirty="0">
                <a:solidFill>
                  <a:srgbClr val="FFC000"/>
                </a:solidFill>
                <a:effectLst>
                  <a:outerShdw blurRad="38100" dist="38100" dir="2700000" algn="tl">
                    <a:srgbClr val="000000">
                      <a:alpha val="43137"/>
                    </a:srgbClr>
                  </a:outerShdw>
                </a:effectLst>
                <a:latin typeface="Century Gothic" panose="020B0502020202020204" pitchFamily="34" charset="0"/>
              </a:rPr>
              <a:t>foundation of true knowledge</a:t>
            </a:r>
            <a:endParaRPr kumimoji="0" lang="en-US" sz="54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19151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661B172-B31D-3F28-F5DE-AB63BC19E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0074" y="3003698"/>
            <a:ext cx="715926" cy="632638"/>
          </a:xfrm>
          <a:prstGeom prst="ellipse">
            <a:avLst/>
          </a:prstGeom>
        </p:spPr>
      </p:pic>
      <p:sp>
        <p:nvSpPr>
          <p:cNvPr id="9" name="Rounded Rectangle 8">
            <a:extLst>
              <a:ext uri="{FF2B5EF4-FFF2-40B4-BE49-F238E27FC236}">
                <a16:creationId xmlns:a16="http://schemas.microsoft.com/office/drawing/2014/main" xmlns="" id="{23DE155D-6689-22BD-EDD2-D61073165EA9}"/>
              </a:ext>
            </a:extLst>
          </p:cNvPr>
          <p:cNvSpPr/>
          <p:nvPr/>
        </p:nvSpPr>
        <p:spPr>
          <a:xfrm>
            <a:off x="7080317" y="318977"/>
            <a:ext cx="4658994" cy="1339701"/>
          </a:xfrm>
          <a:prstGeom prst="roundRect">
            <a:avLst>
              <a:gd name="adj" fmla="val 50000"/>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What is this?</a:t>
            </a:r>
          </a:p>
        </p:txBody>
      </p:sp>
      <p:sp>
        <p:nvSpPr>
          <p:cNvPr id="10" name="Rounded Rectangle 9">
            <a:extLst>
              <a:ext uri="{FF2B5EF4-FFF2-40B4-BE49-F238E27FC236}">
                <a16:creationId xmlns:a16="http://schemas.microsoft.com/office/drawing/2014/main" xmlns="" id="{E1F8F97C-844F-7680-C89D-4281D11BE0CE}"/>
              </a:ext>
            </a:extLst>
          </p:cNvPr>
          <p:cNvSpPr/>
          <p:nvPr/>
        </p:nvSpPr>
        <p:spPr>
          <a:xfrm>
            <a:off x="7080317" y="1663997"/>
            <a:ext cx="4658994" cy="1339701"/>
          </a:xfrm>
          <a:prstGeom prst="roundRect">
            <a:avLst>
              <a:gd name="adj" fmla="val 50000"/>
            </a:avLst>
          </a:prstGeom>
          <a:solidFill>
            <a:schemeClr val="tx2">
              <a:lumMod val="90000"/>
              <a:lumOff val="1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Is it good?</a:t>
            </a:r>
          </a:p>
        </p:txBody>
      </p:sp>
      <p:sp>
        <p:nvSpPr>
          <p:cNvPr id="11" name="Rounded Rectangle 10">
            <a:extLst>
              <a:ext uri="{FF2B5EF4-FFF2-40B4-BE49-F238E27FC236}">
                <a16:creationId xmlns:a16="http://schemas.microsoft.com/office/drawing/2014/main" xmlns="" id="{6CCFDC24-5E9A-5ED9-C050-278CE806650B}"/>
              </a:ext>
            </a:extLst>
          </p:cNvPr>
          <p:cNvSpPr/>
          <p:nvPr/>
        </p:nvSpPr>
        <p:spPr>
          <a:xfrm>
            <a:off x="7080317" y="3003698"/>
            <a:ext cx="4658994" cy="1339701"/>
          </a:xfrm>
          <a:prstGeom prst="roundRect">
            <a:avLst>
              <a:gd name="adj" fmla="val 50000"/>
            </a:avLst>
          </a:prstGeom>
          <a:solidFill>
            <a:schemeClr val="tx2">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Is it evil?</a:t>
            </a:r>
          </a:p>
        </p:txBody>
      </p:sp>
      <p:sp>
        <p:nvSpPr>
          <p:cNvPr id="12" name="Rounded Rectangle 11">
            <a:extLst>
              <a:ext uri="{FF2B5EF4-FFF2-40B4-BE49-F238E27FC236}">
                <a16:creationId xmlns:a16="http://schemas.microsoft.com/office/drawing/2014/main" xmlns="" id="{4CC47729-71A7-D087-228C-F69D54CB98CE}"/>
              </a:ext>
            </a:extLst>
          </p:cNvPr>
          <p:cNvSpPr/>
          <p:nvPr/>
        </p:nvSpPr>
        <p:spPr>
          <a:xfrm>
            <a:off x="7080317" y="4343399"/>
            <a:ext cx="4658994" cy="1339701"/>
          </a:xfrm>
          <a:prstGeom prst="roundRect">
            <a:avLst>
              <a:gd name="adj" fmla="val 50000"/>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Important?</a:t>
            </a:r>
          </a:p>
        </p:txBody>
      </p:sp>
    </p:spTree>
    <p:extLst>
      <p:ext uri="{BB962C8B-B14F-4D97-AF65-F5344CB8AC3E}">
        <p14:creationId xmlns:p14="http://schemas.microsoft.com/office/powerpoint/2010/main" val="38156220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661B172-B31D-3F28-F5DE-AB63BC19E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11684" y="4699591"/>
            <a:ext cx="629898" cy="983509"/>
          </a:xfrm>
          <a:prstGeom prst="rect">
            <a:avLst/>
          </a:prstGeom>
        </p:spPr>
      </p:pic>
      <p:sp>
        <p:nvSpPr>
          <p:cNvPr id="2" name="Rounded Rectangle 1">
            <a:extLst>
              <a:ext uri="{FF2B5EF4-FFF2-40B4-BE49-F238E27FC236}">
                <a16:creationId xmlns:a16="http://schemas.microsoft.com/office/drawing/2014/main" xmlns="" id="{DCC7B458-443E-48C8-D55A-638E8934B6EA}"/>
              </a:ext>
            </a:extLst>
          </p:cNvPr>
          <p:cNvSpPr/>
          <p:nvPr/>
        </p:nvSpPr>
        <p:spPr>
          <a:xfrm>
            <a:off x="7080317" y="318977"/>
            <a:ext cx="4658994" cy="1339701"/>
          </a:xfrm>
          <a:prstGeom prst="roundRect">
            <a:avLst>
              <a:gd name="adj" fmla="val 50000"/>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What is this?</a:t>
            </a:r>
          </a:p>
        </p:txBody>
      </p:sp>
      <p:sp>
        <p:nvSpPr>
          <p:cNvPr id="3" name="Rounded Rectangle 2">
            <a:extLst>
              <a:ext uri="{FF2B5EF4-FFF2-40B4-BE49-F238E27FC236}">
                <a16:creationId xmlns:a16="http://schemas.microsoft.com/office/drawing/2014/main" xmlns="" id="{6EDF4033-B970-D96B-2FF8-1FE14B9CBFCF}"/>
              </a:ext>
            </a:extLst>
          </p:cNvPr>
          <p:cNvSpPr/>
          <p:nvPr/>
        </p:nvSpPr>
        <p:spPr>
          <a:xfrm>
            <a:off x="7080317" y="1663997"/>
            <a:ext cx="4658994" cy="1339701"/>
          </a:xfrm>
          <a:prstGeom prst="roundRect">
            <a:avLst>
              <a:gd name="adj" fmla="val 50000"/>
            </a:avLst>
          </a:prstGeom>
          <a:solidFill>
            <a:schemeClr val="tx2">
              <a:lumMod val="90000"/>
              <a:lumOff val="1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Is it good?</a:t>
            </a:r>
          </a:p>
        </p:txBody>
      </p:sp>
      <p:sp>
        <p:nvSpPr>
          <p:cNvPr id="4" name="Rounded Rectangle 3">
            <a:extLst>
              <a:ext uri="{FF2B5EF4-FFF2-40B4-BE49-F238E27FC236}">
                <a16:creationId xmlns:a16="http://schemas.microsoft.com/office/drawing/2014/main" xmlns="" id="{BE7B9DEF-1AAA-31C8-0F7E-25040FE8D485}"/>
              </a:ext>
            </a:extLst>
          </p:cNvPr>
          <p:cNvSpPr/>
          <p:nvPr/>
        </p:nvSpPr>
        <p:spPr>
          <a:xfrm>
            <a:off x="7080317" y="3003698"/>
            <a:ext cx="4658994" cy="1339701"/>
          </a:xfrm>
          <a:prstGeom prst="roundRect">
            <a:avLst>
              <a:gd name="adj" fmla="val 50000"/>
            </a:avLst>
          </a:prstGeom>
          <a:solidFill>
            <a:schemeClr val="tx2">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Is it evil?</a:t>
            </a:r>
          </a:p>
        </p:txBody>
      </p:sp>
      <p:sp>
        <p:nvSpPr>
          <p:cNvPr id="5" name="Rounded Rectangle 4">
            <a:extLst>
              <a:ext uri="{FF2B5EF4-FFF2-40B4-BE49-F238E27FC236}">
                <a16:creationId xmlns:a16="http://schemas.microsoft.com/office/drawing/2014/main" xmlns="" id="{796B63CE-E0A2-26A0-52FD-A226D0FD2C24}"/>
              </a:ext>
            </a:extLst>
          </p:cNvPr>
          <p:cNvSpPr/>
          <p:nvPr/>
        </p:nvSpPr>
        <p:spPr>
          <a:xfrm>
            <a:off x="7080317" y="4343399"/>
            <a:ext cx="4658994" cy="1339701"/>
          </a:xfrm>
          <a:prstGeom prst="roundRect">
            <a:avLst>
              <a:gd name="adj" fmla="val 50000"/>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Important?</a:t>
            </a:r>
          </a:p>
        </p:txBody>
      </p:sp>
      <p:pic>
        <p:nvPicPr>
          <p:cNvPr id="6" name="Picture 5">
            <a:extLst>
              <a:ext uri="{FF2B5EF4-FFF2-40B4-BE49-F238E27FC236}">
                <a16:creationId xmlns:a16="http://schemas.microsoft.com/office/drawing/2014/main" xmlns="" id="{46ECA52E-76B2-0FF1-0CFC-1D23617BA6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0074" y="3003698"/>
            <a:ext cx="715926" cy="632638"/>
          </a:xfrm>
          <a:prstGeom prst="ellipse">
            <a:avLst/>
          </a:prstGeom>
        </p:spPr>
      </p:pic>
    </p:spTree>
    <p:extLst>
      <p:ext uri="{BB962C8B-B14F-4D97-AF65-F5344CB8AC3E}">
        <p14:creationId xmlns:p14="http://schemas.microsoft.com/office/powerpoint/2010/main" val="40836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41192B54-8E38-BA1D-536C-544BE067E84D}"/>
              </a:ext>
            </a:extLst>
          </p:cNvPr>
          <p:cNvSpPr/>
          <p:nvPr/>
        </p:nvSpPr>
        <p:spPr>
          <a:xfrm>
            <a:off x="232949" y="0"/>
            <a:ext cx="4658994" cy="1339701"/>
          </a:xfrm>
          <a:prstGeom prst="roundRect">
            <a:avLst>
              <a:gd name="adj" fmla="val 50000"/>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What is this?</a:t>
            </a:r>
          </a:p>
        </p:txBody>
      </p:sp>
      <p:sp>
        <p:nvSpPr>
          <p:cNvPr id="4" name="Rounded Rectangle 3">
            <a:extLst>
              <a:ext uri="{FF2B5EF4-FFF2-40B4-BE49-F238E27FC236}">
                <a16:creationId xmlns:a16="http://schemas.microsoft.com/office/drawing/2014/main" xmlns="" id="{8E94A203-C9CC-197E-4C64-F384F2B7DB3B}"/>
              </a:ext>
            </a:extLst>
          </p:cNvPr>
          <p:cNvSpPr/>
          <p:nvPr/>
        </p:nvSpPr>
        <p:spPr>
          <a:xfrm>
            <a:off x="232949" y="1345020"/>
            <a:ext cx="4658994" cy="1339701"/>
          </a:xfrm>
          <a:prstGeom prst="roundRect">
            <a:avLst>
              <a:gd name="adj" fmla="val 50000"/>
            </a:avLst>
          </a:prstGeom>
          <a:solidFill>
            <a:schemeClr val="tx2">
              <a:lumMod val="90000"/>
              <a:lumOff val="1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Is it good?</a:t>
            </a:r>
          </a:p>
        </p:txBody>
      </p:sp>
      <p:sp>
        <p:nvSpPr>
          <p:cNvPr id="5" name="Rounded Rectangle 4">
            <a:extLst>
              <a:ext uri="{FF2B5EF4-FFF2-40B4-BE49-F238E27FC236}">
                <a16:creationId xmlns:a16="http://schemas.microsoft.com/office/drawing/2014/main" xmlns="" id="{D3F60C23-1609-08A6-F9CA-A9F310072325}"/>
              </a:ext>
            </a:extLst>
          </p:cNvPr>
          <p:cNvSpPr/>
          <p:nvPr/>
        </p:nvSpPr>
        <p:spPr>
          <a:xfrm>
            <a:off x="232949" y="2684721"/>
            <a:ext cx="4658994" cy="1339701"/>
          </a:xfrm>
          <a:prstGeom prst="roundRect">
            <a:avLst>
              <a:gd name="adj" fmla="val 50000"/>
            </a:avLst>
          </a:prstGeom>
          <a:solidFill>
            <a:schemeClr val="tx2">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Is it evil?</a:t>
            </a:r>
          </a:p>
        </p:txBody>
      </p:sp>
      <p:sp>
        <p:nvSpPr>
          <p:cNvPr id="6" name="Rounded Rectangle 5">
            <a:extLst>
              <a:ext uri="{FF2B5EF4-FFF2-40B4-BE49-F238E27FC236}">
                <a16:creationId xmlns:a16="http://schemas.microsoft.com/office/drawing/2014/main" xmlns="" id="{FE1AE27E-B7E7-9AB5-6B29-981459A973C5}"/>
              </a:ext>
            </a:extLst>
          </p:cNvPr>
          <p:cNvSpPr/>
          <p:nvPr/>
        </p:nvSpPr>
        <p:spPr>
          <a:xfrm>
            <a:off x="232949" y="4024422"/>
            <a:ext cx="4658994" cy="1339701"/>
          </a:xfrm>
          <a:prstGeom prst="roundRect">
            <a:avLst>
              <a:gd name="adj" fmla="val 50000"/>
            </a:avLst>
          </a:prstGeom>
          <a:solidFill>
            <a:schemeClr val="tx2">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Century Gothic" panose="020B0502020202020204" pitchFamily="34" charset="0"/>
              </a:rPr>
              <a:t>Important?</a:t>
            </a:r>
          </a:p>
        </p:txBody>
      </p:sp>
      <p:sp>
        <p:nvSpPr>
          <p:cNvPr id="8" name="Rectangle 7">
            <a:extLst>
              <a:ext uri="{FF2B5EF4-FFF2-40B4-BE49-F238E27FC236}">
                <a16:creationId xmlns:a16="http://schemas.microsoft.com/office/drawing/2014/main" xmlns="" id="{D59FA743-BF57-7C1D-1D29-BCE21BA5200D}"/>
              </a:ext>
            </a:extLst>
          </p:cNvPr>
          <p:cNvSpPr/>
          <p:nvPr/>
        </p:nvSpPr>
        <p:spPr>
          <a:xfrm>
            <a:off x="6655981" y="669850"/>
            <a:ext cx="5303070" cy="2759150"/>
          </a:xfrm>
          <a:prstGeom prst="rect">
            <a:avLst/>
          </a:pr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400" dirty="0">
                <a:effectLst>
                  <a:outerShdw blurRad="38100" dist="38100" dir="2700000" algn="tl">
                    <a:srgbClr val="000000">
                      <a:alpha val="43137"/>
                    </a:srgbClr>
                  </a:outerShdw>
                </a:effectLst>
                <a:latin typeface="Century Gothic" panose="020B0502020202020204" pitchFamily="34" charset="0"/>
              </a:rPr>
              <a:t>Without an outside point of reference, nothing has any meaning or value.</a:t>
            </a:r>
          </a:p>
        </p:txBody>
      </p:sp>
      <p:sp>
        <p:nvSpPr>
          <p:cNvPr id="9" name="Rectangle 8">
            <a:extLst>
              <a:ext uri="{FF2B5EF4-FFF2-40B4-BE49-F238E27FC236}">
                <a16:creationId xmlns:a16="http://schemas.microsoft.com/office/drawing/2014/main" xmlns="" id="{4715902D-C4B7-E0E6-8A26-8A398FE66451}"/>
              </a:ext>
            </a:extLst>
          </p:cNvPr>
          <p:cNvSpPr/>
          <p:nvPr/>
        </p:nvSpPr>
        <p:spPr>
          <a:xfrm>
            <a:off x="6655981" y="3655827"/>
            <a:ext cx="5303070" cy="2759150"/>
          </a:xfrm>
          <a:prstGeom prst="rect">
            <a:avLst/>
          </a:prstGeom>
          <a:solidFill>
            <a:schemeClr val="accent5">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400" dirty="0">
                <a:effectLst>
                  <a:outerShdw blurRad="38100" dist="38100" dir="2700000" algn="tl">
                    <a:srgbClr val="000000">
                      <a:alpha val="43137"/>
                    </a:srgbClr>
                  </a:outerShdw>
                </a:effectLst>
                <a:latin typeface="Century Gothic" panose="020B0502020202020204" pitchFamily="34" charset="0"/>
              </a:rPr>
              <a:t>Without God, nothing has </a:t>
            </a:r>
            <a:r>
              <a:rPr lang="en-US" sz="4400" u="sng" dirty="0">
                <a:effectLst>
                  <a:outerShdw blurRad="38100" dist="38100" dir="2700000" algn="tl">
                    <a:srgbClr val="000000">
                      <a:alpha val="43137"/>
                    </a:srgbClr>
                  </a:outerShdw>
                </a:effectLst>
                <a:latin typeface="Century Gothic" panose="020B0502020202020204" pitchFamily="34" charset="0"/>
              </a:rPr>
              <a:t>any</a:t>
            </a:r>
            <a:r>
              <a:rPr lang="en-US" sz="4400" dirty="0">
                <a:effectLst>
                  <a:outerShdw blurRad="38100" dist="38100" dir="2700000" algn="tl">
                    <a:srgbClr val="000000">
                      <a:alpha val="43137"/>
                    </a:srgbClr>
                  </a:outerShdw>
                </a:effectLst>
                <a:latin typeface="Century Gothic" panose="020B0502020202020204" pitchFamily="34" charset="0"/>
              </a:rPr>
              <a:t> </a:t>
            </a:r>
            <a:r>
              <a:rPr lang="en-US" sz="4400" b="1" i="1" dirty="0">
                <a:effectLst>
                  <a:outerShdw blurRad="38100" dist="38100" dir="2700000" algn="tl">
                    <a:srgbClr val="000000">
                      <a:alpha val="43137"/>
                    </a:srgbClr>
                  </a:outerShdw>
                </a:effectLst>
                <a:latin typeface="Century Gothic" panose="020B0502020202020204" pitchFamily="34" charset="0"/>
              </a:rPr>
              <a:t>ultimate</a:t>
            </a:r>
            <a:r>
              <a:rPr lang="en-US" sz="4400" dirty="0">
                <a:effectLst>
                  <a:outerShdw blurRad="38100" dist="38100" dir="2700000" algn="tl">
                    <a:srgbClr val="000000">
                      <a:alpha val="43137"/>
                    </a:srgbClr>
                  </a:outerShdw>
                </a:effectLst>
                <a:latin typeface="Century Gothic" panose="020B0502020202020204" pitchFamily="34" charset="0"/>
              </a:rPr>
              <a:t> value or meaning.</a:t>
            </a:r>
          </a:p>
        </p:txBody>
      </p:sp>
    </p:spTree>
    <p:extLst>
      <p:ext uri="{BB962C8B-B14F-4D97-AF65-F5344CB8AC3E}">
        <p14:creationId xmlns:p14="http://schemas.microsoft.com/office/powerpoint/2010/main" val="200237659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ppled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1219</Words>
  <Application>Microsoft Office PowerPoint</Application>
  <PresentationFormat>Widescreen</PresentationFormat>
  <Paragraphs>139</Paragraphs>
  <Slides>29</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Avenir Next LT Pro</vt:lpstr>
      <vt:lpstr>AvenirNext LT Pro Medium</vt:lpstr>
      <vt:lpstr>Baskerville Old Face</vt:lpstr>
      <vt:lpstr>Calibri</vt:lpstr>
      <vt:lpstr>Calibri Light</vt:lpstr>
      <vt:lpstr>Century Gothic</vt:lpstr>
      <vt:lpstr>Sabon Next LT</vt:lpstr>
      <vt:lpstr>Script MT Bold</vt:lpstr>
      <vt:lpstr>Office Theme</vt:lpstr>
      <vt:lpstr>DappledVTI</vt:lpstr>
      <vt:lpstr>EPHESIANS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dc:title>
  <dc:creator>HeartyC</dc:creator>
  <cp:lastModifiedBy>DoddH</cp:lastModifiedBy>
  <cp:revision>106</cp:revision>
  <dcterms:created xsi:type="dcterms:W3CDTF">2022-09-01T15:36:20Z</dcterms:created>
  <dcterms:modified xsi:type="dcterms:W3CDTF">2022-09-26T21:32:03Z</dcterms:modified>
</cp:coreProperties>
</file>