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30"/>
  </p:notesMasterIdLst>
  <p:sldIdLst>
    <p:sldId id="1561" r:id="rId3"/>
    <p:sldId id="2729" r:id="rId4"/>
    <p:sldId id="2731" r:id="rId5"/>
    <p:sldId id="2745" r:id="rId6"/>
    <p:sldId id="1902" r:id="rId7"/>
    <p:sldId id="2728" r:id="rId8"/>
    <p:sldId id="2752" r:id="rId9"/>
    <p:sldId id="2754" r:id="rId10"/>
    <p:sldId id="1266" r:id="rId11"/>
    <p:sldId id="2758" r:id="rId12"/>
    <p:sldId id="2763" r:id="rId13"/>
    <p:sldId id="2762" r:id="rId14"/>
    <p:sldId id="2757" r:id="rId15"/>
    <p:sldId id="2759" r:id="rId16"/>
    <p:sldId id="1904" r:id="rId17"/>
    <p:sldId id="2746" r:id="rId18"/>
    <p:sldId id="2747" r:id="rId19"/>
    <p:sldId id="2764" r:id="rId20"/>
    <p:sldId id="1906" r:id="rId21"/>
    <p:sldId id="1907" r:id="rId22"/>
    <p:sldId id="1908" r:id="rId23"/>
    <p:sldId id="1909" r:id="rId24"/>
    <p:sldId id="2750" r:id="rId25"/>
    <p:sldId id="2760" r:id="rId26"/>
    <p:sldId id="2765" r:id="rId27"/>
    <p:sldId id="2761" r:id="rId28"/>
    <p:sldId id="18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959E"/>
    <a:srgbClr val="FFFF99"/>
    <a:srgbClr val="BEDEE2"/>
    <a:srgbClr val="6C9EA8"/>
    <a:srgbClr val="84AEB6"/>
    <a:srgbClr val="9ECFDA"/>
    <a:srgbClr val="80A1B2"/>
    <a:srgbClr val="344B56"/>
    <a:srgbClr val="A2C4CE"/>
    <a:srgbClr val="A4C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D686E-85B9-4D76-8ADC-10D20190460E}" v="1303" dt="2024-02-23T00:50:15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6" autoAdjust="0"/>
    <p:restoredTop sz="87812" autoAdjust="0"/>
  </p:normalViewPr>
  <p:slideViewPr>
    <p:cSldViewPr>
      <p:cViewPr varScale="1">
        <p:scale>
          <a:sx n="67" d="100"/>
          <a:sy n="67" d="100"/>
        </p:scale>
        <p:origin x="10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F053-AFDE-FBAD-231D-BCC9B183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4F15E-F198-B97F-872F-0DFE62369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FE4D0-D200-17E8-704A-43908840D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4F11-9EFC-0A53-3508-51E5A04B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11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F053-AFDE-FBAD-231D-BCC9B183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4F15E-F198-B97F-872F-0DFE62369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FE4D0-D200-17E8-704A-43908840D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4F11-9EFC-0A53-3508-51E5A04B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3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6305A-1292-7CB7-7CAE-E0AD1E82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857FB-4ECC-303F-7B38-546318067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A5BDD-C515-1B52-989B-3CB6D5200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6DCC4-00A1-EF33-6FF5-5275F630E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153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BA353-203F-1FF7-8C64-791A4B09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F1FA8-382B-B1D8-DA1A-E754084EF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F9869-007C-5C87-F72C-28C2A31E3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3163F-02A4-10DD-57B3-99A686279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34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F9BB5-5DAE-D97C-FF28-23F3249B8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B0A55-825B-7E68-0411-3BAC6BEE9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06813-3763-4ADF-EDAF-952BCB65D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01E38-93F4-ECB6-2468-265A81197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90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F713D-87D1-92BF-2B9D-57E570431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CC96A-7C44-549B-4045-1E0349E41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CD1E5-61CE-3D8B-5712-CB82DAAE0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2286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CC56-085B-440E-AE3E-6BD5CE9F3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44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8BAFA-F256-9D16-4895-D61912D73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DAB19-D471-A1C1-4D90-AA67F3D27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6D5B4-3D8A-6D10-69B8-85B298B36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2286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FD136-0019-27C1-744C-D354B1A59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76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4546-F593-BE89-BBCD-AC930D81E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6ADBD-7943-0E6D-CE8C-288A65771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8EBE2-208F-7CF6-0E93-04239F3B2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2286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7A0F-2C50-3B88-732E-0EE67CFBB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86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4546-F593-BE89-BBCD-AC930D81E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6ADBD-7943-0E6D-CE8C-288A65771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8EBE2-208F-7CF6-0E93-04239F3B2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2286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7A0F-2C50-3B88-732E-0EE67CFBB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43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AFBBD-B0E0-3E44-CA9B-816B9781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BCCA1-C7ED-39BB-AC3E-D53CD481E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4DF85-3C7A-EDFF-51BE-B6B679A2B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BF7A5-BFEC-E4A3-DB02-41734F00A5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6B74-AAE9-50E7-6950-A57FE8578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AAB18-FA58-E800-F6F1-DB921953A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E6400E-7581-71DA-B6F6-8DB139385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F6E24-90FA-58A6-AEDB-DAC9E41BE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1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8D948-D990-3379-4D62-C60CE4D9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3C25E-70CE-4C07-ADEA-C00D72816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28730-5048-DF4D-2EB7-037BE8E7C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AE75E-7D6B-1B4F-943E-9A557AEF0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9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0897-3D27-8C06-276B-79853544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B3D51-DCBC-7A25-D9F9-50CCEE20DC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7DDFE-073C-F6B6-0F63-ED6B72676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FDEE-E218-D6E2-62B7-881AE4ADC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38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550F1-984F-D3B8-EAD6-BAA1824F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522FE0-1086-35E9-25E6-022FBDD69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DF9F9-36C8-EA9A-EEB7-B991A154C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sz="12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2EAC6-94DB-D680-5154-FADC4378A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33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43C36-92C0-4791-0C3B-90651A7C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F79A2-C7A0-0E52-969B-51A122126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7EB0DC-B3FD-8D91-CD44-D82793AEF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sz="12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9C5D4-71D7-1659-8AE8-F6246D3301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90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803D-30C3-3920-3558-9A46AC8A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251BF0-F6D3-B072-22ED-9F6DDF939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C83532-AB1B-BD2F-4679-A4FB6FDD8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sz="12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F3BFA-C185-1442-AA1E-1272EDB48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4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803D-30C3-3920-3558-9A46AC8A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251BF0-F6D3-B072-22ED-9F6DDF939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C83532-AB1B-BD2F-4679-A4FB6FDD8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sz="12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F3BFA-C185-1442-AA1E-1272EDB48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9B4E7-D569-1E57-4D5A-40032A95D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92853-487D-2E85-EC0F-CE91043E0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727B8-B6E0-7BCA-60AE-6F5D81DB1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sz="12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93463-3F35-7D87-CC3B-679DB5B2C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82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CAE7E-F6C1-F843-E1B7-90B1ED3AC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9FCC7D-19C7-4F4B-1F3F-98B8C8F40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E3E0F-E129-6573-357F-B6ED3848A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B42B7-CA6F-D10E-AA2E-C23BAD054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2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AB2C-2309-6DCD-2248-FE10A494C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FB7D5-A0C6-46BB-4C9A-00529B8D2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6B219-47FC-984B-63D4-98D6FAA65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F510A-9F7E-7395-2B26-EEE5F22D4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2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560BC-44A1-C1AF-1BFF-EE0B4C478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889ED-C41A-FA96-8F83-8205BA66A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699FFF-916D-17F0-CBE2-B41E814085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A81D8-B6AA-EDB5-A2F6-BCBE62550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3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54FD-9C61-C512-8CF7-0192339C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75EDB-AEAC-C3C3-E972-83A047477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12467-462B-F97E-8FC2-13CA84EE2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474747"/>
              </a:solidFill>
              <a:effectLst/>
              <a:latin typeface="EB Garamond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310A6-4351-81CE-941A-E64BF860A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2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25CF7-AF7B-ECE4-DE0A-D2048F3A9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E4F94B-1124-CDA9-02C5-4C4DB976D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BF4EF-2DBE-FD8E-A44C-8E9F5F159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High Tower Text" panose="020405020505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355F7-F168-885B-9C51-5C53AA5C42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6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C872-FD98-1809-863F-6CE00444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58A29-F6C9-706C-4117-E9AC24F61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7DF1E-2C74-976D-55E9-35F2B7F13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A62E7-8671-1193-99E1-CE88624670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6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7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7778009-C0C8-BCC6-4CF7-CCAAFC9D4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67576"/>
            <a:ext cx="6700123" cy="30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22C0-C224-6861-CB88-6A42CEE4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7CB96E-0F0C-43E3-EE25-67A78593014A}"/>
              </a:ext>
            </a:extLst>
          </p:cNvPr>
          <p:cNvSpPr txBox="1"/>
          <p:nvPr/>
        </p:nvSpPr>
        <p:spPr>
          <a:xfrm>
            <a:off x="72934" y="59615"/>
            <a:ext cx="5870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4:48) Jesus told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“Unless you people see signs and wonders,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will never believe.”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01C12796-B0CF-9E25-8709-10020A4CC88D}"/>
              </a:ext>
            </a:extLst>
          </p:cNvPr>
          <p:cNvSpPr/>
          <p:nvPr/>
        </p:nvSpPr>
        <p:spPr>
          <a:xfrm>
            <a:off x="6250033" y="228600"/>
            <a:ext cx="5794466" cy="556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faith?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reason?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“Blind faith.”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knowledge?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believe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it, but I don’t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caution?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“Take 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faith.”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exploration?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was raised to believe this.”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106D3F-7F17-4BBB-0733-F6E2768445AF}"/>
              </a:ext>
            </a:extLst>
          </p:cNvPr>
          <p:cNvSpPr/>
          <p:nvPr/>
        </p:nvSpPr>
        <p:spPr>
          <a:xfrm>
            <a:off x="3276600" y="2150518"/>
            <a:ext cx="1752600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3982CE5-1CAD-CF94-541C-04AB6C0A1C42}"/>
              </a:ext>
            </a:extLst>
          </p:cNvPr>
          <p:cNvSpPr/>
          <p:nvPr/>
        </p:nvSpPr>
        <p:spPr>
          <a:xfrm>
            <a:off x="0" y="2937127"/>
            <a:ext cx="6452936" cy="392087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“Faith” (</a:t>
            </a:r>
            <a:r>
              <a:rPr lang="en-US" sz="4400" b="1" i="1" spc="-15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pistis</a:t>
            </a:r>
            <a:r>
              <a:rPr 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i="1" spc="-15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“Trust… someone in whom confidence can be placed.” </a:t>
            </a:r>
          </a:p>
          <a:p>
            <a:pPr algn="ctr"/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“Believing on the basis of the reliability of the one trusted.”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William Arndt et al., </a:t>
            </a:r>
            <a:r>
              <a:rPr lang="en-US" sz="2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Greek-English Lexicon of the New Testament and Other Early Christian Literature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(University of Chicago Press, 2000), 818.</a:t>
            </a:r>
          </a:p>
        </p:txBody>
      </p:sp>
    </p:spTree>
    <p:extLst>
      <p:ext uri="{BB962C8B-B14F-4D97-AF65-F5344CB8AC3E}">
        <p14:creationId xmlns:p14="http://schemas.microsoft.com/office/powerpoint/2010/main" val="15514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22C0-C224-6861-CB88-6A42CEE4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7CB96E-0F0C-43E3-EE25-67A78593014A}"/>
              </a:ext>
            </a:extLst>
          </p:cNvPr>
          <p:cNvSpPr txBox="1"/>
          <p:nvPr/>
        </p:nvSpPr>
        <p:spPr>
          <a:xfrm>
            <a:off x="72934" y="59615"/>
            <a:ext cx="5870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4:48) Jesus told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“Unless you people see signs and wonders,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will never believe.”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01C12796-B0CF-9E25-8709-10020A4CC88D}"/>
              </a:ext>
            </a:extLst>
          </p:cNvPr>
          <p:cNvSpPr/>
          <p:nvPr/>
        </p:nvSpPr>
        <p:spPr>
          <a:xfrm>
            <a:off x="6087978" y="316832"/>
            <a:ext cx="5794466" cy="556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faith?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reason?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“Blind faith.”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knowledge?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believe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it, but I don’t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caution?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“Take 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faith.”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exploration?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was raised to believe this.”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106D3F-7F17-4BBB-0733-F6E2768445AF}"/>
              </a:ext>
            </a:extLst>
          </p:cNvPr>
          <p:cNvSpPr/>
          <p:nvPr/>
        </p:nvSpPr>
        <p:spPr>
          <a:xfrm>
            <a:off x="3276600" y="2150518"/>
            <a:ext cx="1752600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386573-B05C-5EDA-E073-6B41BFE22573}"/>
              </a:ext>
            </a:extLst>
          </p:cNvPr>
          <p:cNvCxnSpPr>
            <a:cxnSpLocks/>
          </p:cNvCxnSpPr>
          <p:nvPr/>
        </p:nvCxnSpPr>
        <p:spPr>
          <a:xfrm>
            <a:off x="6452936" y="609600"/>
            <a:ext cx="5117432" cy="4916904"/>
          </a:xfrm>
          <a:prstGeom prst="line">
            <a:avLst/>
          </a:prstGeom>
          <a:ln w="2540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40840A-D12E-920B-8CEA-527691491074}"/>
              </a:ext>
            </a:extLst>
          </p:cNvPr>
          <p:cNvCxnSpPr>
            <a:cxnSpLocks/>
          </p:cNvCxnSpPr>
          <p:nvPr/>
        </p:nvCxnSpPr>
        <p:spPr>
          <a:xfrm flipV="1">
            <a:off x="6388768" y="605592"/>
            <a:ext cx="5117432" cy="4916904"/>
          </a:xfrm>
          <a:prstGeom prst="line">
            <a:avLst/>
          </a:prstGeom>
          <a:ln w="2540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3982CE5-1CAD-CF94-541C-04AB6C0A1C42}"/>
              </a:ext>
            </a:extLst>
          </p:cNvPr>
          <p:cNvSpPr/>
          <p:nvPr/>
        </p:nvSpPr>
        <p:spPr>
          <a:xfrm>
            <a:off x="88232" y="2860927"/>
            <a:ext cx="6452936" cy="392087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“Faith” (</a:t>
            </a:r>
            <a:r>
              <a:rPr lang="en-US" sz="4400" b="1" i="1" spc="-15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pistis</a:t>
            </a:r>
            <a:r>
              <a:rPr 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i="1" spc="-15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(1) “Trust… someone in whom confidence can be placed.” </a:t>
            </a:r>
          </a:p>
          <a:p>
            <a:pPr algn="ctr"/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(2) “Believing on the basis of the reliability of the one trusted.”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William Arndt et al., </a:t>
            </a:r>
            <a:r>
              <a:rPr lang="en-US" sz="2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Greek-English Lexicon of the New Testament and Other Early Christian Literature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(University of Chicago Press, 2000), 818.</a:t>
            </a:r>
          </a:p>
        </p:txBody>
      </p:sp>
    </p:spTree>
    <p:extLst>
      <p:ext uri="{BB962C8B-B14F-4D97-AF65-F5344CB8AC3E}">
        <p14:creationId xmlns:p14="http://schemas.microsoft.com/office/powerpoint/2010/main" val="810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459EC-E829-C6D4-9DB6-2CCA41826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CAD898-5EAB-C30C-DD0E-EB14EF12AF2D}"/>
              </a:ext>
            </a:extLst>
          </p:cNvPr>
          <p:cNvSpPr txBox="1"/>
          <p:nvPr/>
        </p:nvSpPr>
        <p:spPr>
          <a:xfrm>
            <a:off x="72934" y="59615"/>
            <a:ext cx="5870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4:48) Jesus told him,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“Unless you people see signs and wonders,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will never believe.”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1BFF0D5-4093-126A-27F6-8836FC1398C5}"/>
              </a:ext>
            </a:extLst>
          </p:cNvPr>
          <p:cNvSpPr/>
          <p:nvPr/>
        </p:nvSpPr>
        <p:spPr>
          <a:xfrm>
            <a:off x="6250033" y="79082"/>
            <a:ext cx="5794466" cy="556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is faith?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Contrary to reason?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“Blind faith.”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Contrary to knowledge?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believe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it, but I don’t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Contrary to caution?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“Take 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faith.”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Contrary to exploration?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was raised to believe this.”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A1A3DC-DB03-6023-6442-DF8D0C56A2E1}"/>
              </a:ext>
            </a:extLst>
          </p:cNvPr>
          <p:cNvSpPr/>
          <p:nvPr/>
        </p:nvSpPr>
        <p:spPr>
          <a:xfrm>
            <a:off x="3276600" y="2150518"/>
            <a:ext cx="1752600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995EAC-ED39-42B7-8DC4-0B1ADDEAEBFD}"/>
              </a:ext>
            </a:extLst>
          </p:cNvPr>
          <p:cNvCxnSpPr>
            <a:cxnSpLocks/>
          </p:cNvCxnSpPr>
          <p:nvPr/>
        </p:nvCxnSpPr>
        <p:spPr>
          <a:xfrm>
            <a:off x="6556466" y="304800"/>
            <a:ext cx="5117432" cy="4916904"/>
          </a:xfrm>
          <a:prstGeom prst="line">
            <a:avLst/>
          </a:prstGeom>
          <a:ln w="2540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F6179F-9A75-36AC-7CC4-3732BEF06A23}"/>
              </a:ext>
            </a:extLst>
          </p:cNvPr>
          <p:cNvCxnSpPr>
            <a:cxnSpLocks/>
          </p:cNvCxnSpPr>
          <p:nvPr/>
        </p:nvCxnSpPr>
        <p:spPr>
          <a:xfrm flipV="1">
            <a:off x="6588550" y="304800"/>
            <a:ext cx="5117432" cy="4916904"/>
          </a:xfrm>
          <a:prstGeom prst="line">
            <a:avLst/>
          </a:prstGeom>
          <a:ln w="2540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FCBBBEE2-09CC-BCD2-1B7A-17A57A68A678}"/>
              </a:ext>
            </a:extLst>
          </p:cNvPr>
          <p:cNvSpPr/>
          <p:nvPr/>
        </p:nvSpPr>
        <p:spPr>
          <a:xfrm>
            <a:off x="88232" y="2860927"/>
            <a:ext cx="6452936" cy="392087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This doesn’t mean 100% certainty, but good reasons to believe.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(This is what we do in every other area of life.)</a:t>
            </a:r>
            <a:endParaRPr kumimoji="0" lang="en-US" b="1" i="0" u="none" strike="noStrike" kern="1200" cap="none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162D9-3646-F7E5-BE99-DB9996650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50F76D-0493-AB3A-5315-F6D6712BF63B}"/>
              </a:ext>
            </a:extLst>
          </p:cNvPr>
          <p:cNvSpPr txBox="1"/>
          <p:nvPr/>
        </p:nvSpPr>
        <p:spPr>
          <a:xfrm>
            <a:off x="72934" y="59615"/>
            <a:ext cx="5870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4:48) Jesus told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“Unless you people see signs and wonders,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will never believe.”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9D1759-CB6B-5E67-D87D-1BD29A9B75DC}"/>
              </a:ext>
            </a:extLst>
          </p:cNvPr>
          <p:cNvSpPr/>
          <p:nvPr/>
        </p:nvSpPr>
        <p:spPr>
          <a:xfrm>
            <a:off x="72934" y="1459998"/>
            <a:ext cx="4346666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4ABF71A-4146-6F59-480E-D4ACBA377EE7}"/>
              </a:ext>
            </a:extLst>
          </p:cNvPr>
          <p:cNvSpPr/>
          <p:nvPr/>
        </p:nvSpPr>
        <p:spPr>
          <a:xfrm>
            <a:off x="4828672" y="2145798"/>
            <a:ext cx="7363328" cy="475648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Jesus against miracles?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(Jn. 20:30-31) Jesus performed many other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signs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the presence of his disciples, which are not recorded in this book. But these are written that you may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that Jesus is the Messiah.</a:t>
            </a:r>
          </a:p>
        </p:txBody>
      </p:sp>
    </p:spTree>
    <p:extLst>
      <p:ext uri="{BB962C8B-B14F-4D97-AF65-F5344CB8AC3E}">
        <p14:creationId xmlns:p14="http://schemas.microsoft.com/office/powerpoint/2010/main" val="3374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E2095-CC52-2169-1C95-B49BCC2CF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3E694B-4D17-EF11-1B0B-126B24F5F29D}"/>
              </a:ext>
            </a:extLst>
          </p:cNvPr>
          <p:cNvSpPr txBox="1"/>
          <p:nvPr/>
        </p:nvSpPr>
        <p:spPr>
          <a:xfrm>
            <a:off x="72934" y="59615"/>
            <a:ext cx="5870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4:48) Jesus told him,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“Unless you people see signs and wonders,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 will never believe.”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11C371-4752-61E1-2E0D-721B3496FA3D}"/>
              </a:ext>
            </a:extLst>
          </p:cNvPr>
          <p:cNvSpPr/>
          <p:nvPr/>
        </p:nvSpPr>
        <p:spPr>
          <a:xfrm>
            <a:off x="1880932" y="838200"/>
            <a:ext cx="2590803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98442DAB-51D0-6E72-5BEC-A06AD27940C7}"/>
              </a:ext>
            </a:extLst>
          </p:cNvPr>
          <p:cNvSpPr/>
          <p:nvPr/>
        </p:nvSpPr>
        <p:spPr>
          <a:xfrm>
            <a:off x="4724400" y="1981201"/>
            <a:ext cx="7363328" cy="475648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Jesus against miracles?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Easy to forget.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People want more and more miracles (Jn. 6:30).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Lack content and meaning.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Unexplained miracles are hard to understand.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Often denied.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People can have many interpretations (Jn. 12:29).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God is not our court jester!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BDE916-170B-90A2-19E4-6EF52CE53467}"/>
              </a:ext>
            </a:extLst>
          </p:cNvPr>
          <p:cNvSpPr/>
          <p:nvPr/>
        </p:nvSpPr>
        <p:spPr>
          <a:xfrm>
            <a:off x="72934" y="1459998"/>
            <a:ext cx="4346666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5684A-E4BC-FB2E-8063-A411F9DE1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85874-5178-FE62-29B2-40ACE24FCD92}"/>
              </a:ext>
            </a:extLst>
          </p:cNvPr>
          <p:cNvSpPr txBox="1"/>
          <p:nvPr/>
        </p:nvSpPr>
        <p:spPr>
          <a:xfrm>
            <a:off x="72934" y="59615"/>
            <a:ext cx="7394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4:49) The royal official said,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“Sir, come down before my child dies.”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replied,</a:t>
            </a:r>
          </a:p>
          <a:p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your son will live.”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1B4C124A-1B82-2EDB-A583-8A81AD433F93}"/>
              </a:ext>
            </a:extLst>
          </p:cNvPr>
          <p:cNvSpPr/>
          <p:nvPr/>
        </p:nvSpPr>
        <p:spPr>
          <a:xfrm>
            <a:off x="5280116" y="1353312"/>
            <a:ext cx="6858000" cy="550468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was going through this man’s mind?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“Nobody tells me what to do.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“I’m hurting, and you’re telling me to take a step of faith… That’s cruel!”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“Why can’t you just answer a reasonable request?”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893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8CD69-3F80-814D-4DC2-18E8D658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CD3489-4A78-189C-7D35-47CC3BA6E233}"/>
              </a:ext>
            </a:extLst>
          </p:cNvPr>
          <p:cNvSpPr txBox="1"/>
          <p:nvPr/>
        </p:nvSpPr>
        <p:spPr>
          <a:xfrm>
            <a:off x="72934" y="59615"/>
            <a:ext cx="7394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4:49)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royal official said,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“Sir, come down before my child dies.”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replied,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“Go, your son will live.”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man took Jesus at his word and he departed.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58F431-0C00-CAB3-67D7-C769E34567F6}"/>
              </a:ext>
            </a:extLst>
          </p:cNvPr>
          <p:cNvSpPr/>
          <p:nvPr/>
        </p:nvSpPr>
        <p:spPr>
          <a:xfrm>
            <a:off x="4587240" y="3477768"/>
            <a:ext cx="2639568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EA33-1FF0-A9F6-7D03-CB16C3B6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C7136F-07F0-9FFA-BC1D-8DCBA0E85D01}"/>
              </a:ext>
            </a:extLst>
          </p:cNvPr>
          <p:cNvSpPr txBox="1"/>
          <p:nvPr/>
        </p:nvSpPr>
        <p:spPr>
          <a:xfrm>
            <a:off x="72934" y="59615"/>
            <a:ext cx="7394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4:49)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royal official said,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“Sir, come down before my child dies.”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replied,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“Go, your son will live.”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man took Jesus at his word and he departed.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37712B-DE0A-3DC2-AD7A-D8D96B5B4584}"/>
              </a:ext>
            </a:extLst>
          </p:cNvPr>
          <p:cNvSpPr/>
          <p:nvPr/>
        </p:nvSpPr>
        <p:spPr>
          <a:xfrm>
            <a:off x="1054608" y="4139184"/>
            <a:ext cx="2895600" cy="728139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C4C62CF-C860-A2FE-DB03-5FB9D2C905CB}"/>
              </a:ext>
            </a:extLst>
          </p:cNvPr>
          <p:cNvSpPr/>
          <p:nvPr/>
        </p:nvSpPr>
        <p:spPr>
          <a:xfrm>
            <a:off x="5541482" y="457200"/>
            <a:ext cx="6650518" cy="56997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was his experience as he took this step of faith?</a:t>
            </a:r>
          </a:p>
          <a:p>
            <a:pPr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 he have 100% certainty?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you think he had really positive feelings about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he enjoyed waiting on that walk home?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EA33-1FF0-A9F6-7D03-CB16C3B6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C7136F-07F0-9FFA-BC1D-8DCBA0E85D01}"/>
              </a:ext>
            </a:extLst>
          </p:cNvPr>
          <p:cNvSpPr txBox="1"/>
          <p:nvPr/>
        </p:nvSpPr>
        <p:spPr>
          <a:xfrm>
            <a:off x="72934" y="59615"/>
            <a:ext cx="7394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4:49)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royal official said,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“Sir, come down before my child dies.”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replied,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“Go, your son will live.”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man took Jesus at his word and he departed.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37712B-DE0A-3DC2-AD7A-D8D96B5B4584}"/>
              </a:ext>
            </a:extLst>
          </p:cNvPr>
          <p:cNvSpPr/>
          <p:nvPr/>
        </p:nvSpPr>
        <p:spPr>
          <a:xfrm>
            <a:off x="1054608" y="4139184"/>
            <a:ext cx="2895600" cy="728139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C4C62CF-C860-A2FE-DB03-5FB9D2C905CB}"/>
              </a:ext>
            </a:extLst>
          </p:cNvPr>
          <p:cNvSpPr/>
          <p:nvPr/>
        </p:nvSpPr>
        <p:spPr>
          <a:xfrm>
            <a:off x="5468548" y="579120"/>
            <a:ext cx="6650518" cy="56997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was his experience as he took this step of faith?</a:t>
            </a:r>
          </a:p>
          <a:p>
            <a:pPr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 he have 100% certainty?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you think he had really positive feelings about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he enjoyed waiting on that walk home?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CD928543-FE0E-22D6-450B-A1DCB4389C74}"/>
              </a:ext>
            </a:extLst>
          </p:cNvPr>
          <p:cNvSpPr/>
          <p:nvPr/>
        </p:nvSpPr>
        <p:spPr>
          <a:xfrm>
            <a:off x="72934" y="217599"/>
            <a:ext cx="7010400" cy="3124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man had his feelings on the one hand, and he had Jesus’ word on the other.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was weightier?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1DF4A-4230-6861-5324-4609C5AB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D46370-A8F3-3D47-8EAE-7036AA84FEF7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4:51) While he was still on the way, his servants met him</a:t>
            </a:r>
          </a:p>
          <a:p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 the news that his boy was living.</a:t>
            </a:r>
          </a:p>
        </p:txBody>
      </p:sp>
    </p:spTree>
    <p:extLst>
      <p:ext uri="{BB962C8B-B14F-4D97-AF65-F5344CB8AC3E}">
        <p14:creationId xmlns:p14="http://schemas.microsoft.com/office/powerpoint/2010/main" val="37254536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8C915-B0F1-F423-CEAD-2BD0E6A87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A55E8A-C91E-8DF9-E2C0-ED66B88C091F}"/>
              </a:ext>
            </a:extLst>
          </p:cNvPr>
          <p:cNvSpPr txBox="1"/>
          <p:nvPr/>
        </p:nvSpPr>
        <p:spPr>
          <a:xfrm>
            <a:off x="72934" y="59615"/>
            <a:ext cx="8537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4:45) When Jesus arrived in Galilee, the Galileans welcomed him.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had seen all that he had done in Jerusalem at the Passover Festival, for they also had been there.</a:t>
            </a:r>
          </a:p>
        </p:txBody>
      </p:sp>
    </p:spTree>
    <p:extLst>
      <p:ext uri="{BB962C8B-B14F-4D97-AF65-F5344CB8AC3E}">
        <p14:creationId xmlns:p14="http://schemas.microsoft.com/office/powerpoint/2010/main" val="1631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3AB0-8F19-AC98-F671-66281C845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9795D8-C8B2-4F71-1A0D-AA3B89DC61CE}"/>
              </a:ext>
            </a:extLst>
          </p:cNvPr>
          <p:cNvSpPr txBox="1"/>
          <p:nvPr/>
        </p:nvSpPr>
        <p:spPr>
          <a:xfrm>
            <a:off x="72934" y="59615"/>
            <a:ext cx="8537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4:52) When he inquired as to the time when his son got better, they said to him, “Yesterday, at one in the afternoon, the fever left him.”</a:t>
            </a:r>
          </a:p>
        </p:txBody>
      </p:sp>
    </p:spTree>
    <p:extLst>
      <p:ext uri="{BB962C8B-B14F-4D97-AF65-F5344CB8AC3E}">
        <p14:creationId xmlns:p14="http://schemas.microsoft.com/office/powerpoint/2010/main" val="2850511852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DA0F-A92B-78DF-FC7F-49E071536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A9CE1F-CBE3-9281-223F-6F95A26EEBB9}"/>
              </a:ext>
            </a:extLst>
          </p:cNvPr>
          <p:cNvSpPr txBox="1"/>
          <p:nvPr/>
        </p:nvSpPr>
        <p:spPr>
          <a:xfrm>
            <a:off x="72934" y="59615"/>
            <a:ext cx="8690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4:53) Then the father realized that this was the exact time at which Jesus had said to him, “Your son will live.”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he and his whole family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believed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731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66207-7DEE-C4E3-1FC6-79D569A3C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9494C2-A3AF-7E1A-E37F-A57D70EA4857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4:54) This was the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second sign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Jesus performed after coming from Judea to Galilee.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A4FC3D0-0308-890D-A353-EA10021F957F}"/>
              </a:ext>
            </a:extLst>
          </p:cNvPr>
          <p:cNvSpPr/>
          <p:nvPr/>
        </p:nvSpPr>
        <p:spPr>
          <a:xfrm>
            <a:off x="4038600" y="1981200"/>
            <a:ext cx="7924800" cy="4724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was his experience </a:t>
            </a:r>
            <a:r>
              <a:rPr kumimoji="0" lang="en-US" sz="4800" b="1" i="1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after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he took this step of faith?</a:t>
            </a:r>
          </a:p>
          <a:p>
            <a:pPr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faith grew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exponentially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Did he believe in verse 50 or verse 53?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outcome </a:t>
            </a:r>
            <a:r>
              <a:rPr kumimoji="0" lang="en-US" sz="4000" b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far better</a:t>
            </a:r>
            <a:r>
              <a:rPr kumimoji="0" lang="en-US" sz="4000" b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Physical versus spiritual death.</a:t>
            </a:r>
          </a:p>
          <a:p>
            <a:pPr algn="ctr">
              <a:defRPr/>
            </a:pPr>
            <a:r>
              <a:rPr kumimoji="0" lang="en-US" sz="4000" b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 faith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had an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effect on others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son (v.51) and his whole family (v.53).</a:t>
            </a:r>
            <a:endParaRPr kumimoji="0" lang="en-US" sz="2400" b="1" i="0" u="none" strike="noStrike" kern="1200" cap="none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739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5519F-962F-A2F7-98D9-1857F003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51C7FF-2AA0-FA35-53FE-80F23C4E13FC}"/>
              </a:ext>
            </a:extLst>
          </p:cNvPr>
          <p:cNvSpPr txBox="1"/>
          <p:nvPr/>
        </p:nvSpPr>
        <p:spPr>
          <a:xfrm>
            <a:off x="72934" y="59615"/>
            <a:ext cx="86138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 to Consider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should you believe in something?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BEDE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5F7F1-61B2-54C5-24A0-C47BEEC9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22590-C3B3-60A1-93C3-BCB58D6890E8}"/>
              </a:ext>
            </a:extLst>
          </p:cNvPr>
          <p:cNvSpPr txBox="1"/>
          <p:nvPr/>
        </p:nvSpPr>
        <p:spPr>
          <a:xfrm>
            <a:off x="72934" y="59615"/>
            <a:ext cx="8613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 to Consider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should you believe in something?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A9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you agree with this man’s example of faith?</a:t>
            </a:r>
          </a:p>
        </p:txBody>
      </p:sp>
    </p:spTree>
    <p:extLst>
      <p:ext uri="{BB962C8B-B14F-4D97-AF65-F5344CB8AC3E}">
        <p14:creationId xmlns:p14="http://schemas.microsoft.com/office/powerpoint/2010/main" val="6627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5F7F1-61B2-54C5-24A0-C47BEEC9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22590-C3B3-60A1-93C3-BCB58D6890E8}"/>
              </a:ext>
            </a:extLst>
          </p:cNvPr>
          <p:cNvSpPr txBox="1"/>
          <p:nvPr/>
        </p:nvSpPr>
        <p:spPr>
          <a:xfrm>
            <a:off x="72934" y="59615"/>
            <a:ext cx="8613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 to Consider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should you believe in something?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A9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you agree with this man’s example of faith?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6A1ED616-3161-58A3-5206-7E68EC893F51}"/>
              </a:ext>
            </a:extLst>
          </p:cNvPr>
          <p:cNvSpPr/>
          <p:nvPr/>
        </p:nvSpPr>
        <p:spPr>
          <a:xfrm>
            <a:off x="4724400" y="304800"/>
            <a:ext cx="7166066" cy="626498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Most are not willing to take Jesus “at his word” (v.50).</a:t>
            </a:r>
          </a:p>
          <a:p>
            <a:pPr lvl="0" algn="ctr">
              <a:defRPr/>
            </a:pPr>
            <a:endParaRPr lang="en-US" sz="1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want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feelings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come first.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wants a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 of faith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first.</a:t>
            </a:r>
          </a:p>
          <a:p>
            <a:pPr lvl="0" algn="ctr">
              <a:defRPr/>
            </a:pPr>
            <a:endParaRPr lang="en-US" sz="1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every act of faith need to be proceeded by a sign or a strong feeling?</a:t>
            </a:r>
          </a:p>
          <a:p>
            <a:pPr lvl="0" algn="ctr">
              <a:defRPr/>
            </a:pPr>
            <a:endParaRPr lang="en-US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a step of faith that you have been reluctant to take?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78BBF-0230-A7DB-47D3-313EF41B5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1342E-ACF3-374D-DEAC-D552996C5EAB}"/>
              </a:ext>
            </a:extLst>
          </p:cNvPr>
          <p:cNvSpPr txBox="1"/>
          <p:nvPr/>
        </p:nvSpPr>
        <p:spPr>
          <a:xfrm>
            <a:off x="72934" y="59615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 to Consider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should you believe in something?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A9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A9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 you agree with this man’s example of faith?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Are you willing to explore the claims that Jesus makes about himself and the afterlife?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92D2F5C0-4291-9F6D-4691-395739A5F85D}"/>
              </a:ext>
            </a:extLst>
          </p:cNvPr>
          <p:cNvSpPr/>
          <p:nvPr/>
        </p:nvSpPr>
        <p:spPr>
          <a:xfrm>
            <a:off x="3962400" y="304800"/>
            <a:ext cx="7543800" cy="365004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if there was only a 1% chance that Jesus is real?</a:t>
            </a:r>
          </a:p>
          <a:p>
            <a:pPr lvl="0" algn="ctr">
              <a:defRPr/>
            </a:pPr>
            <a:endParaRPr lang="en-US" sz="2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you open-minded enough to explore the evidence for this?</a:t>
            </a:r>
          </a:p>
        </p:txBody>
      </p:sp>
    </p:spTree>
    <p:extLst>
      <p:ext uri="{BB962C8B-B14F-4D97-AF65-F5344CB8AC3E}">
        <p14:creationId xmlns:p14="http://schemas.microsoft.com/office/powerpoint/2010/main" val="41262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DB9CCCA4-42A9-16CA-AC9E-A67B84A13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627234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23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68455-0769-4B0A-165D-8E06B2FFC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987E7B-9C55-DC4D-B235-FDF271CC8662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4:46) Once more Jesus visited Cana in Galilee, where he had turned the water into wine.</a:t>
            </a:r>
          </a:p>
        </p:txBody>
      </p:sp>
    </p:spTree>
    <p:extLst>
      <p:ext uri="{BB962C8B-B14F-4D97-AF65-F5344CB8AC3E}">
        <p14:creationId xmlns:p14="http://schemas.microsoft.com/office/powerpoint/2010/main" val="1525567074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8CEA5-7B55-8F0D-C4F1-2B4C9190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611954-7A4D-8405-9B9A-1E6FE6921E5C}"/>
              </a:ext>
            </a:extLst>
          </p:cNvPr>
          <p:cNvSpPr txBox="1"/>
          <p:nvPr/>
        </p:nvSpPr>
        <p:spPr>
          <a:xfrm>
            <a:off x="72934" y="59615"/>
            <a:ext cx="8537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4:46) And there was a certain royal official whose son lay sick at Capernaum.</a:t>
            </a:r>
          </a:p>
        </p:txBody>
      </p:sp>
    </p:spTree>
    <p:extLst>
      <p:ext uri="{BB962C8B-B14F-4D97-AF65-F5344CB8AC3E}">
        <p14:creationId xmlns:p14="http://schemas.microsoft.com/office/powerpoint/2010/main" val="113457523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76463-5CE5-BBAE-67C5-F4AC700AB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7D2B46-2B02-E244-BD6E-E970AA1D6FBF}"/>
              </a:ext>
            </a:extLst>
          </p:cNvPr>
          <p:cNvSpPr txBox="1"/>
          <p:nvPr/>
        </p:nvSpPr>
        <p:spPr>
          <a:xfrm>
            <a:off x="72934" y="59615"/>
            <a:ext cx="85376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4:47) When this man heard that Jesus had arrived in Galilee from Judea, he travelled to him and begged Jesus to come down and heal his son,</a:t>
            </a:r>
          </a:p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who was close to death.</a:t>
            </a:r>
          </a:p>
        </p:txBody>
      </p:sp>
    </p:spTree>
    <p:extLst>
      <p:ext uri="{BB962C8B-B14F-4D97-AF65-F5344CB8AC3E}">
        <p14:creationId xmlns:p14="http://schemas.microsoft.com/office/powerpoint/2010/main" val="3284947482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3AD31-0C2F-DF07-1200-B220C3DE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FE8BAD-642F-61E8-3AE1-686B1822510A}"/>
              </a:ext>
            </a:extLst>
          </p:cNvPr>
          <p:cNvSpPr/>
          <p:nvPr/>
        </p:nvSpPr>
        <p:spPr>
          <a:xfrm>
            <a:off x="7086600" y="76200"/>
            <a:ext cx="29718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B403A-BF59-2C84-3531-07856C468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25" t="1111" r="17500" b="67778"/>
          <a:stretch/>
        </p:blipFill>
        <p:spPr>
          <a:xfrm>
            <a:off x="457198" y="1524000"/>
            <a:ext cx="6324600" cy="4540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CE21A9-CFA7-382C-AEB0-A0186BD33FEE}"/>
              </a:ext>
            </a:extLst>
          </p:cNvPr>
          <p:cNvSpPr/>
          <p:nvPr/>
        </p:nvSpPr>
        <p:spPr>
          <a:xfrm flipV="1">
            <a:off x="5140960" y="2260600"/>
            <a:ext cx="381000" cy="33274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A5D25F-D35E-5FE5-1071-3C111273E594}"/>
              </a:ext>
            </a:extLst>
          </p:cNvPr>
          <p:cNvSpPr/>
          <p:nvPr/>
        </p:nvSpPr>
        <p:spPr>
          <a:xfrm flipV="1">
            <a:off x="3685538" y="2885440"/>
            <a:ext cx="381000" cy="33274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E8F519-FC67-7A1C-DB1A-ED066A85467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114800" y="2426970"/>
            <a:ext cx="1026160" cy="62103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387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8BF32-C371-1F00-3490-42637EC38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D48490-FB1C-E515-1E67-DFA37E240AD9}"/>
              </a:ext>
            </a:extLst>
          </p:cNvPr>
          <p:cNvSpPr txBox="1"/>
          <p:nvPr/>
        </p:nvSpPr>
        <p:spPr>
          <a:xfrm>
            <a:off x="72934" y="59615"/>
            <a:ext cx="85376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4:47) When this man heard that Jesus had arrived in Galilee from Judea, he travelled to him and begged Jesus to come down and heal his son,</a:t>
            </a:r>
          </a:p>
          <a:p>
            <a:r>
              <a:rPr lang="en-US" sz="5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who was close to death.</a:t>
            </a:r>
          </a:p>
        </p:txBody>
      </p:sp>
    </p:spTree>
    <p:extLst>
      <p:ext uri="{BB962C8B-B14F-4D97-AF65-F5344CB8AC3E}">
        <p14:creationId xmlns:p14="http://schemas.microsoft.com/office/powerpoint/2010/main" val="889938825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CB502-A16C-040F-F6BA-75E07014E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F19BE-2B86-E98D-95D9-A2859D21B416}"/>
              </a:ext>
            </a:extLst>
          </p:cNvPr>
          <p:cNvSpPr txBox="1"/>
          <p:nvPr/>
        </p:nvSpPr>
        <p:spPr>
          <a:xfrm>
            <a:off x="72934" y="59615"/>
            <a:ext cx="5870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4:48) Jesus told him,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“Unless you people see signs and wonders,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will never believe.”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AB79C3C7-7653-2428-65C2-7EC89B89758C}"/>
              </a:ext>
            </a:extLst>
          </p:cNvPr>
          <p:cNvSpPr/>
          <p:nvPr/>
        </p:nvSpPr>
        <p:spPr>
          <a:xfrm>
            <a:off x="6087978" y="316832"/>
            <a:ext cx="5794466" cy="556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is faith?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reason?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“Blind faith.”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knowledge?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believe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it, but I don’t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caution?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“Take 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faith.”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Contrary to exploration?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“I was raised to believe this.”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B59BAF-733B-90DA-1640-1EA3717A3CFF}"/>
              </a:ext>
            </a:extLst>
          </p:cNvPr>
          <p:cNvSpPr/>
          <p:nvPr/>
        </p:nvSpPr>
        <p:spPr>
          <a:xfrm>
            <a:off x="3276600" y="2150518"/>
            <a:ext cx="1752600" cy="685800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131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wkins on blind fai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199" y="0"/>
            <a:ext cx="1227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1445</Words>
  <Application>Microsoft Office PowerPoint</Application>
  <PresentationFormat>Widescreen</PresentationFormat>
  <Paragraphs>178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EB Garamond</vt:lpstr>
      <vt:lpstr>High Tower Text</vt:lpstr>
      <vt:lpstr>Lao UI</vt:lpstr>
      <vt:lpstr>Times New Roman</vt:lpstr>
      <vt:lpstr>Wingdings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2024-02-27T19:11:12Z</dcterms:created>
  <dcterms:modified xsi:type="dcterms:W3CDTF">2024-02-27T19:11:32Z</dcterms:modified>
</cp:coreProperties>
</file>