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3">
  <p:sldMasterIdLst>
    <p:sldMasterId id="2147483648" r:id="rId1"/>
    <p:sldMasterId id="2147483660" r:id="rId2"/>
    <p:sldMasterId id="2147483665" r:id="rId3"/>
    <p:sldMasterId id="2147483677" r:id="rId4"/>
  </p:sldMasterIdLst>
  <p:notesMasterIdLst>
    <p:notesMasterId r:id="rId50"/>
  </p:notesMasterIdLst>
  <p:sldIdLst>
    <p:sldId id="1561" r:id="rId5"/>
    <p:sldId id="2172" r:id="rId6"/>
    <p:sldId id="2165" r:id="rId7"/>
    <p:sldId id="2793" r:id="rId8"/>
    <p:sldId id="2173" r:id="rId9"/>
    <p:sldId id="2167" r:id="rId10"/>
    <p:sldId id="2174" r:id="rId11"/>
    <p:sldId id="2168" r:id="rId12"/>
    <p:sldId id="2175" r:id="rId13"/>
    <p:sldId id="2810" r:id="rId14"/>
    <p:sldId id="2811" r:id="rId15"/>
    <p:sldId id="2812" r:id="rId16"/>
    <p:sldId id="1781" r:id="rId17"/>
    <p:sldId id="1758" r:id="rId18"/>
    <p:sldId id="1759" r:id="rId19"/>
    <p:sldId id="1760" r:id="rId20"/>
    <p:sldId id="2758" r:id="rId21"/>
    <p:sldId id="2796" r:id="rId22"/>
    <p:sldId id="2800" r:id="rId23"/>
    <p:sldId id="2801" r:id="rId24"/>
    <p:sldId id="2802" r:id="rId25"/>
    <p:sldId id="2814" r:id="rId26"/>
    <p:sldId id="2813" r:id="rId27"/>
    <p:sldId id="1448" r:id="rId28"/>
    <p:sldId id="2815" r:id="rId29"/>
    <p:sldId id="2803" r:id="rId30"/>
    <p:sldId id="1454" r:id="rId31"/>
    <p:sldId id="2816" r:id="rId32"/>
    <p:sldId id="2805" r:id="rId33"/>
    <p:sldId id="2804" r:id="rId34"/>
    <p:sldId id="2806" r:id="rId35"/>
    <p:sldId id="1455" r:id="rId36"/>
    <p:sldId id="1457" r:id="rId37"/>
    <p:sldId id="2807" r:id="rId38"/>
    <p:sldId id="2809" r:id="rId39"/>
    <p:sldId id="1775" r:id="rId40"/>
    <p:sldId id="1776" r:id="rId41"/>
    <p:sldId id="2792" r:id="rId42"/>
    <p:sldId id="2817" r:id="rId43"/>
    <p:sldId id="1777" r:id="rId44"/>
    <p:sldId id="2818" r:id="rId45"/>
    <p:sldId id="1523" r:id="rId46"/>
    <p:sldId id="1898" r:id="rId47"/>
    <p:sldId id="2761" r:id="rId48"/>
    <p:sldId id="1782"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4D5"/>
    <a:srgbClr val="7F7F7F"/>
    <a:srgbClr val="CAC392"/>
    <a:srgbClr val="966636"/>
    <a:srgbClr val="957C61"/>
    <a:srgbClr val="928364"/>
    <a:srgbClr val="777359"/>
    <a:srgbClr val="878261"/>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7095" autoAdjust="0"/>
    <p:restoredTop sz="85457" autoAdjust="0"/>
  </p:normalViewPr>
  <p:slideViewPr>
    <p:cSldViewPr>
      <p:cViewPr varScale="1">
        <p:scale>
          <a:sx n="60" d="100"/>
          <a:sy n="60" d="100"/>
        </p:scale>
        <p:origin x="96"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F5C749-4993-4E44-A439-8E1EDE8A1D92}" type="datetimeFigureOut">
              <a:rPr lang="en-US" smtClean="0"/>
              <a:pPr/>
              <a:t>3/25/2025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B3B516-1BB5-4C80-B268-F5F2C570A7D0}" type="slidenum">
              <a:rPr lang="en-US" smtClean="0"/>
              <a:pPr/>
              <a:t>‹#›</a:t>
            </a:fld>
            <a:endParaRPr lang="en-US"/>
          </a:p>
        </p:txBody>
      </p:sp>
    </p:spTree>
    <p:extLst>
      <p:ext uri="{BB962C8B-B14F-4D97-AF65-F5344CB8AC3E}">
        <p14:creationId xmlns:p14="http://schemas.microsoft.com/office/powerpoint/2010/main" val="3612348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241645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944336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136234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926479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075897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828711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88200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052633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C0504D">
                  <a:lumMod val="40000"/>
                  <a:lumOff val="60000"/>
                </a:srgb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141465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871247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44425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957685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321892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065429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439982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057782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785014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19743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933276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150976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505970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12607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64B3B516-1BB5-4C80-B268-F5F2C570A7D0}" type="slidenum">
              <a:rPr lang="en-US" smtClean="0"/>
              <a:pPr/>
              <a:t>3</a:t>
            </a:fld>
            <a:endParaRPr lang="en-US"/>
          </a:p>
        </p:txBody>
      </p:sp>
    </p:spTree>
    <p:extLst>
      <p:ext uri="{BB962C8B-B14F-4D97-AF65-F5344CB8AC3E}">
        <p14:creationId xmlns:p14="http://schemas.microsoft.com/office/powerpoint/2010/main" val="4293596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703010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093200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65482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437832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919615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899014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70597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2974531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8727502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77072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lgn="l"/>
            <a:endParaRPr lang="en-US" b="1" spc="0" dirty="0"/>
          </a:p>
        </p:txBody>
      </p:sp>
      <p:sp>
        <p:nvSpPr>
          <p:cNvPr id="4" name="Slide Number Placeholder 3"/>
          <p:cNvSpPr>
            <a:spLocks noGrp="1"/>
          </p:cNvSpPr>
          <p:nvPr>
            <p:ph type="sldNum" sz="quarter" idx="10"/>
          </p:nvPr>
        </p:nvSpPr>
        <p:spPr/>
        <p:txBody>
          <a:bodyPr/>
          <a:lstStyle/>
          <a:p>
            <a:fld id="{64B3B516-1BB5-4C80-B268-F5F2C570A7D0}" type="slidenum">
              <a:rPr lang="en-US" smtClean="0"/>
              <a:pPr/>
              <a:t>4</a:t>
            </a:fld>
            <a:endParaRPr lang="en-US"/>
          </a:p>
        </p:txBody>
      </p:sp>
    </p:spTree>
    <p:extLst>
      <p:ext uri="{BB962C8B-B14F-4D97-AF65-F5344CB8AC3E}">
        <p14:creationId xmlns:p14="http://schemas.microsoft.com/office/powerpoint/2010/main" val="412312716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3432107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2904909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9576889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6950795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lgn="l"/>
            <a:endParaRPr lang="en-US" b="1" spc="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2187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64B3B516-1BB5-4C80-B268-F5F2C570A7D0}" type="slidenum">
              <a:rPr lang="en-US" smtClean="0"/>
              <a:pPr/>
              <a:t>5</a:t>
            </a:fld>
            <a:endParaRPr lang="en-US"/>
          </a:p>
        </p:txBody>
      </p:sp>
    </p:spTree>
    <p:extLst>
      <p:ext uri="{BB962C8B-B14F-4D97-AF65-F5344CB8AC3E}">
        <p14:creationId xmlns:p14="http://schemas.microsoft.com/office/powerpoint/2010/main" val="3366457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64B3B516-1BB5-4C80-B268-F5F2C570A7D0}" type="slidenum">
              <a:rPr lang="en-US" smtClean="0"/>
              <a:pPr/>
              <a:t>6</a:t>
            </a:fld>
            <a:endParaRPr lang="en-US"/>
          </a:p>
        </p:txBody>
      </p:sp>
    </p:spTree>
    <p:extLst>
      <p:ext uri="{BB962C8B-B14F-4D97-AF65-F5344CB8AC3E}">
        <p14:creationId xmlns:p14="http://schemas.microsoft.com/office/powerpoint/2010/main" val="3817609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64B3B516-1BB5-4C80-B268-F5F2C570A7D0}" type="slidenum">
              <a:rPr lang="en-US" smtClean="0"/>
              <a:pPr/>
              <a:t>7</a:t>
            </a:fld>
            <a:endParaRPr lang="en-US"/>
          </a:p>
        </p:txBody>
      </p:sp>
    </p:spTree>
    <p:extLst>
      <p:ext uri="{BB962C8B-B14F-4D97-AF65-F5344CB8AC3E}">
        <p14:creationId xmlns:p14="http://schemas.microsoft.com/office/powerpoint/2010/main" val="3232245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64B3B516-1BB5-4C80-B268-F5F2C570A7D0}" type="slidenum">
              <a:rPr lang="en-US" smtClean="0"/>
              <a:pPr/>
              <a:t>8</a:t>
            </a:fld>
            <a:endParaRPr lang="en-US"/>
          </a:p>
        </p:txBody>
      </p:sp>
    </p:spTree>
    <p:extLst>
      <p:ext uri="{BB962C8B-B14F-4D97-AF65-F5344CB8AC3E}">
        <p14:creationId xmlns:p14="http://schemas.microsoft.com/office/powerpoint/2010/main" val="2864285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64B3B516-1BB5-4C80-B268-F5F2C570A7D0}" type="slidenum">
              <a:rPr lang="en-US" smtClean="0"/>
              <a:pPr/>
              <a:t>9</a:t>
            </a:fld>
            <a:endParaRPr lang="en-US"/>
          </a:p>
        </p:txBody>
      </p:sp>
    </p:spTree>
    <p:extLst>
      <p:ext uri="{BB962C8B-B14F-4D97-AF65-F5344CB8AC3E}">
        <p14:creationId xmlns:p14="http://schemas.microsoft.com/office/powerpoint/2010/main" val="4198462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990BCBE-CB36-41ED-919D-FF973432CD85}" type="datetimeFigureOut">
              <a:rPr lang="en-US" smtClean="0"/>
              <a:pPr/>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F551-B652-4769-A5B5-9D36ADF4A06C}" type="slidenum">
              <a:rPr lang="en-US" smtClean="0"/>
              <a:pPr/>
              <a:t>‹#›</a:t>
            </a:fld>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90BCBE-CB36-41ED-919D-FF973432CD85}" type="datetimeFigureOut">
              <a:rPr lang="en-US" smtClean="0"/>
              <a:pPr/>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F551-B652-4769-A5B5-9D36ADF4A06C}" type="slidenum">
              <a:rPr lang="en-US" smtClean="0"/>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90BCBE-CB36-41ED-919D-FF973432CD85}" type="datetimeFigureOut">
              <a:rPr lang="en-US" smtClean="0"/>
              <a:pPr/>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F551-B652-4769-A5B5-9D36ADF4A06C}" type="slidenum">
              <a:rPr lang="en-US" smtClean="0"/>
              <a:pPr/>
              <a:t>‹#›</a:t>
            </a:fld>
            <a:endParaRPr lang="en-US"/>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0300890"/>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5FEF0AC-57F3-46C3-A067-AF9767D0141E}"/>
              </a:ext>
            </a:extLst>
          </p:cNvPr>
          <p:cNvSpPr/>
          <p:nvPr userDrawn="1"/>
        </p:nvSpPr>
        <p:spPr>
          <a:xfrm>
            <a:off x="982436" y="2008415"/>
            <a:ext cx="7581900" cy="2906486"/>
          </a:xfrm>
          <a:prstGeom prst="rect">
            <a:avLst/>
          </a:prstGeom>
          <a:solidFill>
            <a:srgbClr val="000000">
              <a:alpha val="21176"/>
            </a:srgbClr>
          </a:solidFill>
          <a:ln>
            <a:solidFill>
              <a:srgbClr val="0340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ffectLst>
                <a:outerShdw blurRad="38100" dist="38100" dir="2700000" algn="tl">
                  <a:srgbClr val="000000">
                    <a:alpha val="43137"/>
                  </a:srgbClr>
                </a:outerShdw>
              </a:effectLst>
            </a:endParaRPr>
          </a:p>
        </p:txBody>
      </p:sp>
      <p:sp>
        <p:nvSpPr>
          <p:cNvPr id="2" name="Title 1">
            <a:extLst>
              <a:ext uri="{FF2B5EF4-FFF2-40B4-BE49-F238E27FC236}">
                <a16:creationId xmlns:a16="http://schemas.microsoft.com/office/drawing/2014/main" id="{8EC4E82F-64D4-4769-BE3C-6E5329F7A79A}"/>
              </a:ext>
            </a:extLst>
          </p:cNvPr>
          <p:cNvSpPr>
            <a:spLocks noGrp="1"/>
          </p:cNvSpPr>
          <p:nvPr>
            <p:ph type="ctrTitle" hasCustomPrompt="1"/>
          </p:nvPr>
        </p:nvSpPr>
        <p:spPr>
          <a:xfrm>
            <a:off x="566057" y="1231220"/>
            <a:ext cx="8599714" cy="2387600"/>
          </a:xfrm>
        </p:spPr>
        <p:txBody>
          <a:bodyPr anchor="b">
            <a:normAutofit/>
          </a:bodyPr>
          <a:lstStyle>
            <a:lvl1pPr algn="ctr">
              <a:defRPr sz="7200" b="1">
                <a:solidFill>
                  <a:srgbClr val="72DB2B"/>
                </a:solidFill>
                <a:latin typeface="Lao UI" panose="020B0502040204020203" pitchFamily="34" charset="0"/>
                <a:cs typeface="Lao UI" panose="020B0502040204020203" pitchFamily="34" charset="0"/>
              </a:defRPr>
            </a:lvl1pPr>
          </a:lstStyle>
          <a:p>
            <a:r>
              <a:rPr lang="en-US" dirty="0"/>
              <a:t>Title</a:t>
            </a:r>
          </a:p>
        </p:txBody>
      </p:sp>
      <p:sp>
        <p:nvSpPr>
          <p:cNvPr id="3" name="Subtitle 2">
            <a:extLst>
              <a:ext uri="{FF2B5EF4-FFF2-40B4-BE49-F238E27FC236}">
                <a16:creationId xmlns:a16="http://schemas.microsoft.com/office/drawing/2014/main" id="{613C1D05-4FCF-4AE8-B4DD-1BA6EC2A1967}"/>
              </a:ext>
            </a:extLst>
          </p:cNvPr>
          <p:cNvSpPr>
            <a:spLocks noGrp="1"/>
          </p:cNvSpPr>
          <p:nvPr>
            <p:ph type="subTitle" idx="1" hasCustomPrompt="1"/>
          </p:nvPr>
        </p:nvSpPr>
        <p:spPr>
          <a:xfrm>
            <a:off x="566057" y="3710895"/>
            <a:ext cx="8599714" cy="1655762"/>
          </a:xfrm>
        </p:spPr>
        <p:txBody>
          <a:bodyPr>
            <a:normAutofit/>
          </a:bodyPr>
          <a:lstStyle>
            <a:lvl1pPr marL="0" indent="0" algn="ctr">
              <a:buNone/>
              <a:defRPr sz="4800" b="1">
                <a:solidFill>
                  <a:schemeClr val="bg1"/>
                </a:solidFill>
                <a:latin typeface="Lao UI" panose="020B0502040204020203" pitchFamily="34" charset="0"/>
                <a:cs typeface="Lao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 Title</a:t>
            </a:r>
          </a:p>
        </p:txBody>
      </p:sp>
    </p:spTree>
    <p:extLst>
      <p:ext uri="{BB962C8B-B14F-4D97-AF65-F5344CB8AC3E}">
        <p14:creationId xmlns:p14="http://schemas.microsoft.com/office/powerpoint/2010/main" val="4187823804"/>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2143" y="136525"/>
            <a:ext cx="11506200" cy="1325563"/>
          </a:xfrm>
        </p:spPr>
        <p:txBody>
          <a:bodyPr>
            <a:normAutofit/>
          </a:bodyPr>
          <a:lstStyle>
            <a:lvl1pPr>
              <a:lnSpc>
                <a:spcPct val="100000"/>
              </a:lnSpc>
              <a:defRPr sz="5000" b="1">
                <a:solidFill>
                  <a:schemeClr val="bg1"/>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useBgFill="1">
        <p:nvSpPr>
          <p:cNvPr id="3" name="Content Placeholder 2"/>
          <p:cNvSpPr>
            <a:spLocks noGrp="1"/>
          </p:cNvSpPr>
          <p:nvPr>
            <p:ph idx="1"/>
          </p:nvPr>
        </p:nvSpPr>
        <p:spPr>
          <a:xfrm>
            <a:off x="272143" y="1597024"/>
            <a:ext cx="11506200" cy="4945289"/>
          </a:xfrm>
        </p:spPr>
        <p:txBody>
          <a:bodyPr/>
          <a:lstStyle>
            <a:lvl1pPr>
              <a:lnSpc>
                <a:spcPct val="100000"/>
              </a:lnSpc>
              <a:defRPr sz="4600" b="1">
                <a:solidFill>
                  <a:srgbClr val="72DB2B"/>
                </a:solidFill>
                <a:latin typeface="Lao UI" panose="020B0502040204020203" pitchFamily="34" charset="0"/>
                <a:cs typeface="Lao UI" panose="020B0502040204020203" pitchFamily="34" charset="0"/>
              </a:defRPr>
            </a:lvl1pPr>
            <a:lvl2pPr>
              <a:lnSpc>
                <a:spcPct val="100000"/>
              </a:lnSpc>
              <a:defRPr sz="4400">
                <a:solidFill>
                  <a:schemeClr val="bg1"/>
                </a:solidFill>
                <a:latin typeface="Lao UI" panose="020B0502040204020203" pitchFamily="34" charset="0"/>
                <a:cs typeface="Lao UI" panose="020B0502040204020203" pitchFamily="34" charset="0"/>
              </a:defRPr>
            </a:lvl2pPr>
            <a:lvl3pPr>
              <a:lnSpc>
                <a:spcPct val="100000"/>
              </a:lnSpc>
              <a:defRPr sz="4200">
                <a:solidFill>
                  <a:schemeClr val="bg1"/>
                </a:solidFill>
                <a:latin typeface="Lao UI" panose="020B0502040204020203" pitchFamily="34" charset="0"/>
                <a:cs typeface="Lao UI" panose="020B0502040204020203" pitchFamily="34" charset="0"/>
              </a:defRPr>
            </a:lvl3pPr>
            <a:lvl4pPr>
              <a:lnSpc>
                <a:spcPct val="100000"/>
              </a:lnSpc>
              <a:defRPr sz="4000">
                <a:solidFill>
                  <a:schemeClr val="bg1"/>
                </a:solidFill>
                <a:latin typeface="Lao UI" panose="020B0502040204020203" pitchFamily="34" charset="0"/>
                <a:cs typeface="Lao UI" panose="020B0502040204020203" pitchFamily="34" charset="0"/>
              </a:defRPr>
            </a:lvl4pPr>
            <a:lvl5pPr>
              <a:lnSpc>
                <a:spcPct val="100000"/>
              </a:lnSpc>
              <a:defRPr sz="3800">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82312145"/>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5400" b="1">
                <a:solidFill>
                  <a:schemeClr val="bg1"/>
                </a:solidFill>
                <a:latin typeface="Lao UI" panose="020B0502040204020203" pitchFamily="34" charset="0"/>
                <a:cs typeface="Lao UI" panose="020B0502040204020203" pitchFamily="34" charset="0"/>
              </a:defRPr>
            </a:lvl1pPr>
          </a:lstStyle>
          <a:p>
            <a:r>
              <a:rPr lang="en-US" dirty="0"/>
              <a:t>Title</a:t>
            </a:r>
          </a:p>
        </p:txBody>
      </p:sp>
      <p:sp>
        <p:nvSpPr>
          <p:cNvPr id="3" name="Content Placeholder 2"/>
          <p:cNvSpPr>
            <a:spLocks noGrp="1"/>
          </p:cNvSpPr>
          <p:nvPr>
            <p:ph sz="half" idx="1"/>
          </p:nvPr>
        </p:nvSpPr>
        <p:spPr>
          <a:xfrm>
            <a:off x="838200" y="1825625"/>
            <a:ext cx="5181600" cy="4351338"/>
          </a:xfrm>
        </p:spPr>
        <p:txBody>
          <a:bodyPr/>
          <a:lstStyle>
            <a:lvl1pPr>
              <a:lnSpc>
                <a:spcPct val="100000"/>
              </a:lnSpc>
              <a:defRPr sz="4400" b="1">
                <a:solidFill>
                  <a:srgbClr val="72DB2B"/>
                </a:solidFill>
                <a:latin typeface="Lao UI" panose="020B0502040204020203" pitchFamily="34" charset="0"/>
                <a:cs typeface="Lao UI" panose="020B0502040204020203" pitchFamily="34" charset="0"/>
              </a:defRPr>
            </a:lvl1pPr>
            <a:lvl2pPr>
              <a:lnSpc>
                <a:spcPct val="100000"/>
              </a:lnSpc>
              <a:defRPr sz="4200">
                <a:solidFill>
                  <a:schemeClr val="bg1"/>
                </a:solidFill>
                <a:latin typeface="Lao UI" panose="020B0502040204020203" pitchFamily="34" charset="0"/>
                <a:cs typeface="Lao UI" panose="020B0502040204020203" pitchFamily="34" charset="0"/>
              </a:defRPr>
            </a:lvl2pPr>
            <a:lvl3pPr>
              <a:lnSpc>
                <a:spcPct val="100000"/>
              </a:lnSpc>
              <a:defRPr sz="4000">
                <a:solidFill>
                  <a:schemeClr val="bg1"/>
                </a:solidFill>
                <a:latin typeface="Lao UI" panose="020B0502040204020203" pitchFamily="34" charset="0"/>
                <a:cs typeface="Lao UI" panose="020B0502040204020203" pitchFamily="34" charset="0"/>
              </a:defRPr>
            </a:lvl3pPr>
            <a:lvl4pPr>
              <a:lnSpc>
                <a:spcPct val="100000"/>
              </a:lnSpc>
              <a:defRPr sz="3600">
                <a:solidFill>
                  <a:schemeClr val="bg1"/>
                </a:solidFill>
                <a:latin typeface="Lao UI" panose="020B0502040204020203" pitchFamily="34" charset="0"/>
                <a:cs typeface="Lao UI" panose="020B0502040204020203"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lnSpc>
                <a:spcPct val="100000"/>
              </a:lnSpc>
              <a:defRPr sz="4400" b="1">
                <a:solidFill>
                  <a:srgbClr val="72DB2B"/>
                </a:solidFill>
                <a:latin typeface="Lao UI" panose="020B0502040204020203" pitchFamily="34" charset="0"/>
                <a:cs typeface="Lao UI" panose="020B0502040204020203" pitchFamily="34" charset="0"/>
              </a:defRPr>
            </a:lvl1pPr>
            <a:lvl2pPr>
              <a:lnSpc>
                <a:spcPct val="100000"/>
              </a:lnSpc>
              <a:defRPr sz="4200">
                <a:solidFill>
                  <a:schemeClr val="bg1"/>
                </a:solidFill>
                <a:latin typeface="Lao UI" panose="020B0502040204020203" pitchFamily="34" charset="0"/>
                <a:cs typeface="Lao UI" panose="020B0502040204020203" pitchFamily="34" charset="0"/>
              </a:defRPr>
            </a:lvl2pPr>
            <a:lvl3pPr>
              <a:lnSpc>
                <a:spcPct val="100000"/>
              </a:lnSpc>
              <a:defRPr sz="4000">
                <a:solidFill>
                  <a:schemeClr val="bg1"/>
                </a:solidFill>
                <a:latin typeface="Lao UI" panose="020B0502040204020203" pitchFamily="34" charset="0"/>
                <a:cs typeface="Lao UI" panose="020B0502040204020203" pitchFamily="34" charset="0"/>
              </a:defRPr>
            </a:lvl3pPr>
            <a:lvl4pPr>
              <a:lnSpc>
                <a:spcPct val="100000"/>
              </a:lnSpc>
              <a:defRPr sz="3600">
                <a:solidFill>
                  <a:schemeClr val="bg1"/>
                </a:solidFill>
                <a:latin typeface="Lao UI" panose="020B0502040204020203" pitchFamily="34" charset="0"/>
                <a:cs typeface="Lao UI" panose="020B0502040204020203"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33A01C-E34D-4C3C-8E2D-FB95F254D7DE}" type="datetimeFigureOut">
              <a:rPr lang="en-US" smtClean="0">
                <a:solidFill>
                  <a:prstClr val="black">
                    <a:tint val="75000"/>
                  </a:prstClr>
                </a:solidFill>
              </a:rPr>
              <a:pPr/>
              <a:t>3/25/2025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F63B559-7634-44D8-AA3A-E62B6CDFB2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226345"/>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990BCBE-CB36-41ED-919D-FF973432CD85}" type="datetimeFigureOut">
              <a:rPr lang="en-US" smtClean="0"/>
              <a:pPr/>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2007081644"/>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90BCBE-CB36-41ED-919D-FF973432CD85}" type="datetimeFigureOut">
              <a:rPr lang="en-US" smtClean="0"/>
              <a:pPr/>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196130315"/>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90BCBE-CB36-41ED-919D-FF973432CD85}" type="datetimeFigureOut">
              <a:rPr lang="en-US" smtClean="0"/>
              <a:pPr/>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3019067699"/>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990BCBE-CB36-41ED-919D-FF973432CD85}" type="datetimeFigureOut">
              <a:rPr lang="en-US" smtClean="0"/>
              <a:pPr/>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1766533889"/>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90BCBE-CB36-41ED-919D-FF973432CD85}" type="datetimeFigureOut">
              <a:rPr lang="en-US" smtClean="0"/>
              <a:pPr/>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F551-B652-4769-A5B5-9D36ADF4A06C}" type="slidenum">
              <a:rPr lang="en-US" smtClean="0"/>
              <a:pPr/>
              <a:t>‹#›</a:t>
            </a:fld>
            <a:endParaRPr lang="en-US"/>
          </a:p>
        </p:txBody>
      </p:sp>
    </p:spTree>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90BCBE-CB36-41ED-919D-FF973432CD85}" type="datetimeFigureOut">
              <a:rPr lang="en-US" smtClean="0"/>
              <a:pPr/>
              <a:t>3/25/2025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1581176625"/>
      </p:ext>
    </p:extLst>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90BCBE-CB36-41ED-919D-FF973432CD85}" type="datetimeFigureOut">
              <a:rPr lang="en-US" smtClean="0"/>
              <a:pPr/>
              <a:t>3/25/2025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3357253354"/>
      </p:ext>
    </p:extLst>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90BCBE-CB36-41ED-919D-FF973432CD85}" type="datetimeFigureOut">
              <a:rPr lang="en-US" smtClean="0"/>
              <a:pPr/>
              <a:t>3/25/2025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3831478195"/>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90BCBE-CB36-41ED-919D-FF973432CD85}" type="datetimeFigureOut">
              <a:rPr lang="en-US" smtClean="0"/>
              <a:pPr/>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4160796327"/>
      </p:ext>
    </p:extLst>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90BCBE-CB36-41ED-919D-FF973432CD85}" type="datetimeFigureOut">
              <a:rPr lang="en-US" smtClean="0"/>
              <a:pPr/>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1748141267"/>
      </p:ext>
    </p:extLst>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90BCBE-CB36-41ED-919D-FF973432CD85}" type="datetimeFigureOut">
              <a:rPr lang="en-US" smtClean="0"/>
              <a:pPr/>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1455471295"/>
      </p:ext>
    </p:extLst>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90BCBE-CB36-41ED-919D-FF973432CD85}" type="datetimeFigureOut">
              <a:rPr lang="en-US" smtClean="0"/>
              <a:pPr/>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3287104339"/>
      </p:ext>
    </p:extLst>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990BCBE-CB36-41ED-919D-FF973432CD85}" type="datetimeFigureOut">
              <a:rPr lang="en-US" smtClean="0"/>
              <a:pPr/>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2876321404"/>
      </p:ext>
    </p:extLst>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90BCBE-CB36-41ED-919D-FF973432CD85}" type="datetimeFigureOut">
              <a:rPr lang="en-US" smtClean="0"/>
              <a:pPr/>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199810170"/>
      </p:ext>
    </p:extLst>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90BCBE-CB36-41ED-919D-FF973432CD85}" type="datetimeFigureOut">
              <a:rPr lang="en-US" smtClean="0"/>
              <a:pPr/>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2552437171"/>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90BCBE-CB36-41ED-919D-FF973432CD85}" type="datetimeFigureOut">
              <a:rPr lang="en-US" smtClean="0"/>
              <a:pPr/>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F551-B652-4769-A5B5-9D36ADF4A06C}" type="slidenum">
              <a:rPr lang="en-US" smtClean="0"/>
              <a:pPr/>
              <a:t>‹#›</a:t>
            </a:fld>
            <a:endParaRPr lang="en-US"/>
          </a:p>
        </p:txBody>
      </p:sp>
    </p:spTree>
  </p:cSld>
  <p:clrMapOvr>
    <a:masterClrMapping/>
  </p:clrMapOvr>
  <p:transitio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990BCBE-CB36-41ED-919D-FF973432CD85}" type="datetimeFigureOut">
              <a:rPr lang="en-US" smtClean="0"/>
              <a:pPr/>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1828583890"/>
      </p:ext>
    </p:extLst>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90BCBE-CB36-41ED-919D-FF973432CD85}" type="datetimeFigureOut">
              <a:rPr lang="en-US" smtClean="0"/>
              <a:pPr/>
              <a:t>3/25/2025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2750659399"/>
      </p:ext>
    </p:extLst>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90BCBE-CB36-41ED-919D-FF973432CD85}" type="datetimeFigureOut">
              <a:rPr lang="en-US" smtClean="0"/>
              <a:pPr/>
              <a:t>3/25/2025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1639194341"/>
      </p:ext>
    </p:extLst>
  </p:cSld>
  <p:clrMapOvr>
    <a:masterClrMapping/>
  </p:clrMapOvr>
  <p:transition>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90BCBE-CB36-41ED-919D-FF973432CD85}" type="datetimeFigureOut">
              <a:rPr lang="en-US" smtClean="0"/>
              <a:pPr/>
              <a:t>3/25/2025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3492541217"/>
      </p:ext>
    </p:extLst>
  </p:cSld>
  <p:clrMapOvr>
    <a:masterClrMapping/>
  </p:clrMapOvr>
  <p:transition>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90BCBE-CB36-41ED-919D-FF973432CD85}" type="datetimeFigureOut">
              <a:rPr lang="en-US" smtClean="0"/>
              <a:pPr/>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2302811607"/>
      </p:ext>
    </p:extLst>
  </p:cSld>
  <p:clrMapOvr>
    <a:masterClrMapping/>
  </p:clrMapOvr>
  <p:transition>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90BCBE-CB36-41ED-919D-FF973432CD85}" type="datetimeFigureOut">
              <a:rPr lang="en-US" smtClean="0"/>
              <a:pPr/>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2810945716"/>
      </p:ext>
    </p:extLst>
  </p:cSld>
  <p:clrMapOvr>
    <a:masterClrMapping/>
  </p:clrMapOvr>
  <p:transition>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90BCBE-CB36-41ED-919D-FF973432CD85}" type="datetimeFigureOut">
              <a:rPr lang="en-US" smtClean="0"/>
              <a:pPr/>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4061450976"/>
      </p:ext>
    </p:extLst>
  </p:cSld>
  <p:clrMapOvr>
    <a:masterClrMapping/>
  </p:clrMapOvr>
  <p:transition>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90BCBE-CB36-41ED-919D-FF973432CD85}" type="datetimeFigureOut">
              <a:rPr lang="en-US" smtClean="0"/>
              <a:pPr/>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267131330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990BCBE-CB36-41ED-919D-FF973432CD85}" type="datetimeFigureOut">
              <a:rPr lang="en-US" smtClean="0"/>
              <a:pPr/>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FF551-B652-4769-A5B5-9D36ADF4A06C}" type="slidenum">
              <a:rPr lang="en-US" smtClean="0"/>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90BCBE-CB36-41ED-919D-FF973432CD85}" type="datetimeFigureOut">
              <a:rPr lang="en-US" smtClean="0"/>
              <a:pPr/>
              <a:t>3/25/2025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6FF551-B652-4769-A5B5-9D36ADF4A06C}" type="slidenum">
              <a:rPr lang="en-US" smtClean="0"/>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90BCBE-CB36-41ED-919D-FF973432CD85}" type="datetimeFigureOut">
              <a:rPr lang="en-US" smtClean="0"/>
              <a:pPr/>
              <a:t>3/25/2025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6FF551-B652-4769-A5B5-9D36ADF4A06C}" type="slidenum">
              <a:rPr lang="en-US" smtClean="0"/>
              <a:pPr/>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90BCBE-CB36-41ED-919D-FF973432CD85}" type="datetimeFigureOut">
              <a:rPr lang="en-US" smtClean="0"/>
              <a:pPr/>
              <a:t>3/25/2025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6FF551-B652-4769-A5B5-9D36ADF4A06C}" type="slidenum">
              <a:rPr lang="en-US" smtClean="0"/>
              <a:pPr/>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90BCBE-CB36-41ED-919D-FF973432CD85}" type="datetimeFigureOut">
              <a:rPr lang="en-US" smtClean="0"/>
              <a:pPr/>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FF551-B652-4769-A5B5-9D36ADF4A06C}" type="slidenum">
              <a:rPr lang="en-US" smtClean="0"/>
              <a:pPr/>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90BCBE-CB36-41ED-919D-FF973432CD85}" type="datetimeFigureOut">
              <a:rPr lang="en-US" smtClean="0"/>
              <a:pPr/>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FF551-B652-4769-A5B5-9D36ADF4A06C}" type="slidenum">
              <a:rPr lang="en-US" smtClean="0"/>
              <a:pPr/>
              <a:t>‹#›</a:t>
            </a:fld>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2.jpe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3.jpe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4.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90BCBE-CB36-41ED-919D-FF973432CD85}" type="datetimeFigureOut">
              <a:rPr lang="en-US" smtClean="0"/>
              <a:pPr/>
              <a:t>3/25/2025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6FF551-B652-4769-A5B5-9D36ADF4A06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33A01C-E34D-4C3C-8E2D-FB95F254D7DE}" type="datetimeFigureOut">
              <a:rPr lang="en-US" smtClean="0">
                <a:solidFill>
                  <a:prstClr val="black">
                    <a:tint val="75000"/>
                  </a:prstClr>
                </a:solidFill>
              </a:rPr>
              <a:pPr/>
              <a:t>3/25/2025</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63B559-7634-44D8-AA3A-E62B6CDFB2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1424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ransition>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90BCBE-CB36-41ED-919D-FF973432CD85}" type="datetimeFigureOut">
              <a:rPr lang="en-US" smtClean="0"/>
              <a:pPr/>
              <a:t>3/25/2025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6FF551-B652-4769-A5B5-9D36ADF4A06C}" type="slidenum">
              <a:rPr lang="en-US" smtClean="0"/>
              <a:pPr/>
              <a:t>‹#›</a:t>
            </a:fld>
            <a:endParaRPr lang="en-US"/>
          </a:p>
        </p:txBody>
      </p:sp>
    </p:spTree>
    <p:extLst>
      <p:ext uri="{BB962C8B-B14F-4D97-AF65-F5344CB8AC3E}">
        <p14:creationId xmlns:p14="http://schemas.microsoft.com/office/powerpoint/2010/main" val="3445295562"/>
      </p:ext>
    </p:extLst>
  </p:cSld>
  <p:clrMap bg1="dk1" tx1="lt1" bg2="dk2"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ransition>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90BCBE-CB36-41ED-919D-FF973432CD85}" type="datetimeFigureOut">
              <a:rPr lang="en-US" smtClean="0"/>
              <a:pPr/>
              <a:t>3/25/2025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6FF551-B652-4769-A5B5-9D36ADF4A06C}" type="slidenum">
              <a:rPr lang="en-US" smtClean="0"/>
              <a:pPr/>
              <a:t>‹#›</a:t>
            </a:fld>
            <a:endParaRPr lang="en-US"/>
          </a:p>
        </p:txBody>
      </p:sp>
    </p:spTree>
    <p:extLst>
      <p:ext uri="{BB962C8B-B14F-4D97-AF65-F5344CB8AC3E}">
        <p14:creationId xmlns:p14="http://schemas.microsoft.com/office/powerpoint/2010/main" val="3943905562"/>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5.xml"/><Relationship Id="rId1" Type="http://schemas.openxmlformats.org/officeDocument/2006/relationships/slideLayout" Target="../slideLayouts/slideLayout16.xml"/><Relationship Id="rId4" Type="http://schemas.openxmlformats.org/officeDocument/2006/relationships/image" Target="../media/image10.jpe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2.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1542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6758364"/>
      </p:ext>
    </p:extLst>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9723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Rounded Rectangle 4">
            <a:extLst>
              <a:ext uri="{FF2B5EF4-FFF2-40B4-BE49-F238E27FC236}">
                <a16:creationId xmlns:a16="http://schemas.microsoft.com/office/drawing/2014/main" id="{C5A5C36F-0D31-431B-BC2E-A0362F00AACE}"/>
              </a:ext>
            </a:extLst>
          </p:cNvPr>
          <p:cNvSpPr/>
          <p:nvPr/>
        </p:nvSpPr>
        <p:spPr>
          <a:xfrm>
            <a:off x="3048000" y="1066800"/>
            <a:ext cx="8991600" cy="2685800"/>
          </a:xfrm>
          <a:prstGeom prst="round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1775" marR="0" lvl="0" indent="0" algn="ctr"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“Just one-half of 1 percent expect to go to Hell upon their death.”</a:t>
            </a:r>
          </a:p>
          <a:p>
            <a:pPr marL="231775"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err="1">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Barna</a:t>
            </a:r>
            <a:r>
              <a:rPr kumimoji="0" lang="en-GB" sz="2800" b="1" i="0" u="none" strike="noStrike" kern="1200" cap="none" spc="0" normalizeH="0" baseline="0" noProof="0" dirty="0">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Research Group, “Americans Describe Their Views about Life after Death,” October 21, 2003.</a:t>
            </a:r>
          </a:p>
        </p:txBody>
      </p:sp>
    </p:spTree>
    <p:extLst>
      <p:ext uri="{BB962C8B-B14F-4D97-AF65-F5344CB8AC3E}">
        <p14:creationId xmlns:p14="http://schemas.microsoft.com/office/powerpoint/2010/main" val="1348044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84364" y="156389"/>
            <a:ext cx="8156666" cy="243143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“Burning sulfur… Lake of fire.”</a:t>
            </a: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(1) Most theologians don’t think this imagery is literal.</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AC392"/>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Calvin, Hodge, Beale, Ladd, Morris, Geisler, etc.</a:t>
            </a:r>
          </a:p>
        </p:txBody>
      </p:sp>
      <p:sp>
        <p:nvSpPr>
          <p:cNvPr id="4" name="Rounded Rectangle 2">
            <a:extLst>
              <a:ext uri="{FF2B5EF4-FFF2-40B4-BE49-F238E27FC236}">
                <a16:creationId xmlns:a16="http://schemas.microsoft.com/office/drawing/2014/main" id="{8F973059-6B0E-4D60-9D3D-5C569FE6496A}"/>
              </a:ext>
            </a:extLst>
          </p:cNvPr>
          <p:cNvSpPr/>
          <p:nvPr/>
        </p:nvSpPr>
        <p:spPr>
          <a:xfrm>
            <a:off x="0" y="2209800"/>
            <a:ext cx="11942173" cy="4745176"/>
          </a:xfrm>
          <a:prstGeom prst="round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4763" marR="0" lvl="0" indent="-4763"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John Calvin</a:t>
            </a:r>
            <a:r>
              <a:rPr kumimoji="0" lang="en-US" sz="2400" b="0"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a:t>
            </a:r>
            <a:r>
              <a:rPr kumimoji="0" lang="en-US" sz="2400" b="0" i="1"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Institutes of the Christian Religion</a:t>
            </a:r>
            <a:r>
              <a:rPr kumimoji="0" lang="en-US" sz="2400" b="0"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3.25.12.</a:t>
            </a:r>
          </a:p>
          <a:p>
            <a:pPr marL="4763" marR="0" lvl="0" indent="-4763"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Gordon Lewis</a:t>
            </a:r>
            <a:r>
              <a:rPr kumimoji="0" lang="en-US" sz="2400" b="0"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a:t>
            </a:r>
            <a:r>
              <a:rPr kumimoji="0" lang="en-US" sz="2400" b="0" i="1"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Integrative Theology </a:t>
            </a:r>
            <a:r>
              <a:rPr kumimoji="0" lang="en-US" sz="2400" b="0"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(Grand Rapids: Zondervan, 1994), 3:470. 474.</a:t>
            </a:r>
          </a:p>
          <a:p>
            <a:pPr marL="4763" marR="0" lvl="0" indent="-4763"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Charles Hodge</a:t>
            </a:r>
            <a:r>
              <a:rPr kumimoji="0" lang="en-US" sz="2400" b="0"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a:t>
            </a:r>
            <a:r>
              <a:rPr kumimoji="0" lang="en-US" sz="2400" b="0" i="1"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Systematic Theology </a:t>
            </a:r>
            <a:r>
              <a:rPr kumimoji="0" lang="en-US" sz="2400" b="0"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(Oak Harbor, WA, 1952), 868.</a:t>
            </a:r>
          </a:p>
          <a:p>
            <a:pPr marL="4763" marR="0" lvl="0" indent="-4763"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G.K. Beale</a:t>
            </a:r>
            <a:r>
              <a:rPr kumimoji="0" lang="en-US" sz="2400" b="0"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a:t>
            </a:r>
            <a:r>
              <a:rPr kumimoji="0" lang="en-US" sz="2400" b="0" i="1"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Revelation </a:t>
            </a:r>
            <a:r>
              <a:rPr kumimoji="0" lang="en-US" sz="2400" b="0"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(Grand Rapids, MI. W.B. Eerdmans, 1999), 1029.</a:t>
            </a:r>
          </a:p>
          <a:p>
            <a:pPr marL="4763" marR="0" lvl="0" indent="-4763"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Kenneth Boa and Robert Bowman</a:t>
            </a:r>
            <a:r>
              <a:rPr kumimoji="0" lang="en-US" sz="2400" b="0"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a:t>
            </a:r>
            <a:r>
              <a:rPr kumimoji="0" lang="en-US" sz="2400" b="0" i="1"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Sense and Nonsense About Heaven and Hell</a:t>
            </a:r>
            <a:r>
              <a:rPr kumimoji="0" lang="en-US" sz="2400" b="0"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118.</a:t>
            </a:r>
          </a:p>
          <a:p>
            <a:pPr marL="4763" marR="0" lvl="0" indent="-4763"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George Ladd</a:t>
            </a:r>
            <a:r>
              <a:rPr kumimoji="0" lang="en-US" sz="2400" b="0"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a:t>
            </a:r>
            <a:r>
              <a:rPr kumimoji="0" lang="en-US" sz="2400" b="0" i="1"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A Theology of the New Testament</a:t>
            </a:r>
            <a:r>
              <a:rPr kumimoji="0" lang="en-US" sz="2400" b="0"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(Grand Rapids, MI: Eerdmans, 1974), 196.</a:t>
            </a:r>
          </a:p>
          <a:p>
            <a:pPr marL="4763" marR="0" lvl="0" indent="-4763"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Robert A. Peterson, </a:t>
            </a:r>
            <a:r>
              <a:rPr kumimoji="0" lang="en-US" sz="2400" b="0" i="1"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Hell on Trial</a:t>
            </a:r>
            <a:r>
              <a:rPr kumimoji="0" lang="en-US" sz="2400" b="0"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(Phillipsburg, NJ: P&amp;R Publishing, 1995), 192.</a:t>
            </a:r>
          </a:p>
          <a:p>
            <a:pPr marL="4763" marR="0" lvl="0" indent="-4763"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Bruce Milne</a:t>
            </a:r>
            <a:r>
              <a:rPr kumimoji="0" lang="en-US" sz="2400" b="0"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a:t>
            </a:r>
            <a:r>
              <a:rPr kumimoji="0" lang="en-US" sz="2400" b="0" i="1"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The Message of Heaven and Hell </a:t>
            </a:r>
            <a:r>
              <a:rPr kumimoji="0" lang="en-US" sz="2400" b="0"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(IL: InterVarsity Press, 2002) 149.</a:t>
            </a:r>
          </a:p>
          <a:p>
            <a:pPr marL="4763" marR="0" lvl="0" indent="-4763"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Leon Morris</a:t>
            </a:r>
            <a:r>
              <a:rPr kumimoji="0" lang="en-US" sz="2400" b="0"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a:t>
            </a:r>
            <a:r>
              <a:rPr kumimoji="0" lang="en-US" sz="2400" b="0" i="1"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Revelation</a:t>
            </a:r>
            <a:r>
              <a:rPr kumimoji="0" lang="en-US" sz="2400" b="0"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(Downers Grove, IL: InterVarsity Press, 1987), 174.</a:t>
            </a:r>
          </a:p>
          <a:p>
            <a:pPr marL="4763" marR="0" lvl="0" indent="-4763"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Robert Morey</a:t>
            </a:r>
            <a:r>
              <a:rPr kumimoji="0" lang="en-US" sz="2400" b="0"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a:t>
            </a:r>
            <a:r>
              <a:rPr kumimoji="0" lang="en-US" sz="2400" b="0" i="1"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Death and the Afterlife</a:t>
            </a:r>
            <a:r>
              <a:rPr kumimoji="0" lang="en-US" sz="2400" b="0"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(Minneapolis, MN: Bethany House, 1984), 101.</a:t>
            </a:r>
          </a:p>
          <a:p>
            <a:pPr marL="4763" marR="0" lvl="0" indent="-4763"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Norman Geisler</a:t>
            </a:r>
            <a:r>
              <a:rPr kumimoji="0" lang="en-US" sz="2400" b="0"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a:t>
            </a:r>
            <a:r>
              <a:rPr kumimoji="0" lang="en-US" sz="2400" b="0" i="1"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Baker Encyclopedia of Christian Apologetics</a:t>
            </a:r>
            <a:r>
              <a:rPr kumimoji="0" lang="en-US" sz="2400" b="0"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(Baker, 1999), 312.</a:t>
            </a:r>
          </a:p>
          <a:p>
            <a:pPr marL="4763" marR="0" lvl="0" indent="-4763"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J.P. Moreland</a:t>
            </a:r>
            <a:r>
              <a:rPr kumimoji="0" lang="en-US" sz="2400" b="0"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a:t>
            </a:r>
            <a:r>
              <a:rPr kumimoji="0" lang="en-US" sz="2400" b="0" i="1"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The Case for Christ </a:t>
            </a:r>
            <a:r>
              <a:rPr kumimoji="0" lang="en-US" sz="2400" b="0"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(Grand Rapids, MI: Zondervan, 2000), 176-177.</a:t>
            </a:r>
          </a:p>
        </p:txBody>
      </p:sp>
    </p:spTree>
    <p:extLst>
      <p:ext uri="{BB962C8B-B14F-4D97-AF65-F5344CB8AC3E}">
        <p14:creationId xmlns:p14="http://schemas.microsoft.com/office/powerpoint/2010/main" val="3774620585"/>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left)">
                                      <p:cBhvr>
                                        <p:cTn id="12" dur="500"/>
                                        <p:tgtEl>
                                          <p:spTgt spid="8">
                                            <p:txEl>
                                              <p:pRg st="1" end="1"/>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animEffect transition="in" filter="wipe(left)">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left)">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84364" y="156389"/>
            <a:ext cx="8156666" cy="4401205"/>
          </a:xfrm>
          <a:prstGeom prst="rect">
            <a:avLst/>
          </a:prstGeom>
          <a:noFill/>
        </p:spPr>
        <p:txBody>
          <a:bodyPr wrap="square" rtlCol="0">
            <a:spAutoFit/>
          </a:bodyPr>
          <a:lstStyle/>
          <a:p>
            <a:pPr lvl="0">
              <a:defRPr/>
            </a:pPr>
            <a:r>
              <a:rPr lang="en-US" sz="4800" b="1" spc="-150" dirty="0">
                <a:solidFill>
                  <a:srgbClr val="F4DC9A"/>
                </a:solidFill>
                <a:effectLst>
                  <a:outerShdw blurRad="38100" dist="38100" dir="2700000" algn="tl">
                    <a:srgbClr val="000000">
                      <a:alpha val="43137"/>
                    </a:srgbClr>
                  </a:outerShdw>
                </a:effectLst>
                <a:latin typeface="Times New Roman" pitchFamily="18" charset="0"/>
                <a:cs typeface="Times New Roman" pitchFamily="18" charset="0"/>
              </a:rPr>
              <a:t>“Burning sulfur… Lake of fire.”</a:t>
            </a:r>
            <a:endPar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150" normalizeH="0" baseline="0" noProof="0" dirty="0">
                <a:ln>
                  <a:noFill/>
                </a:ln>
                <a:solidFill>
                  <a:prstClr val="white">
                    <a:lumMod val="50000"/>
                  </a:prst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(1) Most theologians don’t think this imagery is literal.</a:t>
            </a:r>
            <a:endParaRPr kumimoji="0" lang="en-US" sz="4000" b="1" i="0" u="none" strike="noStrike" kern="1200" cap="none" spc="-150" normalizeH="0" baseline="0" noProof="0" dirty="0">
              <a:ln>
                <a:noFill/>
              </a:ln>
              <a:solidFill>
                <a:prstClr val="white">
                  <a:lumMod val="50000"/>
                </a:prst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lumMod val="50000"/>
                  </a:prst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Calvin, Hodge, Beale, Ladd, Morris, Geisler, etc.</a:t>
            </a: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(2) The Bible often uses the word “fire” symbolically—not literally.</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AC392"/>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Deuteronomy 4:24; Proverbs 6:27-29; Hosea 7:6; Jas. 3:6; Hebrews 12:29</a:t>
            </a:r>
          </a:p>
        </p:txBody>
      </p:sp>
      <p:sp>
        <p:nvSpPr>
          <p:cNvPr id="3" name="Rounded Rectangle 2">
            <a:extLst>
              <a:ext uri="{FF2B5EF4-FFF2-40B4-BE49-F238E27FC236}">
                <a16:creationId xmlns:a16="http://schemas.microsoft.com/office/drawing/2014/main" id="{AAE4BE54-B28B-4D09-986A-CBB4EDD4D50B}"/>
              </a:ext>
            </a:extLst>
          </p:cNvPr>
          <p:cNvSpPr/>
          <p:nvPr/>
        </p:nvSpPr>
        <p:spPr>
          <a:xfrm>
            <a:off x="7315200" y="1600200"/>
            <a:ext cx="4530090" cy="2249508"/>
          </a:xfrm>
          <a:prstGeom prst="round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4763" lvl="0" indent="-4763" algn="ctr">
              <a:defRPr/>
            </a:pPr>
            <a:r>
              <a:rPr lang="en-GB" sz="4800" b="1" spc="-150" dirty="0">
                <a:solidFill>
                  <a:prstClr val="white">
                    <a:lumMod val="95000"/>
                  </a:prst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“Our God is a </a:t>
            </a:r>
            <a:r>
              <a:rPr lang="en-GB" sz="4800" b="1" i="1" spc="-150" dirty="0">
                <a:solidFill>
                  <a:prstClr val="white">
                    <a:lumMod val="95000"/>
                  </a:prst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consuming fire</a:t>
            </a:r>
            <a:r>
              <a:rPr lang="en-GB" sz="4800" b="1" spc="-150" dirty="0">
                <a:solidFill>
                  <a:prstClr val="white">
                    <a:lumMod val="95000"/>
                  </a:prst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4763" lvl="0" indent="-4763" algn="ctr">
              <a:defRPr/>
            </a:pPr>
            <a:r>
              <a:rPr lang="en-GB" sz="28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Hebrews 12:29</a:t>
            </a:r>
          </a:p>
        </p:txBody>
      </p:sp>
    </p:spTree>
    <p:extLst>
      <p:ext uri="{BB962C8B-B14F-4D97-AF65-F5344CB8AC3E}">
        <p14:creationId xmlns:p14="http://schemas.microsoft.com/office/powerpoint/2010/main" val="38000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Effect transition="in" filter="wipe(left)">
                                      <p:cBhvr>
                                        <p:cTn id="7" dur="500"/>
                                        <p:tgtEl>
                                          <p:spTgt spid="8">
                                            <p:txEl>
                                              <p:pRg st="3" end="3"/>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animEffect transition="in" filter="wipe(left)">
                                      <p:cBhvr>
                                        <p:cTn id="11" dur="500"/>
                                        <p:tgtEl>
                                          <p:spTgt spid="8">
                                            <p:txEl>
                                              <p:pRg st="4" end="4"/>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84364" y="156389"/>
            <a:ext cx="8156666" cy="5386090"/>
          </a:xfrm>
          <a:prstGeom prst="rect">
            <a:avLst/>
          </a:prstGeom>
          <a:noFill/>
        </p:spPr>
        <p:txBody>
          <a:bodyPr wrap="square" rtlCol="0">
            <a:spAutoFit/>
          </a:bodyPr>
          <a:lstStyle/>
          <a:p>
            <a:pPr lvl="0">
              <a:defRPr/>
            </a:pPr>
            <a:r>
              <a:rPr lang="en-US" sz="4800" b="1" spc="-150" dirty="0">
                <a:solidFill>
                  <a:srgbClr val="F4DC9A"/>
                </a:solidFill>
                <a:effectLst>
                  <a:outerShdw blurRad="38100" dist="38100" dir="2700000" algn="tl">
                    <a:srgbClr val="000000">
                      <a:alpha val="43137"/>
                    </a:srgbClr>
                  </a:outerShdw>
                </a:effectLst>
                <a:latin typeface="Times New Roman" pitchFamily="18" charset="0"/>
                <a:cs typeface="Times New Roman" pitchFamily="18" charset="0"/>
              </a:rPr>
              <a:t>“Burning sulfur… Lake of fire.”</a:t>
            </a:r>
            <a:endPar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150" normalizeH="0" baseline="0" noProof="0" dirty="0">
                <a:ln>
                  <a:noFill/>
                </a:ln>
                <a:solidFill>
                  <a:prstClr val="white">
                    <a:lumMod val="50000"/>
                  </a:prst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(1) Most theologians don’t think this imagery is literal.</a:t>
            </a:r>
            <a:endParaRPr kumimoji="0" lang="en-US" sz="4000" b="1" i="0" u="none" strike="noStrike" kern="1200" cap="none" spc="-150" normalizeH="0" baseline="0" noProof="0" dirty="0">
              <a:ln>
                <a:noFill/>
              </a:ln>
              <a:solidFill>
                <a:prstClr val="white">
                  <a:lumMod val="50000"/>
                </a:prst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lumMod val="50000"/>
                  </a:prst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Calvin, Hodge, Beale, Ladd, Morris, Geisler, etc.</a:t>
            </a: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prstClr val="white">
                    <a:lumMod val="50000"/>
                  </a:prst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(2) The Bible often uses the word “fire” symbolically—not literally.</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lumMod val="50000"/>
                  </a:prst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Deuteronomy 4:24; Proverbs 6:27-29; Hosea 7:6; Jas. 3:6; Hebrews 12:29</a:t>
            </a: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(3) The “flames” of hell judge Satan.</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AC392"/>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Revelation 20:10; Matthew 25:41</a:t>
            </a:r>
          </a:p>
        </p:txBody>
      </p:sp>
    </p:spTree>
    <p:extLst>
      <p:ext uri="{BB962C8B-B14F-4D97-AF65-F5344CB8AC3E}">
        <p14:creationId xmlns:p14="http://schemas.microsoft.com/office/powerpoint/2010/main" val="3636333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xEl>
                                              <p:pRg st="5" end="5"/>
                                            </p:txEl>
                                          </p:spTgt>
                                        </p:tgtEl>
                                        <p:attrNameLst>
                                          <p:attrName>style.visibility</p:attrName>
                                        </p:attrNameLst>
                                      </p:cBhvr>
                                      <p:to>
                                        <p:strVal val="visible"/>
                                      </p:to>
                                    </p:set>
                                    <p:animEffect transition="in" filter="wipe(left)">
                                      <p:cBhvr>
                                        <p:cTn id="7" dur="500"/>
                                        <p:tgtEl>
                                          <p:spTgt spid="8">
                                            <p:txEl>
                                              <p:pRg st="5" end="5"/>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
                                            <p:txEl>
                                              <p:pRg st="6" end="6"/>
                                            </p:txEl>
                                          </p:spTgt>
                                        </p:tgtEl>
                                        <p:attrNameLst>
                                          <p:attrName>style.visibility</p:attrName>
                                        </p:attrNameLst>
                                      </p:cBhvr>
                                      <p:to>
                                        <p:strVal val="visible"/>
                                      </p:to>
                                    </p:set>
                                    <p:animEffect transition="in" filter="wipe(left)">
                                      <p:cBhvr>
                                        <p:cTn id="11"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84364" y="156389"/>
            <a:ext cx="8156666" cy="6370975"/>
          </a:xfrm>
          <a:prstGeom prst="rect">
            <a:avLst/>
          </a:prstGeom>
          <a:noFill/>
        </p:spPr>
        <p:txBody>
          <a:bodyPr wrap="square" rtlCol="0">
            <a:spAutoFit/>
          </a:bodyPr>
          <a:lstStyle/>
          <a:p>
            <a:pPr lvl="0">
              <a:defRPr/>
            </a:pPr>
            <a:r>
              <a:rPr lang="en-US" sz="4800" b="1" spc="-150" dirty="0">
                <a:solidFill>
                  <a:srgbClr val="F4DC9A"/>
                </a:solidFill>
                <a:effectLst>
                  <a:outerShdw blurRad="38100" dist="38100" dir="2700000" algn="tl">
                    <a:srgbClr val="000000">
                      <a:alpha val="43137"/>
                    </a:srgbClr>
                  </a:outerShdw>
                </a:effectLst>
                <a:latin typeface="Times New Roman" pitchFamily="18" charset="0"/>
                <a:cs typeface="Times New Roman" pitchFamily="18" charset="0"/>
              </a:rPr>
              <a:t>“Burning sulfur… Lake of fire.”</a:t>
            </a:r>
            <a:endPar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150" normalizeH="0" baseline="0" noProof="0" dirty="0">
                <a:ln>
                  <a:noFill/>
                </a:ln>
                <a:solidFill>
                  <a:prstClr val="white">
                    <a:lumMod val="50000"/>
                  </a:prst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(1) Most </a:t>
            </a:r>
            <a:r>
              <a:rPr kumimoji="0" lang="en-GB"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theologians</a:t>
            </a:r>
            <a:r>
              <a:rPr kumimoji="0" lang="en-GB" sz="4000" b="1" i="0" u="none" strike="noStrike" kern="1200" cap="none" spc="-150" normalizeH="0" baseline="0" noProof="0" dirty="0">
                <a:ln>
                  <a:noFill/>
                </a:ln>
                <a:solidFill>
                  <a:prstClr val="white">
                    <a:lumMod val="50000"/>
                  </a:prst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don’t think this </a:t>
            </a:r>
            <a:r>
              <a:rPr kumimoji="0" lang="en-GB"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imagery</a:t>
            </a:r>
            <a:r>
              <a:rPr kumimoji="0" lang="en-GB" sz="4000" b="1" i="0" u="none" strike="noStrike" kern="1200" cap="none" spc="-150" normalizeH="0" baseline="0" noProof="0" dirty="0">
                <a:ln>
                  <a:noFill/>
                </a:ln>
                <a:solidFill>
                  <a:prstClr val="white">
                    <a:lumMod val="50000"/>
                  </a:prst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is literal.</a:t>
            </a:r>
            <a:endParaRPr kumimoji="0" lang="en-US" sz="4000" b="1" i="0" u="none" strike="noStrike" kern="1200" cap="none" spc="-150" normalizeH="0" baseline="0" noProof="0" dirty="0">
              <a:ln>
                <a:noFill/>
              </a:ln>
              <a:solidFill>
                <a:prstClr val="white">
                  <a:lumMod val="50000"/>
                </a:prst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lumMod val="50000"/>
                  </a:prst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Calvin, Hodge, Beale, Ladd, Morris, Geisler, etc.</a:t>
            </a: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prstClr val="white">
                    <a:lumMod val="50000"/>
                  </a:prst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(2) The Bible often uses the word “fire” symbolically—not literally.</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lumMod val="50000"/>
                  </a:prst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Deuteronomy 4:24; Proverbs 6:27-29; Hosea 7:6; Jas. 3:6; Hebrews 12:29</a:t>
            </a: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prstClr val="white">
                    <a:lumMod val="50000"/>
                  </a:prst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(3) The “flames” of hell judge Satan.</a:t>
            </a:r>
          </a:p>
          <a:p>
            <a:pPr marL="457200" lvl="0">
              <a:defRPr/>
            </a:pPr>
            <a:r>
              <a:rPr lang="en-US" sz="2400" b="1" dirty="0">
                <a:solidFill>
                  <a:prstClr val="white">
                    <a:lumMod val="50000"/>
                  </a:prstClr>
                </a:solidFill>
                <a:effectLst>
                  <a:outerShdw blurRad="38100" dist="38100" dir="2700000" algn="tl">
                    <a:srgbClr val="000000">
                      <a:alpha val="43137"/>
                    </a:srgbClr>
                  </a:outerShdw>
                </a:effectLst>
                <a:latin typeface="Times New Roman" pitchFamily="18" charset="0"/>
                <a:cs typeface="Times New Roman" pitchFamily="18" charset="0"/>
              </a:rPr>
              <a:t>Revelation 20:10; Matthew 25:41</a:t>
            </a:r>
            <a:endParaRPr kumimoji="0" lang="en-US" sz="2400" b="1" i="0" u="none" strike="noStrike" kern="1200" cap="none" spc="0" normalizeH="0" baseline="0" noProof="0" dirty="0">
              <a:ln>
                <a:noFill/>
              </a:ln>
              <a:solidFill>
                <a:prstClr val="white">
                  <a:lumMod val="50000"/>
                </a:prstClr>
              </a:solidFill>
              <a:effectLst>
                <a:outerShdw blurRad="38100" dist="38100" dir="2700000" algn="tl">
                  <a:srgbClr val="000000">
                    <a:alpha val="43137"/>
                  </a:srgbClr>
                </a:outerShdw>
              </a:effectLst>
              <a:uLnTx/>
              <a:uFillTx/>
              <a:latin typeface="Times New Roman" pitchFamily="18" charset="0"/>
              <a:cs typeface="Times New Roman" pitchFamily="18" charset="0"/>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(4) Hell is a place of </a:t>
            </a:r>
            <a:r>
              <a:rPr kumimoji="0" lang="en-US" sz="4000" b="1" i="1"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darkness</a:t>
            </a: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AC392"/>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Matthew 8:12; 22:13; 25:30; 2 Peter 2:4; Jude 13</a:t>
            </a:r>
          </a:p>
        </p:txBody>
      </p:sp>
      <p:sp>
        <p:nvSpPr>
          <p:cNvPr id="5" name="Rounded Rectangle 2">
            <a:extLst>
              <a:ext uri="{FF2B5EF4-FFF2-40B4-BE49-F238E27FC236}">
                <a16:creationId xmlns:a16="http://schemas.microsoft.com/office/drawing/2014/main" id="{921F9731-E14B-4B8F-A568-ECAED1B78DCD}"/>
              </a:ext>
            </a:extLst>
          </p:cNvPr>
          <p:cNvSpPr/>
          <p:nvPr/>
        </p:nvSpPr>
        <p:spPr>
          <a:xfrm>
            <a:off x="164275" y="3012375"/>
            <a:ext cx="11746675" cy="2397825"/>
          </a:xfrm>
          <a:prstGeom prst="round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defRPr/>
            </a:pPr>
            <a:r>
              <a:rPr lang="en-US" sz="4400" b="1" spc="-150" dirty="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“[They] will be cast out into the </a:t>
            </a:r>
            <a:r>
              <a:rPr lang="en-US" sz="4400" b="1" i="1" spc="-150" dirty="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outer darkness</a:t>
            </a:r>
            <a:r>
              <a:rPr lang="en-US" sz="4400" b="1" spc="-150" dirty="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lvl="0" algn="ctr">
              <a:defRPr/>
            </a:pPr>
            <a:r>
              <a:rPr lang="en-US" sz="2400" b="1" dirty="0">
                <a:solidFill>
                  <a:srgbClr val="C0504D">
                    <a:lumMod val="40000"/>
                    <a:lumOff val="60000"/>
                  </a:srgb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Matthew 8:12; cf. 22:13; 25:30</a:t>
            </a:r>
          </a:p>
          <a:p>
            <a:pPr lvl="0" algn="ctr">
              <a:defRPr/>
            </a:pPr>
            <a:r>
              <a:rPr lang="en-US" sz="4400" b="1" spc="-150" dirty="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4400" b="1" i="1" spc="-150" dirty="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Black darkness</a:t>
            </a:r>
            <a:r>
              <a:rPr lang="en-US" sz="4400" b="1" spc="-150" dirty="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has been reserved forever.”</a:t>
            </a:r>
          </a:p>
          <a:p>
            <a:pPr lvl="0" algn="ctr">
              <a:defRPr/>
            </a:pPr>
            <a:r>
              <a:rPr lang="en-US" sz="2400" b="1" dirty="0">
                <a:solidFill>
                  <a:srgbClr val="C0504D">
                    <a:lumMod val="40000"/>
                    <a:lumOff val="60000"/>
                  </a:srgb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Jude 13; cf. 2 Peter 2:4</a:t>
            </a:r>
          </a:p>
        </p:txBody>
      </p:sp>
    </p:spTree>
    <p:extLst>
      <p:ext uri="{BB962C8B-B14F-4D97-AF65-F5344CB8AC3E}">
        <p14:creationId xmlns:p14="http://schemas.microsoft.com/office/powerpoint/2010/main" val="569453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xEl>
                                              <p:pRg st="7" end="7"/>
                                            </p:txEl>
                                          </p:spTgt>
                                        </p:tgtEl>
                                        <p:attrNameLst>
                                          <p:attrName>style.visibility</p:attrName>
                                        </p:attrNameLst>
                                      </p:cBhvr>
                                      <p:to>
                                        <p:strVal val="visible"/>
                                      </p:to>
                                    </p:set>
                                    <p:animEffect transition="in" filter="wipe(left)">
                                      <p:cBhvr>
                                        <p:cTn id="7" dur="500"/>
                                        <p:tgtEl>
                                          <p:spTgt spid="8">
                                            <p:txEl>
                                              <p:pRg st="7" end="7"/>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
                                            <p:txEl>
                                              <p:pRg st="8" end="8"/>
                                            </p:txEl>
                                          </p:spTgt>
                                        </p:tgtEl>
                                        <p:attrNameLst>
                                          <p:attrName>style.visibility</p:attrName>
                                        </p:attrNameLst>
                                      </p:cBhvr>
                                      <p:to>
                                        <p:strVal val="visible"/>
                                      </p:to>
                                    </p:set>
                                    <p:animEffect transition="in" filter="wipe(left)">
                                      <p:cBhvr>
                                        <p:cTn id="11" dur="500"/>
                                        <p:tgtEl>
                                          <p:spTgt spid="8">
                                            <p:txEl>
                                              <p:pRg st="8" end="8"/>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ED4BCF8-CF23-4B47-A1B1-B4B2859B4259}"/>
              </a:ext>
            </a:extLst>
          </p:cNvPr>
          <p:cNvSpPr txBox="1"/>
          <p:nvPr/>
        </p:nvSpPr>
        <p:spPr>
          <a:xfrm>
            <a:off x="84364" y="156389"/>
            <a:ext cx="8156666" cy="6370975"/>
          </a:xfrm>
          <a:prstGeom prst="rect">
            <a:avLst/>
          </a:prstGeom>
          <a:noFill/>
        </p:spPr>
        <p:txBody>
          <a:bodyPr wrap="square" rtlCol="0">
            <a:spAutoFit/>
          </a:bodyPr>
          <a:lstStyle/>
          <a:p>
            <a:pPr lvl="0">
              <a:defRPr/>
            </a:pPr>
            <a:r>
              <a:rPr lang="en-US" sz="4800" b="1" spc="-150" dirty="0">
                <a:solidFill>
                  <a:srgbClr val="F4DC9A"/>
                </a:solidFill>
                <a:effectLst>
                  <a:outerShdw blurRad="38100" dist="38100" dir="2700000" algn="tl">
                    <a:srgbClr val="000000">
                      <a:alpha val="43137"/>
                    </a:srgbClr>
                  </a:outerShdw>
                </a:effectLst>
                <a:latin typeface="Times New Roman" pitchFamily="18" charset="0"/>
                <a:cs typeface="Times New Roman" pitchFamily="18" charset="0"/>
              </a:rPr>
              <a:t>“Burning sulfur… Lake of fire.”</a:t>
            </a:r>
            <a:endPar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150" normalizeH="0" baseline="0" noProof="0" dirty="0">
                <a:ln>
                  <a:noFill/>
                </a:ln>
                <a:solidFill>
                  <a:prstClr val="white">
                    <a:lumMod val="50000"/>
                  </a:prst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(1) Most </a:t>
            </a:r>
            <a:r>
              <a:rPr kumimoji="0" lang="en-GB"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theologians</a:t>
            </a:r>
            <a:r>
              <a:rPr kumimoji="0" lang="en-GB" sz="4000" b="1" i="0" u="none" strike="noStrike" kern="1200" cap="none" spc="-150" normalizeH="0" baseline="0" noProof="0" dirty="0">
                <a:ln>
                  <a:noFill/>
                </a:ln>
                <a:solidFill>
                  <a:prstClr val="white">
                    <a:lumMod val="50000"/>
                  </a:prst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don’t think this imagery is literal.</a:t>
            </a:r>
            <a:endParaRPr kumimoji="0" lang="en-US" sz="4000" b="1" i="0" u="none" strike="noStrike" kern="1200" cap="none" spc="-150" normalizeH="0" baseline="0" noProof="0" dirty="0">
              <a:ln>
                <a:noFill/>
              </a:ln>
              <a:solidFill>
                <a:prstClr val="white">
                  <a:lumMod val="50000"/>
                </a:prst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lumMod val="50000"/>
                  </a:prst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Calvin, Hodge, Beale, Ladd, Morris, Geisler, etc.</a:t>
            </a: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prstClr val="white">
                    <a:lumMod val="50000"/>
                  </a:prst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(2) The Bible often uses the word “fire” symbolically—not literally.</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lumMod val="50000"/>
                  </a:prst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Deuteronomy 4:24; Proverbs 6:27-29; Hosea 7:6; Jas. 3:6; Hebrews 12:29</a:t>
            </a: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prstClr val="white">
                    <a:lumMod val="50000"/>
                  </a:prst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(3) The “flames” of hell judge Satan.</a:t>
            </a:r>
          </a:p>
          <a:p>
            <a:pPr marL="457200" lvl="0">
              <a:defRPr/>
            </a:pPr>
            <a:r>
              <a:rPr lang="en-US" sz="2400" b="1" dirty="0">
                <a:solidFill>
                  <a:prstClr val="white">
                    <a:lumMod val="50000"/>
                  </a:prstClr>
                </a:solidFill>
                <a:effectLst>
                  <a:outerShdw blurRad="38100" dist="38100" dir="2700000" algn="tl">
                    <a:srgbClr val="000000">
                      <a:alpha val="43137"/>
                    </a:srgbClr>
                  </a:outerShdw>
                </a:effectLst>
                <a:latin typeface="Times New Roman" pitchFamily="18" charset="0"/>
                <a:cs typeface="Times New Roman" pitchFamily="18" charset="0"/>
              </a:rPr>
              <a:t>Revelation 20:10; </a:t>
            </a:r>
            <a:r>
              <a:rPr lang="en-US" sz="2400" b="1" dirty="0">
                <a:solidFill>
                  <a:srgbClr val="7F7F7F"/>
                </a:solidFill>
                <a:effectLst>
                  <a:outerShdw blurRad="38100" dist="38100" dir="2700000" algn="tl">
                    <a:srgbClr val="000000">
                      <a:alpha val="43137"/>
                    </a:srgbClr>
                  </a:outerShdw>
                </a:effectLst>
                <a:latin typeface="Times New Roman" pitchFamily="18" charset="0"/>
                <a:cs typeface="Times New Roman" pitchFamily="18" charset="0"/>
              </a:rPr>
              <a:t>Matthew 25:41</a:t>
            </a:r>
            <a:endParaRPr kumimoji="0" lang="en-US"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cs typeface="Times New Roman" pitchFamily="18" charset="0"/>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(4) Hell is a place of </a:t>
            </a:r>
            <a:r>
              <a:rPr kumimoji="0" lang="en-US" sz="4000" b="1" i="1"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darkness</a:t>
            </a:r>
            <a:r>
              <a:rPr kumimoji="0" lang="en-US"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Matthew 8:12; 22:13; 25:30; 2 Peter 2:4; Jude 13</a:t>
            </a:r>
          </a:p>
        </p:txBody>
      </p:sp>
      <p:sp>
        <p:nvSpPr>
          <p:cNvPr id="9" name="Rounded Rectangle 2">
            <a:extLst>
              <a:ext uri="{FF2B5EF4-FFF2-40B4-BE49-F238E27FC236}">
                <a16:creationId xmlns:a16="http://schemas.microsoft.com/office/drawing/2014/main" id="{2FE9EE3B-02DC-488D-AE52-688AF8D1F9C6}"/>
              </a:ext>
            </a:extLst>
          </p:cNvPr>
          <p:cNvSpPr/>
          <p:nvPr/>
        </p:nvSpPr>
        <p:spPr>
          <a:xfrm>
            <a:off x="0" y="2743200"/>
            <a:ext cx="11746675" cy="2397825"/>
          </a:xfrm>
          <a:prstGeom prst="round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defRPr/>
            </a:pPr>
            <a:r>
              <a:rPr lang="en-US" sz="6000" b="1" spc="-300" dirty="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We shouldn’t take the flames </a:t>
            </a:r>
            <a:r>
              <a:rPr lang="en-US" sz="6000" b="1" i="1" spc="-300" dirty="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literally</a:t>
            </a:r>
            <a:r>
              <a:rPr lang="en-US" sz="6000" b="1" spc="-300" dirty="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lvl="0" algn="ctr">
              <a:defRPr/>
            </a:pPr>
            <a:r>
              <a:rPr lang="en-US" sz="6000" b="1" spc="-300" dirty="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but we should take them </a:t>
            </a:r>
            <a:r>
              <a:rPr lang="en-US" sz="6000" b="1" i="1" spc="-300" dirty="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seriously!</a:t>
            </a:r>
          </a:p>
        </p:txBody>
      </p:sp>
    </p:spTree>
    <p:extLst>
      <p:ext uri="{BB962C8B-B14F-4D97-AF65-F5344CB8AC3E}">
        <p14:creationId xmlns:p14="http://schemas.microsoft.com/office/powerpoint/2010/main" val="1135359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84364" y="156389"/>
            <a:ext cx="8156666" cy="489364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Is it unloving for God to judge</a:t>
            </a:r>
            <a:r>
              <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t>
            </a:r>
          </a:p>
          <a:p>
            <a:pPr marL="228600" lvl="0">
              <a:defRPr/>
            </a:pPr>
            <a:r>
              <a:rPr lang="en-US" sz="4000" b="1" spc="-150" dirty="0">
                <a:solidFill>
                  <a:srgbClr val="F7F4D5"/>
                </a:solidFill>
                <a:effectLst>
                  <a:outerShdw blurRad="38100" dist="38100" dir="2700000" algn="tl">
                    <a:srgbClr val="000000">
                      <a:alpha val="43137"/>
                    </a:srgbClr>
                  </a:outerShdw>
                </a:effectLst>
                <a:latin typeface="Times New Roman" pitchFamily="18" charset="0"/>
                <a:cs typeface="Times New Roman" pitchFamily="18" charset="0"/>
              </a:rPr>
              <a:t>Imagine a judge who never passed judgment on anyone.</a:t>
            </a:r>
          </a:p>
          <a:p>
            <a:pPr marL="457200" lvl="0">
              <a:defRPr/>
            </a:pPr>
            <a:r>
              <a:rPr lang="en-US" sz="2400" b="1" dirty="0">
                <a:solidFill>
                  <a:srgbClr val="CAC392"/>
                </a:solidFill>
                <a:effectLst>
                  <a:outerShdw blurRad="38100" dist="38100" dir="2700000" algn="tl">
                    <a:srgbClr val="000000">
                      <a:alpha val="43137"/>
                    </a:srgbClr>
                  </a:outerShdw>
                </a:effectLst>
                <a:latin typeface="Times New Roman" pitchFamily="18" charset="0"/>
                <a:cs typeface="Times New Roman" pitchFamily="18" charset="0"/>
              </a:rPr>
              <a:t>Mandy Boardman: Would that be a loving judge?</a:t>
            </a:r>
          </a:p>
          <a:p>
            <a:pPr marL="228600" lvl="0">
              <a:defRPr/>
            </a:pPr>
            <a:r>
              <a:rPr lang="en-US" sz="4000" b="1" spc="-150" dirty="0">
                <a:solidFill>
                  <a:srgbClr val="F7F4D5"/>
                </a:solidFill>
                <a:effectLst>
                  <a:outerShdw blurRad="38100" dist="38100" dir="2700000" algn="tl">
                    <a:srgbClr val="000000">
                      <a:alpha val="43137"/>
                    </a:srgbClr>
                  </a:outerShdw>
                </a:effectLst>
                <a:latin typeface="Times New Roman" pitchFamily="18" charset="0"/>
                <a:cs typeface="Times New Roman" pitchFamily="18" charset="0"/>
              </a:rPr>
              <a:t>We criticize God for allowing so much evil and suffering in the world…</a:t>
            </a:r>
          </a:p>
          <a:p>
            <a:pPr marL="228600" lvl="0">
              <a:defRPr/>
            </a:pPr>
            <a:r>
              <a:rPr lang="en-US" sz="4000" b="1" spc="-150" dirty="0">
                <a:solidFill>
                  <a:srgbClr val="F7F4D5"/>
                </a:solidFill>
                <a:effectLst>
                  <a:outerShdw blurRad="38100" dist="38100" dir="2700000" algn="tl">
                    <a:srgbClr val="000000">
                      <a:alpha val="43137"/>
                    </a:srgbClr>
                  </a:outerShdw>
                </a:effectLst>
                <a:latin typeface="Times New Roman" pitchFamily="18" charset="0"/>
                <a:cs typeface="Times New Roman" pitchFamily="18" charset="0"/>
              </a:rPr>
              <a:t>but then we criticize him for doing anything about it!</a:t>
            </a:r>
          </a:p>
        </p:txBody>
      </p:sp>
    </p:spTree>
    <p:extLst>
      <p:ext uri="{BB962C8B-B14F-4D97-AF65-F5344CB8AC3E}">
        <p14:creationId xmlns:p14="http://schemas.microsoft.com/office/powerpoint/2010/main" val="2842573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left)">
                                      <p:cBhvr>
                                        <p:cTn id="12" dur="500"/>
                                        <p:tgtEl>
                                          <p:spTgt spid="8">
                                            <p:txEl>
                                              <p:pRg st="1" end="1"/>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animEffect transition="in" filter="wipe(left)">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Effect transition="in" filter="wipe(left)">
                                      <p:cBhvr>
                                        <p:cTn id="21" dur="500"/>
                                        <p:tgtEl>
                                          <p:spTgt spid="8">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8">
                                            <p:txEl>
                                              <p:pRg st="4" end="4"/>
                                            </p:txEl>
                                          </p:spTgt>
                                        </p:tgtEl>
                                        <p:attrNameLst>
                                          <p:attrName>style.visibility</p:attrName>
                                        </p:attrNameLst>
                                      </p:cBhvr>
                                      <p:to>
                                        <p:strVal val="visible"/>
                                      </p:to>
                                    </p:set>
                                    <p:animEffect transition="in" filter="wipe(left)">
                                      <p:cBhvr>
                                        <p:cTn id="26"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84364" y="156389"/>
            <a:ext cx="8221436" cy="2185214"/>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Are humans </a:t>
            </a:r>
            <a:r>
              <a:rPr kumimoji="0" lang="en-US" sz="4800" b="1" i="1"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really</a:t>
            </a:r>
            <a:r>
              <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that bad?</a:t>
            </a:r>
          </a:p>
          <a:p>
            <a:pPr marL="228600" marR="0" lvl="0" indent="0"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(1) Biblical evidence</a:t>
            </a:r>
          </a:p>
          <a:p>
            <a:pPr marL="457200" lvl="0">
              <a:defRPr/>
            </a:pPr>
            <a:r>
              <a:rPr lang="en-GB" sz="2400" b="1" dirty="0">
                <a:solidFill>
                  <a:srgbClr val="CAC392"/>
                </a:solidFill>
                <a:effectLst>
                  <a:outerShdw blurRad="38100" dist="38100" dir="2700000" algn="tl">
                    <a:srgbClr val="000000">
                      <a:alpha val="43137"/>
                    </a:srgbClr>
                  </a:outerShdw>
                </a:effectLst>
                <a:latin typeface="Times New Roman" pitchFamily="18" charset="0"/>
                <a:cs typeface="Times New Roman" pitchFamily="18" charset="0"/>
              </a:rPr>
              <a:t>Matthew 7:9-11; 23:25-28; Romans 3:23; 1 Kings 8:46; Ecclesiastes 7:20; Psalm 130:3; Psalm 143:2</a:t>
            </a:r>
            <a:endParaRPr kumimoji="0" lang="en-US" sz="2400" b="1" i="0" u="none" strike="noStrike" kern="1200" cap="none" spc="0" normalizeH="0" baseline="0" noProof="0" dirty="0">
              <a:ln>
                <a:noFill/>
              </a:ln>
              <a:solidFill>
                <a:srgbClr val="CAC392"/>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p:txBody>
      </p:sp>
      <p:sp>
        <p:nvSpPr>
          <p:cNvPr id="5" name="Rounded Rectangle 2">
            <a:extLst>
              <a:ext uri="{FF2B5EF4-FFF2-40B4-BE49-F238E27FC236}">
                <a16:creationId xmlns:a16="http://schemas.microsoft.com/office/drawing/2014/main" id="{5AD056B5-71E4-4DDB-B3E8-AB0BCA7BB7D2}"/>
              </a:ext>
            </a:extLst>
          </p:cNvPr>
          <p:cNvSpPr/>
          <p:nvPr/>
        </p:nvSpPr>
        <p:spPr>
          <a:xfrm>
            <a:off x="1219200" y="2362200"/>
            <a:ext cx="9829800" cy="3276600"/>
          </a:xfrm>
          <a:prstGeom prst="round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defRPr/>
            </a:pPr>
            <a:r>
              <a:rPr lang="en-GB"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Jesus said, “If you, then, though you are evil, know how to give good gifts to your children,</a:t>
            </a:r>
          </a:p>
          <a:p>
            <a:pPr lvl="0" algn="ctr">
              <a:defRPr/>
            </a:pPr>
            <a:r>
              <a:rPr lang="en-GB"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how much more will your Father in heaven give good gifts to those who ask him!”</a:t>
            </a:r>
          </a:p>
          <a:p>
            <a:pPr lvl="0" algn="ctr">
              <a:defRPr/>
            </a:pPr>
            <a:r>
              <a:rPr lang="en-US" sz="2800"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Matthew 7:11</a:t>
            </a:r>
          </a:p>
        </p:txBody>
      </p:sp>
    </p:spTree>
    <p:extLst>
      <p:ext uri="{BB962C8B-B14F-4D97-AF65-F5344CB8AC3E}">
        <p14:creationId xmlns:p14="http://schemas.microsoft.com/office/powerpoint/2010/main" val="294931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left)">
                                      <p:cBhvr>
                                        <p:cTn id="12" dur="500"/>
                                        <p:tgtEl>
                                          <p:spTgt spid="8">
                                            <p:txEl>
                                              <p:pRg st="1" end="1"/>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animEffect transition="in" filter="wipe(left)">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left)">
                                      <p:cBhvr>
                                        <p:cTn id="21" dur="500"/>
                                        <p:tgtEl>
                                          <p:spTgt spid="5"/>
                                        </p:tgtEl>
                                      </p:cBhvr>
                                    </p:animEffect>
                                  </p:childTnLst>
                                </p:cTn>
                              </p:par>
                              <p:par>
                                <p:cTn id="22" presetID="22" presetClass="entr" presetSubtype="8" fill="hold" nodeType="with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Effect transition="in" filter="wipe(left)">
                                      <p:cBhvr>
                                        <p:cTn id="24" dur="500"/>
                                        <p:tgtEl>
                                          <p:spTgt spid="5">
                                            <p:txEl>
                                              <p:pRg st="0" end="0"/>
                                            </p:txEl>
                                          </p:spTgt>
                                        </p:tgtEl>
                                      </p:cBhvr>
                                    </p:animEffect>
                                  </p:childTnLst>
                                </p:cTn>
                              </p:par>
                            </p:childTnLst>
                          </p:cTn>
                        </p:par>
                        <p:par>
                          <p:cTn id="25" fill="hold">
                            <p:stCondLst>
                              <p:cond delay="500"/>
                            </p:stCondLst>
                            <p:childTnLst>
                              <p:par>
                                <p:cTn id="26" presetID="22" presetClass="entr" presetSubtype="8" fill="hold" nodeType="after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wipe(left)">
                                      <p:cBhvr>
                                        <p:cTn id="28" dur="500"/>
                                        <p:tgtEl>
                                          <p:spTgt spid="5">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animEffect transition="in" filter="wipe(left)">
                                      <p:cBhvr>
                                        <p:cTn id="33"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915123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84364" y="156389"/>
            <a:ext cx="8221436"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Are humans </a:t>
            </a:r>
            <a:r>
              <a:rPr kumimoji="0" lang="en-US" sz="4800" b="1" i="1"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really</a:t>
            </a:r>
            <a:r>
              <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that bad?</a:t>
            </a: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(1) Biblical evidence</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Matthew 7:9-11; 23:25-28; Romans 3:23; 1 Kings 8:46; Ecclesiastes 7:20; Psalm 130:3; Psalm 143:2</a:t>
            </a:r>
            <a:endParaRPr kumimoji="0" lang="en-US"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(2) Philosophical evidence</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CAC392"/>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What if we were unable to hide our thoughts, intentions, and desires from others?</a:t>
            </a:r>
          </a:p>
        </p:txBody>
      </p:sp>
    </p:spTree>
    <p:extLst>
      <p:ext uri="{BB962C8B-B14F-4D97-AF65-F5344CB8AC3E}">
        <p14:creationId xmlns:p14="http://schemas.microsoft.com/office/powerpoint/2010/main" val="1047622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Effect transition="in" filter="wipe(left)">
                                      <p:cBhvr>
                                        <p:cTn id="7" dur="500"/>
                                        <p:tgtEl>
                                          <p:spTgt spid="8">
                                            <p:txEl>
                                              <p:pRg st="3" end="3"/>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animEffect transition="in" filter="wipe(left)">
                                      <p:cBhvr>
                                        <p:cTn id="11"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84364" y="156389"/>
            <a:ext cx="8221436" cy="452431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Are humans </a:t>
            </a:r>
            <a:r>
              <a:rPr kumimoji="0" lang="en-US" sz="4800" b="1" i="1"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really</a:t>
            </a:r>
            <a:r>
              <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that bad?</a:t>
            </a:r>
          </a:p>
          <a:p>
            <a:pPr marL="228600" marR="0" lvl="0" indent="0"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(1) Biblical evidence</a:t>
            </a:r>
          </a:p>
          <a:p>
            <a:pPr marL="457200" lvl="0">
              <a:defRPr/>
            </a:pPr>
            <a:r>
              <a:rPr lang="en-GB" sz="2400" b="1" dirty="0">
                <a:solidFill>
                  <a:srgbClr val="7F7F7F"/>
                </a:solidFill>
                <a:effectLst>
                  <a:outerShdw blurRad="38100" dist="38100" dir="2700000" algn="tl">
                    <a:srgbClr val="000000">
                      <a:alpha val="43137"/>
                    </a:srgbClr>
                  </a:outerShdw>
                </a:effectLst>
                <a:latin typeface="Times New Roman" pitchFamily="18" charset="0"/>
                <a:cs typeface="Times New Roman" pitchFamily="18" charset="0"/>
              </a:rPr>
              <a:t>Matthew 7:9-11; 23:25-28; Romans 3:23; 1 Kings 8:46; Ecclesiastes 7:20; Psalm 130:3; Psalm 143:2</a:t>
            </a:r>
            <a:endParaRPr kumimoji="0" lang="en-US"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cs typeface="Times New Roman" pitchFamily="18" charset="0"/>
            </a:endParaRPr>
          </a:p>
          <a:p>
            <a:pPr marL="228600" marR="0" lvl="0" indent="0"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(2) Philosophical evidence</a:t>
            </a:r>
          </a:p>
          <a:p>
            <a:pPr marL="457200" marR="0" lvl="0" indent="0"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What if </a:t>
            </a:r>
            <a:r>
              <a:rPr lang="en-GB" sz="2400" b="1">
                <a:solidFill>
                  <a:srgbClr val="7F7F7F"/>
                </a:solidFill>
                <a:effectLst>
                  <a:outerShdw blurRad="38100" dist="38100" dir="2700000" algn="tl">
                    <a:srgbClr val="000000">
                      <a:alpha val="43137"/>
                    </a:srgbClr>
                  </a:outerShdw>
                </a:effectLst>
                <a:latin typeface="Times New Roman" pitchFamily="18" charset="0"/>
                <a:cs typeface="Times New Roman" pitchFamily="18" charset="0"/>
              </a:rPr>
              <a:t>we were unable to hide our thoughts, intentions, and desires from others?</a:t>
            </a:r>
            <a:endParaRPr kumimoji="0" lang="en-GB"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cs typeface="Times New Roman" pitchFamily="18" charset="0"/>
            </a:endParaRPr>
          </a:p>
          <a:p>
            <a:pPr marL="228600" lvl="0">
              <a:defRPr/>
            </a:pPr>
            <a:r>
              <a:rPr lang="en-US" sz="4000" b="1" spc="-150" dirty="0">
                <a:solidFill>
                  <a:srgbClr val="F7F4D5"/>
                </a:solidFill>
                <a:effectLst>
                  <a:outerShdw blurRad="38100" dist="38100" dir="2700000" algn="tl">
                    <a:srgbClr val="000000">
                      <a:alpha val="43137"/>
                    </a:srgbClr>
                  </a:outerShdw>
                </a:effectLst>
                <a:latin typeface="Times New Roman" pitchFamily="18" charset="0"/>
                <a:cs typeface="Times New Roman" pitchFamily="18" charset="0"/>
              </a:rPr>
              <a:t>(3) Historical evidence</a:t>
            </a:r>
          </a:p>
          <a:p>
            <a:pPr marL="457200" lvl="0">
              <a:defRPr/>
            </a:pPr>
            <a:r>
              <a:rPr lang="en-GB" sz="2400" b="1" dirty="0">
                <a:solidFill>
                  <a:srgbClr val="CAC392"/>
                </a:solidFill>
                <a:effectLst>
                  <a:outerShdw blurRad="38100" dist="38100" dir="2700000" algn="tl">
                    <a:srgbClr val="000000">
                      <a:alpha val="43137"/>
                    </a:srgbClr>
                  </a:outerShdw>
                </a:effectLst>
                <a:latin typeface="Times New Roman" pitchFamily="18" charset="0"/>
                <a:cs typeface="Times New Roman" pitchFamily="18" charset="0"/>
              </a:rPr>
              <a:t>Transcultural, universal human evil throughout time</a:t>
            </a:r>
            <a:endParaRPr lang="en-US" sz="2400" b="1" dirty="0">
              <a:solidFill>
                <a:srgbClr val="CAC392"/>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794299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xEl>
                                              <p:pRg st="5" end="5"/>
                                            </p:txEl>
                                          </p:spTgt>
                                        </p:tgtEl>
                                        <p:attrNameLst>
                                          <p:attrName>style.visibility</p:attrName>
                                        </p:attrNameLst>
                                      </p:cBhvr>
                                      <p:to>
                                        <p:strVal val="visible"/>
                                      </p:to>
                                    </p:set>
                                    <p:animEffect transition="in" filter="wipe(left)">
                                      <p:cBhvr>
                                        <p:cTn id="7" dur="500"/>
                                        <p:tgtEl>
                                          <p:spTgt spid="8">
                                            <p:txEl>
                                              <p:pRg st="5" end="5"/>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
                                            <p:txEl>
                                              <p:pRg st="6" end="6"/>
                                            </p:txEl>
                                          </p:spTgt>
                                        </p:tgtEl>
                                        <p:attrNameLst>
                                          <p:attrName>style.visibility</p:attrName>
                                        </p:attrNameLst>
                                      </p:cBhvr>
                                      <p:to>
                                        <p:strVal val="visible"/>
                                      </p:to>
                                    </p:set>
                                    <p:animEffect transition="in" filter="wipe(left)">
                                      <p:cBhvr>
                                        <p:cTn id="11"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84364" y="156389"/>
            <a:ext cx="8221436" cy="452431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Are humans </a:t>
            </a:r>
            <a:r>
              <a:rPr kumimoji="0" lang="en-US" sz="4800" b="1" i="1"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really</a:t>
            </a:r>
            <a:r>
              <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that bad?</a:t>
            </a:r>
          </a:p>
          <a:p>
            <a:pPr marL="228600" marR="0" lvl="0" indent="0"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(1) Biblical evidence</a:t>
            </a:r>
          </a:p>
          <a:p>
            <a:pPr marL="457200" lvl="0">
              <a:defRPr/>
            </a:pPr>
            <a:r>
              <a:rPr lang="en-GB" sz="2400" b="1" dirty="0">
                <a:solidFill>
                  <a:srgbClr val="7F7F7F"/>
                </a:solidFill>
                <a:effectLst>
                  <a:outerShdw blurRad="38100" dist="38100" dir="2700000" algn="tl">
                    <a:srgbClr val="000000">
                      <a:alpha val="43137"/>
                    </a:srgbClr>
                  </a:outerShdw>
                </a:effectLst>
                <a:latin typeface="Times New Roman" pitchFamily="18" charset="0"/>
                <a:cs typeface="Times New Roman" pitchFamily="18" charset="0"/>
              </a:rPr>
              <a:t>Matthew 7:9-11; 23:25-28; Romans 3:23; 1 Kings 8:46; Ecclesiastes 7:20; Psalm 130:3; Psalm 143:2</a:t>
            </a:r>
            <a:endParaRPr kumimoji="0" lang="en-US"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cs typeface="Times New Roman" pitchFamily="18" charset="0"/>
            </a:endParaRPr>
          </a:p>
          <a:p>
            <a:pPr marL="228600" marR="0" lvl="0" indent="0"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(2) Philosophical evidence</a:t>
            </a:r>
          </a:p>
          <a:p>
            <a:pPr marL="457200" marR="0" lvl="0" indent="0"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What if </a:t>
            </a:r>
            <a:r>
              <a:rPr lang="en-GB" sz="2400" b="1">
                <a:solidFill>
                  <a:srgbClr val="7F7F7F"/>
                </a:solidFill>
                <a:effectLst>
                  <a:outerShdw blurRad="38100" dist="38100" dir="2700000" algn="tl">
                    <a:srgbClr val="000000">
                      <a:alpha val="43137"/>
                    </a:srgbClr>
                  </a:outerShdw>
                </a:effectLst>
                <a:latin typeface="Times New Roman" pitchFamily="18" charset="0"/>
                <a:cs typeface="Times New Roman" pitchFamily="18" charset="0"/>
              </a:rPr>
              <a:t>we were unable to hide our thoughts, intentions, and desires from others?</a:t>
            </a:r>
            <a:endParaRPr kumimoji="0" lang="en-GB"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cs typeface="Times New Roman" pitchFamily="18" charset="0"/>
            </a:endParaRPr>
          </a:p>
          <a:p>
            <a:pPr marL="228600" lvl="0">
              <a:defRPr/>
            </a:pPr>
            <a:r>
              <a:rPr lang="en-US" sz="4000" b="1" spc="-150" dirty="0">
                <a:solidFill>
                  <a:srgbClr val="F7F4D5"/>
                </a:solidFill>
                <a:effectLst>
                  <a:outerShdw blurRad="38100" dist="38100" dir="2700000" algn="tl">
                    <a:srgbClr val="000000">
                      <a:alpha val="43137"/>
                    </a:srgbClr>
                  </a:outerShdw>
                </a:effectLst>
                <a:latin typeface="Times New Roman" pitchFamily="18" charset="0"/>
                <a:cs typeface="Times New Roman" pitchFamily="18" charset="0"/>
              </a:rPr>
              <a:t>(3) Historical evidence</a:t>
            </a:r>
          </a:p>
          <a:p>
            <a:pPr marL="457200" lvl="0">
              <a:defRPr/>
            </a:pPr>
            <a:r>
              <a:rPr lang="en-GB" sz="2400" b="1" dirty="0">
                <a:solidFill>
                  <a:srgbClr val="CAC392"/>
                </a:solidFill>
                <a:effectLst>
                  <a:outerShdw blurRad="38100" dist="38100" dir="2700000" algn="tl">
                    <a:srgbClr val="000000">
                      <a:alpha val="43137"/>
                    </a:srgbClr>
                  </a:outerShdw>
                </a:effectLst>
                <a:latin typeface="Times New Roman" pitchFamily="18" charset="0"/>
                <a:cs typeface="Times New Roman" pitchFamily="18" charset="0"/>
              </a:rPr>
              <a:t>Transcultural, universal human evil throughout time</a:t>
            </a:r>
            <a:endParaRPr lang="en-US" sz="2400" b="1" dirty="0">
              <a:solidFill>
                <a:srgbClr val="CAC39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Rounded Rectangle 2">
            <a:extLst>
              <a:ext uri="{FF2B5EF4-FFF2-40B4-BE49-F238E27FC236}">
                <a16:creationId xmlns:a16="http://schemas.microsoft.com/office/drawing/2014/main" id="{6245EBF2-8AC8-45C2-8130-8525B9A6A3A2}"/>
              </a:ext>
            </a:extLst>
          </p:cNvPr>
          <p:cNvSpPr/>
          <p:nvPr/>
        </p:nvSpPr>
        <p:spPr>
          <a:xfrm>
            <a:off x="2362200" y="342900"/>
            <a:ext cx="9525000" cy="6172200"/>
          </a:xfrm>
          <a:prstGeom prst="round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defRPr/>
            </a:pPr>
            <a:r>
              <a:rPr lang="en-US" sz="4000" b="1" spc="-150" dirty="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Nazi Germany: 6 million Jews.</a:t>
            </a:r>
          </a:p>
          <a:p>
            <a:pPr lvl="0" algn="ctr">
              <a:defRPr/>
            </a:pPr>
            <a:r>
              <a:rPr lang="en-US" sz="2000" b="1" dirty="0">
                <a:solidFill>
                  <a:srgbClr val="C0504D">
                    <a:lumMod val="40000"/>
                    <a:lumOff val="60000"/>
                  </a:srgb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+ 5 million others!</a:t>
            </a:r>
          </a:p>
          <a:p>
            <a:pPr lvl="0" algn="ctr">
              <a:defRPr/>
            </a:pPr>
            <a:r>
              <a:rPr lang="en-US" sz="4000" b="1" spc="-150" dirty="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Soviet Union: 20-54 million prisoners.</a:t>
            </a:r>
          </a:p>
          <a:p>
            <a:pPr lvl="0" algn="ctr">
              <a:defRPr/>
            </a:pPr>
            <a:r>
              <a:rPr lang="en-US" sz="2000" b="1" dirty="0">
                <a:solidFill>
                  <a:srgbClr val="C0504D">
                    <a:lumMod val="40000"/>
                    <a:lumOff val="60000"/>
                  </a:srgb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(1917-1989) Stéphane Courtois, </a:t>
            </a:r>
            <a:r>
              <a:rPr lang="en-US" sz="2000" b="1" i="1" dirty="0">
                <a:solidFill>
                  <a:srgbClr val="C0504D">
                    <a:lumMod val="40000"/>
                    <a:lumOff val="60000"/>
                  </a:srgb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Black Book of Communism: Crimes, Terror, Repression</a:t>
            </a:r>
            <a:r>
              <a:rPr lang="en-US" sz="2000" b="1" dirty="0">
                <a:solidFill>
                  <a:srgbClr val="C0504D">
                    <a:lumMod val="40000"/>
                    <a:lumOff val="60000"/>
                  </a:srgb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(Cambridge: Harvard, 1999), 4.</a:t>
            </a:r>
          </a:p>
          <a:p>
            <a:pPr lvl="0" algn="ctr">
              <a:defRPr/>
            </a:pPr>
            <a:r>
              <a:rPr lang="en-US" sz="2000" b="1" dirty="0">
                <a:solidFill>
                  <a:srgbClr val="C0504D">
                    <a:lumMod val="40000"/>
                    <a:lumOff val="60000"/>
                  </a:srgb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R.J. </a:t>
            </a:r>
            <a:r>
              <a:rPr lang="en-US" sz="2000" b="1" dirty="0" err="1">
                <a:solidFill>
                  <a:srgbClr val="C0504D">
                    <a:lumMod val="40000"/>
                    <a:lumOff val="60000"/>
                  </a:srgb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Rummel</a:t>
            </a:r>
            <a:r>
              <a:rPr lang="en-US" sz="2000" b="1" dirty="0">
                <a:solidFill>
                  <a:srgbClr val="C0504D">
                    <a:lumMod val="40000"/>
                    <a:lumOff val="60000"/>
                  </a:srgb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“Soviet Union, Genocide In” </a:t>
            </a:r>
            <a:r>
              <a:rPr lang="en-US" sz="2000" b="1" i="1" dirty="0">
                <a:solidFill>
                  <a:srgbClr val="C0504D">
                    <a:lumMod val="40000"/>
                    <a:lumOff val="60000"/>
                  </a:srgb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Encyclopedia of Genocide</a:t>
            </a:r>
            <a:r>
              <a:rPr lang="en-US" sz="2000" b="1" dirty="0">
                <a:solidFill>
                  <a:srgbClr val="C0504D">
                    <a:lumMod val="40000"/>
                    <a:lumOff val="60000"/>
                  </a:srgb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(Santa Barbara, CA: ABC-CLIO, 1999), vol. 2, 520.</a:t>
            </a:r>
          </a:p>
          <a:p>
            <a:pPr lvl="0" algn="ctr">
              <a:defRPr/>
            </a:pPr>
            <a:r>
              <a:rPr lang="en-US" sz="4000" b="1" spc="-150" dirty="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China: ~30 million counter-revolutionaries.</a:t>
            </a:r>
          </a:p>
          <a:p>
            <a:pPr lvl="0" algn="ctr">
              <a:defRPr/>
            </a:pPr>
            <a:r>
              <a:rPr lang="en-US" sz="2000" b="1" dirty="0">
                <a:solidFill>
                  <a:srgbClr val="C0504D">
                    <a:lumMod val="40000"/>
                    <a:lumOff val="60000"/>
                  </a:srgb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Stéphane Courtois, </a:t>
            </a:r>
            <a:r>
              <a:rPr lang="en-US" sz="2000" b="1" i="1" dirty="0">
                <a:solidFill>
                  <a:srgbClr val="C0504D">
                    <a:lumMod val="40000"/>
                    <a:lumOff val="60000"/>
                  </a:srgb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Black Book of Communism: Crimes, Terror, Repression</a:t>
            </a:r>
            <a:r>
              <a:rPr lang="en-US" sz="2000" b="1" dirty="0">
                <a:solidFill>
                  <a:srgbClr val="C0504D">
                    <a:lumMod val="40000"/>
                    <a:lumOff val="60000"/>
                  </a:srgb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(Cambridge: Harvard, 1999), 4.</a:t>
            </a:r>
          </a:p>
          <a:p>
            <a:pPr lvl="0" algn="ctr">
              <a:defRPr/>
            </a:pPr>
            <a:r>
              <a:rPr lang="en-US" sz="4000" b="1" spc="-150" dirty="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Japan: 300,000 Chinese.</a:t>
            </a:r>
          </a:p>
          <a:p>
            <a:pPr lvl="0" algn="ctr">
              <a:defRPr/>
            </a:pPr>
            <a:r>
              <a:rPr lang="en-US" sz="2000" b="1" dirty="0">
                <a:solidFill>
                  <a:srgbClr val="C0504D">
                    <a:lumMod val="40000"/>
                    <a:lumOff val="60000"/>
                  </a:srgb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(1937) Iris Chang, </a:t>
            </a:r>
            <a:r>
              <a:rPr lang="en-US" sz="2000" b="1" i="1" dirty="0">
                <a:solidFill>
                  <a:srgbClr val="C0504D">
                    <a:lumMod val="40000"/>
                    <a:lumOff val="60000"/>
                  </a:srgb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Rape of Nanking: The Forgotten Holocaust of World War II</a:t>
            </a:r>
            <a:r>
              <a:rPr lang="en-US" sz="2000" b="1" dirty="0">
                <a:solidFill>
                  <a:srgbClr val="C0504D">
                    <a:lumMod val="40000"/>
                    <a:lumOff val="60000"/>
                  </a:srgb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(New York: Basic Books, 1998), 6.</a:t>
            </a:r>
          </a:p>
          <a:p>
            <a:pPr lvl="0" algn="ctr">
              <a:defRPr/>
            </a:pPr>
            <a:r>
              <a:rPr lang="en-US" sz="4000" b="1" spc="-150" dirty="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United States…?</a:t>
            </a:r>
          </a:p>
        </p:txBody>
      </p:sp>
    </p:spTree>
    <p:extLst>
      <p:ext uri="{BB962C8B-B14F-4D97-AF65-F5344CB8AC3E}">
        <p14:creationId xmlns:p14="http://schemas.microsoft.com/office/powerpoint/2010/main" val="2616450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xEl>
                                              <p:pRg st="5" end="5"/>
                                            </p:txEl>
                                          </p:spTgt>
                                        </p:tgtEl>
                                        <p:attrNameLst>
                                          <p:attrName>style.visibility</p:attrName>
                                        </p:attrNameLst>
                                      </p:cBhvr>
                                      <p:to>
                                        <p:strVal val="visible"/>
                                      </p:to>
                                    </p:set>
                                    <p:animEffect transition="in" filter="wipe(left)">
                                      <p:cBhvr>
                                        <p:cTn id="7" dur="500"/>
                                        <p:tgtEl>
                                          <p:spTgt spid="8">
                                            <p:txEl>
                                              <p:pRg st="5" end="5"/>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
                                            <p:txEl>
                                              <p:pRg st="6" end="6"/>
                                            </p:txEl>
                                          </p:spTgt>
                                        </p:tgtEl>
                                        <p:attrNameLst>
                                          <p:attrName>style.visibility</p:attrName>
                                        </p:attrNameLst>
                                      </p:cBhvr>
                                      <p:to>
                                        <p:strVal val="visible"/>
                                      </p:to>
                                    </p:set>
                                    <p:animEffect transition="in" filter="wipe(left)">
                                      <p:cBhvr>
                                        <p:cTn id="11" dur="500"/>
                                        <p:tgtEl>
                                          <p:spTgt spid="8">
                                            <p:txEl>
                                              <p:pRg st="6" end="6"/>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500"/>
                                        <p:tgtEl>
                                          <p:spTgt spid="3"/>
                                        </p:tgtEl>
                                      </p:cBhvr>
                                    </p:animEffect>
                                  </p:childTnLst>
                                </p:cTn>
                              </p:par>
                              <p:par>
                                <p:cTn id="17" presetID="22" presetClass="entr" presetSubtype="8" fill="hold" nodeType="with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ipe(left)">
                                      <p:cBhvr>
                                        <p:cTn id="19" dur="500"/>
                                        <p:tgtEl>
                                          <p:spTgt spid="3">
                                            <p:txEl>
                                              <p:pRg st="0" end="0"/>
                                            </p:txEl>
                                          </p:spTgt>
                                        </p:tgtEl>
                                      </p:cBhvr>
                                    </p:animEffect>
                                  </p:childTnLst>
                                </p:cTn>
                              </p:par>
                            </p:childTnLst>
                          </p:cTn>
                        </p:par>
                        <p:par>
                          <p:cTn id="20" fill="hold">
                            <p:stCondLst>
                              <p:cond delay="500"/>
                            </p:stCondLst>
                            <p:childTnLst>
                              <p:par>
                                <p:cTn id="21" presetID="22" presetClass="entr" presetSubtype="8" fill="hold"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left)">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wipe(left)">
                                      <p:cBhvr>
                                        <p:cTn id="28" dur="500"/>
                                        <p:tgtEl>
                                          <p:spTgt spid="3">
                                            <p:txEl>
                                              <p:pRg st="2" end="2"/>
                                            </p:txEl>
                                          </p:spTgt>
                                        </p:tgtEl>
                                      </p:cBhvr>
                                    </p:animEffect>
                                  </p:childTnLst>
                                </p:cTn>
                              </p:par>
                            </p:childTnLst>
                          </p:cTn>
                        </p:par>
                        <p:par>
                          <p:cTn id="29" fill="hold">
                            <p:stCondLst>
                              <p:cond delay="500"/>
                            </p:stCondLst>
                            <p:childTnLst>
                              <p:par>
                                <p:cTn id="30" presetID="22" presetClass="entr" presetSubtype="8" fill="hold"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ipe(left)">
                                      <p:cBhvr>
                                        <p:cTn id="32" dur="500"/>
                                        <p:tgtEl>
                                          <p:spTgt spid="3">
                                            <p:txEl>
                                              <p:pRg st="3" end="3"/>
                                            </p:txEl>
                                          </p:spTgt>
                                        </p:tgtEl>
                                      </p:cBhvr>
                                    </p:animEffect>
                                  </p:childTnLst>
                                </p:cTn>
                              </p:par>
                            </p:childTnLst>
                          </p:cTn>
                        </p:par>
                        <p:par>
                          <p:cTn id="33" fill="hold">
                            <p:stCondLst>
                              <p:cond delay="1000"/>
                            </p:stCondLst>
                            <p:childTnLst>
                              <p:par>
                                <p:cTn id="34" presetID="22" presetClass="entr" presetSubtype="8" fill="hold" nodeType="after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wipe(left)">
                                      <p:cBhvr>
                                        <p:cTn id="36" dur="50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wipe(left)">
                                      <p:cBhvr>
                                        <p:cTn id="41" dur="500"/>
                                        <p:tgtEl>
                                          <p:spTgt spid="3">
                                            <p:txEl>
                                              <p:pRg st="5" end="5"/>
                                            </p:txEl>
                                          </p:spTgt>
                                        </p:tgtEl>
                                      </p:cBhvr>
                                    </p:animEffect>
                                  </p:childTnLst>
                                </p:cTn>
                              </p:par>
                            </p:childTnLst>
                          </p:cTn>
                        </p:par>
                        <p:par>
                          <p:cTn id="42" fill="hold">
                            <p:stCondLst>
                              <p:cond delay="500"/>
                            </p:stCondLst>
                            <p:childTnLst>
                              <p:par>
                                <p:cTn id="43" presetID="22" presetClass="entr" presetSubtype="8" fill="hold" nodeType="after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wipe(left)">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wipe(left)">
                                      <p:cBhvr>
                                        <p:cTn id="50" dur="500"/>
                                        <p:tgtEl>
                                          <p:spTgt spid="3">
                                            <p:txEl>
                                              <p:pRg st="7" end="7"/>
                                            </p:txEl>
                                          </p:spTgt>
                                        </p:tgtEl>
                                      </p:cBhvr>
                                    </p:animEffect>
                                  </p:childTnLst>
                                </p:cTn>
                              </p:par>
                            </p:childTnLst>
                          </p:cTn>
                        </p:par>
                        <p:par>
                          <p:cTn id="51" fill="hold">
                            <p:stCondLst>
                              <p:cond delay="500"/>
                            </p:stCondLst>
                            <p:childTnLst>
                              <p:par>
                                <p:cTn id="52" presetID="22" presetClass="entr" presetSubtype="8" fill="hold" nodeType="after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wipe(left)">
                                      <p:cBhvr>
                                        <p:cTn id="54" dur="500"/>
                                        <p:tgtEl>
                                          <p:spTgt spid="3">
                                            <p:txEl>
                                              <p:pRg st="8" end="8"/>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Effect transition="in" filter="wipe(left)">
                                      <p:cBhvr>
                                        <p:cTn id="5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84364" y="156389"/>
            <a:ext cx="8221436"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Are humans </a:t>
            </a:r>
            <a:r>
              <a:rPr kumimoji="0" lang="en-US" sz="4800" b="1" i="1"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really</a:t>
            </a:r>
            <a:r>
              <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that bad?</a:t>
            </a: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(1) Biblical evidence</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Matthew 7:9-11; 23:25-28; Romans 3:23; 1 Kings 8:46; Ecclesiastes 7:20; Psalm 130:3; Psalm 143:2</a:t>
            </a:r>
            <a:endParaRPr kumimoji="0" lang="en-US"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(2) Philosophical evidence</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What if we were unable to hide our thoughts, intentions, and desires from others?</a:t>
            </a:r>
            <a:endParaRPr kumimoji="0" lang="en-GB"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(3) Historical evidence</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CAC392"/>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Transcultural, universal human evil throughout time</a:t>
            </a:r>
            <a:endParaRPr kumimoji="0" lang="en-US" sz="2400" b="1" i="0" u="none" strike="noStrike" kern="1200" cap="none" spc="0" normalizeH="0" baseline="0" noProof="0" dirty="0">
              <a:ln>
                <a:noFill/>
              </a:ln>
              <a:solidFill>
                <a:srgbClr val="CAC392"/>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p:txBody>
      </p:sp>
      <p:sp>
        <p:nvSpPr>
          <p:cNvPr id="3" name="Rounded Rectangle 2">
            <a:extLst>
              <a:ext uri="{FF2B5EF4-FFF2-40B4-BE49-F238E27FC236}">
                <a16:creationId xmlns:a16="http://schemas.microsoft.com/office/drawing/2014/main" id="{6245EBF2-8AC8-45C2-8130-8525B9A6A3A2}"/>
              </a:ext>
            </a:extLst>
          </p:cNvPr>
          <p:cNvSpPr/>
          <p:nvPr/>
        </p:nvSpPr>
        <p:spPr>
          <a:xfrm>
            <a:off x="2362200" y="342900"/>
            <a:ext cx="9525000" cy="6172200"/>
          </a:xfrm>
          <a:prstGeom prst="round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6000" b="1" spc="-150" dirty="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a:t>
            </a:r>
            <a:r>
              <a:rPr kumimoji="0" lang="en-US" sz="60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hat sort of people commit sadistic acts of evil?</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800" b="1" spc="-300" dirty="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Regular people!</a:t>
            </a:r>
            <a:endParaRPr kumimoji="0" lang="en-US" sz="10800" b="1" i="0" u="none" strike="noStrike" kern="1200" cap="none" spc="-30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4119971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TextBox 5"/>
          <p:cNvSpPr txBox="1"/>
          <p:nvPr/>
        </p:nvSpPr>
        <p:spPr>
          <a:xfrm>
            <a:off x="76200" y="70009"/>
            <a:ext cx="7772398" cy="258532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Harald </a:t>
            </a:r>
            <a:r>
              <a:rPr kumimoji="0" lang="en-US" sz="6000" b="0" i="0" u="none" strike="noStrike" kern="1200" cap="none" spc="0" normalizeH="0" baseline="0" noProof="0" dirty="0" err="1">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Welzer</a:t>
            </a:r>
            <a:endParaRPr kumimoji="0" lang="en-US" sz="6000" b="0" i="0" u="none" strike="noStrike" kern="1200" cap="none" spc="0" normalizeH="0" baseline="0" noProof="0" dirty="0">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(German social psychologist)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Harald </a:t>
            </a:r>
            <a:r>
              <a:rPr kumimoji="0" lang="en-US" sz="2000" b="0" i="0" u="none" strike="noStrike" kern="1200" cap="none" spc="0" normalizeH="0" baseline="0" noProof="0" dirty="0" err="1">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Welzer</a:t>
            </a:r>
            <a:r>
              <a:rPr kumimoji="0" lang="en-US" sz="2000" b="0" i="0" u="none" strike="noStrike" kern="1200" cap="none" spc="0" normalizeH="0" baseline="0" noProof="0" dirty="0">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“On Killing and Morality: How Normal People Become Mass Murderers,” </a:t>
            </a:r>
            <a:r>
              <a:rPr kumimoji="0" lang="en-US" sz="2000" b="0" i="1" u="none" strike="noStrike" kern="1200" cap="none" spc="0" normalizeH="0" baseline="0" noProof="0" dirty="0">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Ordinary People as Mass Murderers</a:t>
            </a:r>
            <a:r>
              <a:rPr kumimoji="0" lang="en-US" sz="2000" b="0" i="0" u="none" strike="noStrike" kern="1200" cap="none" spc="0" normalizeH="0" baseline="0" noProof="0" dirty="0">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(New York: Macmillan, 2008), 148-149.</a:t>
            </a:r>
          </a:p>
        </p:txBody>
      </p:sp>
      <p:sp>
        <p:nvSpPr>
          <p:cNvPr id="7" name="TextBox 6"/>
          <p:cNvSpPr txBox="1"/>
          <p:nvPr/>
        </p:nvSpPr>
        <p:spPr>
          <a:xfrm>
            <a:off x="76200" y="2615148"/>
            <a:ext cx="7772398" cy="37240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As we look at the perpetrators of genocide and mass killing, we need no longer ask who these people are.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We know who they are.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They are you and I.</a:t>
            </a:r>
          </a:p>
        </p:txBody>
      </p:sp>
    </p:spTree>
    <p:extLst>
      <p:ext uri="{BB962C8B-B14F-4D97-AF65-F5344CB8AC3E}">
        <p14:creationId xmlns:p14="http://schemas.microsoft.com/office/powerpoint/2010/main" val="658624756"/>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TextBox 5"/>
          <p:cNvSpPr txBox="1"/>
          <p:nvPr/>
        </p:nvSpPr>
        <p:spPr>
          <a:xfrm>
            <a:off x="76200" y="70009"/>
            <a:ext cx="7772398" cy="258532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Harald </a:t>
            </a:r>
            <a:r>
              <a:rPr kumimoji="0" lang="en-US" sz="6000" b="0" i="0" u="none" strike="noStrike" kern="1200" cap="none" spc="0" normalizeH="0" baseline="0" noProof="0" dirty="0" err="1">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Welzer</a:t>
            </a:r>
            <a:endParaRPr kumimoji="0" lang="en-US" sz="6000" b="0" i="0" u="none" strike="noStrike" kern="1200" cap="none" spc="0" normalizeH="0" baseline="0" noProof="0" dirty="0">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(German social psychologist)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Harald </a:t>
            </a:r>
            <a:r>
              <a:rPr kumimoji="0" lang="en-US" sz="2000" b="0" i="0" u="none" strike="noStrike" kern="1200" cap="none" spc="0" normalizeH="0" baseline="0" noProof="0" dirty="0" err="1">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Welzer</a:t>
            </a:r>
            <a:r>
              <a:rPr kumimoji="0" lang="en-US" sz="2000" b="0" i="0" u="none" strike="noStrike" kern="1200" cap="none" spc="0" normalizeH="0" baseline="0" noProof="0" dirty="0">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“On Killing and Morality: How Normal People Become Mass Murderers,” </a:t>
            </a:r>
            <a:r>
              <a:rPr kumimoji="0" lang="en-US" sz="2000" b="0" i="1" u="none" strike="noStrike" kern="1200" cap="none" spc="0" normalizeH="0" baseline="0" noProof="0" dirty="0">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Ordinary People as Mass Murderers</a:t>
            </a:r>
            <a:r>
              <a:rPr kumimoji="0" lang="en-US" sz="2000" b="0" i="0" u="none" strike="noStrike" kern="1200" cap="none" spc="0" normalizeH="0" baseline="0" noProof="0" dirty="0">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(New York: Macmillan, 2008), 148-149.</a:t>
            </a:r>
          </a:p>
        </p:txBody>
      </p:sp>
      <p:sp>
        <p:nvSpPr>
          <p:cNvPr id="7" name="TextBox 6"/>
          <p:cNvSpPr txBox="1"/>
          <p:nvPr/>
        </p:nvSpPr>
        <p:spPr>
          <a:xfrm>
            <a:off x="76200" y="2615148"/>
            <a:ext cx="7772398" cy="37240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As we look at the perpetrators of genocide and mass killing, we need no longer ask who these people are.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We know who they are.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They are you and I.</a:t>
            </a:r>
          </a:p>
        </p:txBody>
      </p:sp>
      <p:pic>
        <p:nvPicPr>
          <p:cNvPr id="9" name="Picture 8" descr="A screenshot of a social media post&#10;&#10;Description automatically generated">
            <a:extLst>
              <a:ext uri="{FF2B5EF4-FFF2-40B4-BE49-F238E27FC236}">
                <a16:creationId xmlns:a16="http://schemas.microsoft.com/office/drawing/2014/main" id="{DC900E89-3751-4DBA-88AC-84EDD844CC6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609066" y="157351"/>
            <a:ext cx="9421509" cy="2670673"/>
          </a:xfrm>
          <a:prstGeom prst="rect">
            <a:avLst/>
          </a:prstGeom>
          <a:ln>
            <a:noFill/>
          </a:ln>
          <a:effectLst>
            <a:outerShdw blurRad="292100" dist="139700" dir="2700000" algn="tl" rotWithShape="0">
              <a:srgbClr val="333333">
                <a:alpha val="65000"/>
              </a:srgbClr>
            </a:outerShdw>
          </a:effectLst>
        </p:spPr>
      </p:pic>
      <p:pic>
        <p:nvPicPr>
          <p:cNvPr id="10" name="Picture 9" descr="A screenshot of a social media post&#10;&#10;Description automatically generated">
            <a:extLst>
              <a:ext uri="{FF2B5EF4-FFF2-40B4-BE49-F238E27FC236}">
                <a16:creationId xmlns:a16="http://schemas.microsoft.com/office/drawing/2014/main" id="{CC22318A-D482-4D08-8B31-E846FD7975B8}"/>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2625015" y="2828024"/>
            <a:ext cx="9421510" cy="236960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060642087"/>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84364" y="156389"/>
            <a:ext cx="8221436" cy="5878532"/>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Are humans </a:t>
            </a:r>
            <a:r>
              <a:rPr kumimoji="0" lang="en-US" sz="4800" b="1" i="1"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really</a:t>
            </a:r>
            <a:r>
              <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that bad?</a:t>
            </a:r>
          </a:p>
          <a:p>
            <a:pPr marL="228600" marR="0" lvl="0" indent="0"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(1) Biblical evidence</a:t>
            </a:r>
          </a:p>
          <a:p>
            <a:pPr marL="457200" lvl="0">
              <a:defRPr/>
            </a:pPr>
            <a:r>
              <a:rPr lang="en-GB" sz="2400" b="1" dirty="0">
                <a:solidFill>
                  <a:srgbClr val="7F7F7F"/>
                </a:solidFill>
                <a:effectLst>
                  <a:outerShdw blurRad="38100" dist="38100" dir="2700000" algn="tl">
                    <a:srgbClr val="000000">
                      <a:alpha val="43137"/>
                    </a:srgbClr>
                  </a:outerShdw>
                </a:effectLst>
                <a:latin typeface="Times New Roman" pitchFamily="18" charset="0"/>
                <a:cs typeface="Times New Roman" pitchFamily="18" charset="0"/>
              </a:rPr>
              <a:t>Matthew 7:9-11; 23:25-28; Romans 3:23; 1 Kings 8:46; Ecclesiastes 7:20; Psalm 130:3; Psalm 143:2</a:t>
            </a:r>
            <a:endParaRPr kumimoji="0" lang="en-US"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cs typeface="Times New Roman" pitchFamily="18" charset="0"/>
            </a:endParaRPr>
          </a:p>
          <a:p>
            <a:pPr marL="228600" marR="0" lvl="0" indent="0"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(2) Philosophical evidence</a:t>
            </a:r>
          </a:p>
          <a:p>
            <a:pPr marL="457200" marR="0" lvl="0" indent="0"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What if </a:t>
            </a:r>
            <a:r>
              <a:rPr lang="en-GB" sz="2400" b="1">
                <a:solidFill>
                  <a:srgbClr val="7F7F7F"/>
                </a:solidFill>
                <a:effectLst>
                  <a:outerShdw blurRad="38100" dist="38100" dir="2700000" algn="tl">
                    <a:srgbClr val="000000">
                      <a:alpha val="43137"/>
                    </a:srgbClr>
                  </a:outerShdw>
                </a:effectLst>
                <a:latin typeface="Times New Roman" pitchFamily="18" charset="0"/>
                <a:cs typeface="Times New Roman" pitchFamily="18" charset="0"/>
              </a:rPr>
              <a:t>we were unable to hide our thoughts, intentions, and desires from others?</a:t>
            </a:r>
            <a:endParaRPr kumimoji="0" lang="en-GB"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cs typeface="Times New Roman" pitchFamily="18" charset="0"/>
            </a:endParaRPr>
          </a:p>
          <a:p>
            <a:pPr marL="228600" lvl="0">
              <a:defRPr/>
            </a:pPr>
            <a:r>
              <a:rPr lang="en-US" sz="4000" b="1" spc="-150" dirty="0">
                <a:solidFill>
                  <a:srgbClr val="7F7F7F"/>
                </a:solidFill>
                <a:effectLst>
                  <a:outerShdw blurRad="38100" dist="38100" dir="2700000" algn="tl">
                    <a:srgbClr val="000000">
                      <a:alpha val="43137"/>
                    </a:srgbClr>
                  </a:outerShdw>
                </a:effectLst>
                <a:latin typeface="Times New Roman" pitchFamily="18" charset="0"/>
                <a:cs typeface="Times New Roman" pitchFamily="18" charset="0"/>
              </a:rPr>
              <a:t>(3) Historical evidence</a:t>
            </a:r>
          </a:p>
          <a:p>
            <a:pPr marL="457200" lvl="0">
              <a:defRPr/>
            </a:pPr>
            <a:r>
              <a:rPr lang="en-GB" sz="2400" b="1" dirty="0">
                <a:solidFill>
                  <a:srgbClr val="7F7F7F"/>
                </a:solidFill>
                <a:effectLst>
                  <a:outerShdw blurRad="38100" dist="38100" dir="2700000" algn="tl">
                    <a:srgbClr val="000000">
                      <a:alpha val="43137"/>
                    </a:srgbClr>
                  </a:outerShdw>
                </a:effectLst>
                <a:latin typeface="Times New Roman" pitchFamily="18" charset="0"/>
                <a:cs typeface="Times New Roman" pitchFamily="18" charset="0"/>
              </a:rPr>
              <a:t>Transcultural, universal human evil throughout time</a:t>
            </a:r>
            <a:endParaRPr lang="en-US" sz="2400" b="1" dirty="0">
              <a:solidFill>
                <a:srgbClr val="7F7F7F"/>
              </a:solidFill>
              <a:effectLst>
                <a:outerShdw blurRad="38100" dist="38100" dir="2700000" algn="tl">
                  <a:srgbClr val="000000">
                    <a:alpha val="43137"/>
                  </a:srgbClr>
                </a:outerShdw>
              </a:effectLst>
              <a:latin typeface="Times New Roman" pitchFamily="18" charset="0"/>
              <a:cs typeface="Times New Roman" pitchFamily="18" charset="0"/>
            </a:endParaRPr>
          </a:p>
          <a:p>
            <a:pPr marL="228600" lvl="0">
              <a:defRPr/>
            </a:pPr>
            <a:r>
              <a:rPr lang="en-US" sz="4000" b="1" spc="-150" dirty="0">
                <a:solidFill>
                  <a:srgbClr val="F7F4D5"/>
                </a:solidFill>
                <a:effectLst>
                  <a:outerShdw blurRad="38100" dist="38100" dir="2700000" algn="tl">
                    <a:srgbClr val="000000">
                      <a:alpha val="43137"/>
                    </a:srgbClr>
                  </a:outerShdw>
                </a:effectLst>
                <a:latin typeface="Times New Roman" pitchFamily="18" charset="0"/>
                <a:cs typeface="Times New Roman" pitchFamily="18" charset="0"/>
              </a:rPr>
              <a:t>(4) Psychological evidence</a:t>
            </a:r>
          </a:p>
          <a:p>
            <a:pPr marL="457200" lvl="0">
              <a:defRPr/>
            </a:pPr>
            <a:r>
              <a:rPr lang="en-GB" sz="2400" b="1" dirty="0">
                <a:solidFill>
                  <a:srgbClr val="CAC392"/>
                </a:solidFill>
                <a:effectLst>
                  <a:outerShdw blurRad="38100" dist="38100" dir="2700000" algn="tl">
                    <a:srgbClr val="000000">
                      <a:alpha val="43137"/>
                    </a:srgbClr>
                  </a:outerShdw>
                </a:effectLst>
                <a:latin typeface="Times New Roman" pitchFamily="18" charset="0"/>
                <a:cs typeface="Times New Roman" pitchFamily="18" charset="0"/>
              </a:rPr>
              <a:t>Stanley Milgram Experiment; cf. D.M. </a:t>
            </a:r>
            <a:r>
              <a:rPr lang="en-GB" sz="2400" b="1" dirty="0" err="1">
                <a:solidFill>
                  <a:srgbClr val="CAC392"/>
                </a:solidFill>
                <a:effectLst>
                  <a:outerShdw blurRad="38100" dist="38100" dir="2700000" algn="tl">
                    <a:srgbClr val="000000">
                      <a:alpha val="43137"/>
                    </a:srgbClr>
                  </a:outerShdw>
                </a:effectLst>
                <a:latin typeface="Times New Roman" pitchFamily="18" charset="0"/>
                <a:cs typeface="Times New Roman" pitchFamily="18" charset="0"/>
              </a:rPr>
              <a:t>Mantell</a:t>
            </a:r>
            <a:r>
              <a:rPr lang="en-GB" sz="2400" b="1" dirty="0">
                <a:solidFill>
                  <a:srgbClr val="CAC392"/>
                </a:solidFill>
                <a:effectLst>
                  <a:outerShdw blurRad="38100" dist="38100" dir="2700000" algn="tl">
                    <a:srgbClr val="000000">
                      <a:alpha val="43137"/>
                    </a:srgbClr>
                  </a:outerShdw>
                </a:effectLst>
                <a:latin typeface="Times New Roman" pitchFamily="18" charset="0"/>
                <a:cs typeface="Times New Roman" pitchFamily="18" charset="0"/>
              </a:rPr>
              <a:t>, “The Potential for Violence in Germany,” 27:110-11.</a:t>
            </a:r>
          </a:p>
        </p:txBody>
      </p:sp>
    </p:spTree>
    <p:extLst>
      <p:ext uri="{BB962C8B-B14F-4D97-AF65-F5344CB8AC3E}">
        <p14:creationId xmlns:p14="http://schemas.microsoft.com/office/powerpoint/2010/main" val="3063801475"/>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xEl>
                                              <p:pRg st="7" end="7"/>
                                            </p:txEl>
                                          </p:spTgt>
                                        </p:tgtEl>
                                        <p:attrNameLst>
                                          <p:attrName>style.visibility</p:attrName>
                                        </p:attrNameLst>
                                      </p:cBhvr>
                                      <p:to>
                                        <p:strVal val="visible"/>
                                      </p:to>
                                    </p:set>
                                    <p:animEffect transition="in" filter="wipe(left)">
                                      <p:cBhvr>
                                        <p:cTn id="7" dur="500"/>
                                        <p:tgtEl>
                                          <p:spTgt spid="8">
                                            <p:txEl>
                                              <p:pRg st="7" end="7"/>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
                                            <p:txEl>
                                              <p:pRg st="8" end="8"/>
                                            </p:txEl>
                                          </p:spTgt>
                                        </p:tgtEl>
                                        <p:attrNameLst>
                                          <p:attrName>style.visibility</p:attrName>
                                        </p:attrNameLst>
                                      </p:cBhvr>
                                      <p:to>
                                        <p:strVal val="visible"/>
                                      </p:to>
                                    </p:set>
                                    <p:animEffect transition="in" filter="wipe(left)">
                                      <p:cBhvr>
                                        <p:cTn id="11"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p:nvSpPr>
        <p:spPr>
          <a:xfrm>
            <a:off x="194630" y="238542"/>
            <a:ext cx="7044370" cy="646330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15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How did it </a:t>
            </a:r>
            <a:r>
              <a:rPr kumimoji="0" lang="en-US" sz="5400" b="1" i="0" u="none" strike="noStrike" kern="1200" cap="none" spc="-150" normalizeH="0" noProof="0" dirty="0">
                <a:ln>
                  <a:noFill/>
                </a:ln>
                <a:solidFill>
                  <a:schemeClr val="tx1">
                    <a:lumMod val="95000"/>
                  </a:scheme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work?</a:t>
            </a:r>
            <a:endParaRPr kumimoji="0" lang="en-US" sz="5400" b="1" i="0" u="none" strike="noStrike" kern="1200" cap="none" spc="-15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571500" marR="0" lvl="0" indent="-5715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40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Subject: pressed the</a:t>
            </a:r>
            <a:r>
              <a:rPr kumimoji="0" lang="en-US" sz="4000" b="1" i="0" u="none" strike="noStrike" kern="1200" cap="none" spc="-150" normalizeH="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switch to “electrocute” the test subject.</a:t>
            </a:r>
            <a:endParaRPr kumimoji="0" lang="en-US" sz="40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571500" marR="0" lvl="0" indent="-5715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40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Experimenter:</a:t>
            </a:r>
            <a:r>
              <a:rPr kumimoji="0" lang="en-US" sz="4000" b="1" i="0" u="none" strike="noStrike" kern="1200" cap="none" spc="-150" normalizeH="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a:t>
            </a:r>
            <a:r>
              <a:rPr kumimoji="0" lang="en-US" sz="40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told the subject to keep</a:t>
            </a:r>
            <a:r>
              <a:rPr kumimoji="0" lang="en-US" sz="4000" b="1" i="0" u="none" strike="noStrike" kern="1200" cap="none" spc="-150" normalizeH="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increasing the voltage—until it was “fatal.”</a:t>
            </a:r>
          </a:p>
          <a:p>
            <a:pPr marL="571500" marR="0" lvl="0" indent="-5715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4000" b="1" spc="-150" baseline="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Fake</a:t>
            </a:r>
            <a:r>
              <a:rPr lang="en-US"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 test subject: pretended to be dying on the other side of the wall.</a:t>
            </a:r>
            <a:endParaRPr kumimoji="0" lang="en-US" sz="40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571500" marR="0" lvl="0" indent="-5715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40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Gave 15-450 volts.</a:t>
            </a:r>
            <a:endParaRPr kumimoji="0" lang="en-US" sz="44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901109575"/>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p:nvSpPr>
        <p:spPr>
          <a:xfrm>
            <a:off x="194630" y="238542"/>
            <a:ext cx="7044370" cy="646330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15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How did it </a:t>
            </a:r>
            <a:r>
              <a:rPr kumimoji="0" lang="en-US" sz="5400" b="1" i="0" u="none" strike="noStrike" kern="1200" cap="none" spc="-150" normalizeH="0" noProof="0" dirty="0">
                <a:ln>
                  <a:noFill/>
                </a:ln>
                <a:solidFill>
                  <a:schemeClr val="tx1">
                    <a:lumMod val="95000"/>
                  </a:scheme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work?</a:t>
            </a:r>
            <a:endParaRPr kumimoji="0" lang="en-US" sz="5400" b="1" i="0" u="none" strike="noStrike" kern="1200" cap="none" spc="-150" normalizeH="0" baseline="0" noProof="0" dirty="0">
              <a:ln>
                <a:noFill/>
              </a:ln>
              <a:solidFill>
                <a:schemeClr val="tx1">
                  <a:lumMod val="95000"/>
                </a:scheme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571500" marR="0" lvl="0" indent="-5715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40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Subject: pressed the</a:t>
            </a:r>
            <a:r>
              <a:rPr kumimoji="0" lang="en-US" sz="4000" b="1" i="0" u="none" strike="noStrike" kern="1200" cap="none" spc="-150" normalizeH="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switch to “electrocute” the test subject.</a:t>
            </a:r>
            <a:endParaRPr kumimoji="0" lang="en-US" sz="40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571500" marR="0" lvl="0" indent="-5715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40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Experimenter:</a:t>
            </a:r>
            <a:r>
              <a:rPr kumimoji="0" lang="en-US" sz="4000" b="1" i="0" u="none" strike="noStrike" kern="1200" cap="none" spc="-150" normalizeH="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a:t>
            </a:r>
            <a:r>
              <a:rPr kumimoji="0" lang="en-US" sz="40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told the subject to keep</a:t>
            </a:r>
            <a:r>
              <a:rPr kumimoji="0" lang="en-US" sz="4000" b="1" i="0" u="none" strike="noStrike" kern="1200" cap="none" spc="-150" normalizeH="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increasing the voltage—until it was “fatal.”</a:t>
            </a:r>
          </a:p>
          <a:p>
            <a:pPr marL="571500" marR="0" lvl="0" indent="-5715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4000" b="1" spc="-150" baseline="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Fake</a:t>
            </a:r>
            <a:r>
              <a:rPr lang="en-US"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 test subject: pretended to be dying on the other side of the wall.</a:t>
            </a:r>
            <a:endParaRPr kumimoji="0" lang="en-US" sz="40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571500" marR="0" lvl="0" indent="-5715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40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Gave 15-450 volts.</a:t>
            </a:r>
            <a:endParaRPr kumimoji="0" lang="en-US" sz="44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p:txBody>
      </p:sp>
      <p:sp>
        <p:nvSpPr>
          <p:cNvPr id="12" name="Rounded Rectangle 5">
            <a:extLst>
              <a:ext uri="{FF2B5EF4-FFF2-40B4-BE49-F238E27FC236}">
                <a16:creationId xmlns:a16="http://schemas.microsoft.com/office/drawing/2014/main" id="{4932975E-533A-4FFE-801D-F65C2AA6C0AA}"/>
              </a:ext>
            </a:extLst>
          </p:cNvPr>
          <p:cNvSpPr/>
          <p:nvPr/>
        </p:nvSpPr>
        <p:spPr>
          <a:xfrm>
            <a:off x="4114800" y="2197613"/>
            <a:ext cx="7467600" cy="2462774"/>
          </a:xfrm>
          <a:prstGeom prst="round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65% administered the lethal shock!!</a:t>
            </a:r>
          </a:p>
        </p:txBody>
      </p:sp>
    </p:spTree>
    <p:extLst>
      <p:ext uri="{BB962C8B-B14F-4D97-AF65-F5344CB8AC3E}">
        <p14:creationId xmlns:p14="http://schemas.microsoft.com/office/powerpoint/2010/main" val="3777887610"/>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p:cTn id="32" dur="500" fill="hold"/>
                                        <p:tgtEl>
                                          <p:spTgt spid="12"/>
                                        </p:tgtEl>
                                        <p:attrNameLst>
                                          <p:attrName>ppt_w</p:attrName>
                                        </p:attrNameLst>
                                      </p:cBhvr>
                                      <p:tavLst>
                                        <p:tav tm="0">
                                          <p:val>
                                            <p:fltVal val="0"/>
                                          </p:val>
                                        </p:tav>
                                        <p:tav tm="100000">
                                          <p:val>
                                            <p:strVal val="#ppt_w"/>
                                          </p:val>
                                        </p:tav>
                                      </p:tavLst>
                                    </p:anim>
                                    <p:anim calcmode="lin" valueType="num">
                                      <p:cBhvr>
                                        <p:cTn id="33" dur="500" fill="hold"/>
                                        <p:tgtEl>
                                          <p:spTgt spid="12"/>
                                        </p:tgtEl>
                                        <p:attrNameLst>
                                          <p:attrName>ppt_h</p:attrName>
                                        </p:attrNameLst>
                                      </p:cBhvr>
                                      <p:tavLst>
                                        <p:tav tm="0">
                                          <p:val>
                                            <p:fltVal val="0"/>
                                          </p:val>
                                        </p:tav>
                                        <p:tav tm="100000">
                                          <p:val>
                                            <p:strVal val="#ppt_h"/>
                                          </p:val>
                                        </p:tav>
                                      </p:tavLst>
                                    </p:anim>
                                    <p:animEffect transition="in" filter="fade">
                                      <p:cBhvr>
                                        <p:cTn id="3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84364" y="156389"/>
            <a:ext cx="8221436" cy="58785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Are humans </a:t>
            </a:r>
            <a:r>
              <a:rPr kumimoji="0" lang="en-US" sz="4800" b="1" i="1"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really</a:t>
            </a:r>
            <a:r>
              <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that bad?</a:t>
            </a: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(1) Biblical evidence</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Matthew 7:9-11; 23:25-28; Romans 3:23; 1 Kings 8:46; Ecclesiastes 7:20; Psalm 130:3; Psalm 143:2</a:t>
            </a:r>
            <a:endParaRPr kumimoji="0" lang="en-US"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(2) Philosophical evidence</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What if we were unable to hide our thoughts, intentions, and desires from others?</a:t>
            </a:r>
            <a:endParaRPr kumimoji="0" lang="en-GB"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(3) Historical evidence</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Transcultural, universal human evil throughout time</a:t>
            </a:r>
            <a:endParaRPr kumimoji="0" lang="en-US"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(4) Psychological evidence</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CAC392"/>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Stanley Milgram Experiment; cf. D.M. </a:t>
            </a:r>
            <a:r>
              <a:rPr kumimoji="0" lang="en-GB" sz="2400" b="1" i="0" u="none" strike="noStrike" kern="1200" cap="none" spc="0" normalizeH="0" baseline="0" noProof="0" dirty="0" err="1">
                <a:ln>
                  <a:noFill/>
                </a:ln>
                <a:solidFill>
                  <a:srgbClr val="CAC392"/>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Mantell</a:t>
            </a:r>
            <a:r>
              <a:rPr kumimoji="0" lang="en-GB" sz="2400" b="1" i="0" u="none" strike="noStrike" kern="1200" cap="none" spc="0" normalizeH="0" baseline="0" noProof="0" dirty="0">
                <a:ln>
                  <a:noFill/>
                </a:ln>
                <a:solidFill>
                  <a:srgbClr val="CAC392"/>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“The Potential for Violence in Germany,” 27:110-11.</a:t>
            </a:r>
          </a:p>
        </p:txBody>
      </p:sp>
    </p:spTree>
    <p:extLst>
      <p:ext uri="{BB962C8B-B14F-4D97-AF65-F5344CB8AC3E}">
        <p14:creationId xmlns:p14="http://schemas.microsoft.com/office/powerpoint/2010/main" val="2201316995"/>
      </p:ext>
    </p:extLst>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60742" y="59615"/>
            <a:ext cx="12042866" cy="2554545"/>
          </a:xfrm>
          <a:prstGeom prst="rect">
            <a:avLst/>
          </a:prstGeom>
          <a:noFill/>
        </p:spPr>
        <p:txBody>
          <a:bodyPr wrap="square" rtlCol="0">
            <a:spAutoFit/>
          </a:bodyPr>
          <a:lstStyle/>
          <a:p>
            <a:r>
              <a:rPr lang="en-US"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(Rev. 20:10) </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The devil, who deceived them, was thrown into the lake of burning </a:t>
            </a:r>
            <a:r>
              <a:rPr lang="en-GB" sz="4000" b="1" spc="-150" dirty="0" err="1">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sulfur</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where the beast and the false prophet had been thrown.</a:t>
            </a:r>
          </a:p>
          <a:p>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They will be tormented day and night for ever and ever. </a:t>
            </a:r>
          </a:p>
        </p:txBody>
      </p:sp>
    </p:spTree>
    <p:extLst>
      <p:ext uri="{BB962C8B-B14F-4D97-AF65-F5344CB8AC3E}">
        <p14:creationId xmlns:p14="http://schemas.microsoft.com/office/powerpoint/2010/main" val="77045494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left)">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84364" y="156389"/>
            <a:ext cx="8221436" cy="649408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Are humans </a:t>
            </a:r>
            <a:r>
              <a:rPr kumimoji="0" lang="en-US" sz="4800" b="1" i="1"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really</a:t>
            </a:r>
            <a:r>
              <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that bad?</a:t>
            </a:r>
          </a:p>
          <a:p>
            <a:pPr marL="228600" marR="0" lvl="0" indent="0"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(1) Biblical evidence</a:t>
            </a:r>
          </a:p>
          <a:p>
            <a:pPr marL="457200" lvl="0">
              <a:defRPr/>
            </a:pPr>
            <a:r>
              <a:rPr lang="en-GB" sz="2400" b="1" dirty="0">
                <a:solidFill>
                  <a:srgbClr val="7F7F7F"/>
                </a:solidFill>
                <a:effectLst>
                  <a:outerShdw blurRad="38100" dist="38100" dir="2700000" algn="tl">
                    <a:srgbClr val="000000">
                      <a:alpha val="43137"/>
                    </a:srgbClr>
                  </a:outerShdw>
                </a:effectLst>
                <a:latin typeface="Times New Roman" pitchFamily="18" charset="0"/>
                <a:cs typeface="Times New Roman" pitchFamily="18" charset="0"/>
              </a:rPr>
              <a:t>Matthew 7:9-11; 23:25-28; Romans 3:23; 1 Kings 8:46; Ecclesiastes 7:20; Psalm 130:3; Psalm 143:2</a:t>
            </a:r>
            <a:endParaRPr kumimoji="0" lang="en-US"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cs typeface="Times New Roman" pitchFamily="18" charset="0"/>
            </a:endParaRPr>
          </a:p>
          <a:p>
            <a:pPr marL="228600" marR="0" lvl="0" indent="0"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(2) Philosophical evidence</a:t>
            </a:r>
          </a:p>
          <a:p>
            <a:pPr marL="457200" marR="0" lvl="0" indent="0"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What if </a:t>
            </a:r>
            <a:r>
              <a:rPr lang="en-GB" sz="2400" b="1">
                <a:solidFill>
                  <a:srgbClr val="7F7F7F"/>
                </a:solidFill>
                <a:effectLst>
                  <a:outerShdw blurRad="38100" dist="38100" dir="2700000" algn="tl">
                    <a:srgbClr val="000000">
                      <a:alpha val="43137"/>
                    </a:srgbClr>
                  </a:outerShdw>
                </a:effectLst>
                <a:latin typeface="Times New Roman" pitchFamily="18" charset="0"/>
                <a:cs typeface="Times New Roman" pitchFamily="18" charset="0"/>
              </a:rPr>
              <a:t>we were unable to hide our thoughts, intentions, and desires from others?</a:t>
            </a:r>
            <a:endParaRPr kumimoji="0" lang="en-GB"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cs typeface="Times New Roman" pitchFamily="18" charset="0"/>
            </a:endParaRPr>
          </a:p>
          <a:p>
            <a:pPr marL="228600" lvl="0">
              <a:defRPr/>
            </a:pPr>
            <a:r>
              <a:rPr lang="en-US" sz="4000" b="1" spc="-150" dirty="0">
                <a:solidFill>
                  <a:srgbClr val="7F7F7F"/>
                </a:solidFill>
                <a:effectLst>
                  <a:outerShdw blurRad="38100" dist="38100" dir="2700000" algn="tl">
                    <a:srgbClr val="000000">
                      <a:alpha val="43137"/>
                    </a:srgbClr>
                  </a:outerShdw>
                </a:effectLst>
                <a:latin typeface="Times New Roman" pitchFamily="18" charset="0"/>
                <a:cs typeface="Times New Roman" pitchFamily="18" charset="0"/>
              </a:rPr>
              <a:t>(3) Historical evidence</a:t>
            </a:r>
          </a:p>
          <a:p>
            <a:pPr marL="457200" lvl="0">
              <a:defRPr/>
            </a:pPr>
            <a:r>
              <a:rPr lang="en-GB" sz="2400" b="1" dirty="0">
                <a:solidFill>
                  <a:srgbClr val="7F7F7F"/>
                </a:solidFill>
                <a:effectLst>
                  <a:outerShdw blurRad="38100" dist="38100" dir="2700000" algn="tl">
                    <a:srgbClr val="000000">
                      <a:alpha val="43137"/>
                    </a:srgbClr>
                  </a:outerShdw>
                </a:effectLst>
                <a:latin typeface="Times New Roman" pitchFamily="18" charset="0"/>
                <a:cs typeface="Times New Roman" pitchFamily="18" charset="0"/>
              </a:rPr>
              <a:t>Transcultural, universal human evil throughout time</a:t>
            </a:r>
            <a:endParaRPr lang="en-US" sz="2400" b="1" dirty="0">
              <a:solidFill>
                <a:srgbClr val="7F7F7F"/>
              </a:solidFill>
              <a:effectLst>
                <a:outerShdw blurRad="38100" dist="38100" dir="2700000" algn="tl">
                  <a:srgbClr val="000000">
                    <a:alpha val="43137"/>
                  </a:srgbClr>
                </a:outerShdw>
              </a:effectLst>
              <a:latin typeface="Times New Roman" pitchFamily="18" charset="0"/>
              <a:cs typeface="Times New Roman" pitchFamily="18" charset="0"/>
            </a:endParaRPr>
          </a:p>
          <a:p>
            <a:pPr marL="228600" lvl="0">
              <a:defRPr/>
            </a:pPr>
            <a:r>
              <a:rPr lang="en-US" sz="4000" b="1" spc="-150" dirty="0">
                <a:solidFill>
                  <a:srgbClr val="7F7F7F"/>
                </a:solidFill>
                <a:effectLst>
                  <a:outerShdw blurRad="38100" dist="38100" dir="2700000" algn="tl">
                    <a:srgbClr val="000000">
                      <a:alpha val="43137"/>
                    </a:srgbClr>
                  </a:outerShdw>
                </a:effectLst>
                <a:latin typeface="Times New Roman" pitchFamily="18" charset="0"/>
                <a:cs typeface="Times New Roman" pitchFamily="18" charset="0"/>
              </a:rPr>
              <a:t>(4) Psychological evidence</a:t>
            </a:r>
          </a:p>
          <a:p>
            <a:pPr marL="457200" lvl="0">
              <a:defRPr/>
            </a:pPr>
            <a:r>
              <a:rPr lang="en-GB" sz="2400" b="1" dirty="0">
                <a:solidFill>
                  <a:srgbClr val="7F7F7F"/>
                </a:solidFill>
                <a:effectLst>
                  <a:outerShdw blurRad="38100" dist="38100" dir="2700000" algn="tl">
                    <a:srgbClr val="000000">
                      <a:alpha val="43137"/>
                    </a:srgbClr>
                  </a:outerShdw>
                </a:effectLst>
                <a:latin typeface="Times New Roman" pitchFamily="18" charset="0"/>
                <a:cs typeface="Times New Roman" pitchFamily="18" charset="0"/>
              </a:rPr>
              <a:t>Stanley Milgram Experiment; cf. D.M. </a:t>
            </a:r>
            <a:r>
              <a:rPr lang="en-GB" sz="2400" b="1" dirty="0" err="1">
                <a:solidFill>
                  <a:srgbClr val="7F7F7F"/>
                </a:solidFill>
                <a:effectLst>
                  <a:outerShdw blurRad="38100" dist="38100" dir="2700000" algn="tl">
                    <a:srgbClr val="000000">
                      <a:alpha val="43137"/>
                    </a:srgbClr>
                  </a:outerShdw>
                </a:effectLst>
                <a:latin typeface="Times New Roman" pitchFamily="18" charset="0"/>
                <a:cs typeface="Times New Roman" pitchFamily="18" charset="0"/>
              </a:rPr>
              <a:t>Mantell</a:t>
            </a:r>
            <a:r>
              <a:rPr lang="en-GB" sz="2400" b="1" dirty="0">
                <a:solidFill>
                  <a:srgbClr val="7F7F7F"/>
                </a:solidFill>
                <a:effectLst>
                  <a:outerShdw blurRad="38100" dist="38100" dir="2700000" algn="tl">
                    <a:srgbClr val="000000">
                      <a:alpha val="43137"/>
                    </a:srgbClr>
                  </a:outerShdw>
                </a:effectLst>
                <a:latin typeface="Times New Roman" pitchFamily="18" charset="0"/>
                <a:cs typeface="Times New Roman" pitchFamily="18" charset="0"/>
              </a:rPr>
              <a:t>, “The Potential for Violence in Germany,” 27:110-11.</a:t>
            </a:r>
          </a:p>
          <a:p>
            <a:pPr marL="228600" lvl="0">
              <a:defRPr/>
            </a:pPr>
            <a:r>
              <a:rPr lang="en-US" sz="4000" b="1" spc="-150" dirty="0">
                <a:solidFill>
                  <a:srgbClr val="F7F4D5"/>
                </a:solidFill>
                <a:effectLst>
                  <a:outerShdw blurRad="38100" dist="38100" dir="2700000" algn="tl">
                    <a:srgbClr val="000000">
                      <a:alpha val="43137"/>
                    </a:srgbClr>
                  </a:outerShdw>
                </a:effectLst>
                <a:latin typeface="Times New Roman" pitchFamily="18" charset="0"/>
                <a:cs typeface="Times New Roman" pitchFamily="18" charset="0"/>
              </a:rPr>
              <a:t>(5) Sociological evidence</a:t>
            </a:r>
          </a:p>
        </p:txBody>
      </p:sp>
      <p:sp>
        <p:nvSpPr>
          <p:cNvPr id="5" name="Rounded Rectangle 4">
            <a:extLst>
              <a:ext uri="{FF2B5EF4-FFF2-40B4-BE49-F238E27FC236}">
                <a16:creationId xmlns:a16="http://schemas.microsoft.com/office/drawing/2014/main" id="{DC166373-8F7D-44AA-A0CA-525152A0E329}"/>
              </a:ext>
            </a:extLst>
          </p:cNvPr>
          <p:cNvSpPr/>
          <p:nvPr/>
        </p:nvSpPr>
        <p:spPr>
          <a:xfrm>
            <a:off x="457200" y="304800"/>
            <a:ext cx="11277600" cy="5389756"/>
          </a:xfrm>
          <a:prstGeom prst="round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150" normalizeH="0" baseline="0" noProof="0" dirty="0">
                <a:ln>
                  <a:noFill/>
                </a:ln>
                <a:solidFill>
                  <a:srgbClr val="C0504D">
                    <a:lumMod val="20000"/>
                    <a:lumOff val="8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Who contributed more?</a:t>
            </a:r>
          </a:p>
          <a:p>
            <a:pPr marR="0" lvl="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MARRIAGE: “What percent of chores do you do?”</a:t>
            </a:r>
          </a:p>
          <a:p>
            <a:pPr marR="0" lvl="0" algn="ctr" defTabSz="914400" rtl="0" eaLnBrk="1" fontAlgn="auto" latinLnBrk="0" hangingPunct="1">
              <a:lnSpc>
                <a:spcPct val="100000"/>
              </a:lnSpc>
              <a:spcBef>
                <a:spcPts val="0"/>
              </a:spcBef>
              <a:spcAft>
                <a:spcPts val="0"/>
              </a:spcAft>
              <a:buClrTx/>
              <a:buSzTx/>
              <a:buFontTx/>
              <a:buNone/>
              <a:tabLst/>
              <a:defRPr/>
            </a:pPr>
            <a:r>
              <a:rPr kumimoji="0" lang="en-US" sz="3600" b="1" i="1"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Consistently over 100%</a:t>
            </a:r>
          </a:p>
          <a:p>
            <a:pPr marR="0" lvl="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Nicholas Epley, </a:t>
            </a:r>
            <a:r>
              <a:rPr kumimoji="0" lang="en-US" sz="1800" b="1" i="1" u="none" strike="noStrike" kern="1200" cap="none" spc="0" normalizeH="0" baseline="0" noProof="0" dirty="0" err="1">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Mindwise</a:t>
            </a:r>
            <a:r>
              <a:rPr kumimoji="0" lang="en-US" sz="1800" b="1" i="0" u="none" strike="noStrike" kern="1200" cap="none" spc="0" normalizeH="0" baseline="0" noProof="0" dirty="0">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(New York, Vintage Books, 2014), 93.</a:t>
            </a:r>
            <a:endParaRPr kumimoji="0" lang="en-US" sz="3600" b="1" i="0" u="none" strike="noStrike" kern="1200" cap="none" spc="-150" normalizeH="0" baseline="0" noProof="0" dirty="0">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R="0" lvl="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STUDENTS: “What percent of group work did you do?”</a:t>
            </a:r>
          </a:p>
          <a:p>
            <a:pPr marR="0" lvl="0" algn="ctr" defTabSz="914400" rtl="0" eaLnBrk="1" fontAlgn="auto" latinLnBrk="0" hangingPunct="1">
              <a:lnSpc>
                <a:spcPct val="100000"/>
              </a:lnSpc>
              <a:spcBef>
                <a:spcPts val="0"/>
              </a:spcBef>
              <a:spcAft>
                <a:spcPts val="0"/>
              </a:spcAft>
              <a:buClrTx/>
              <a:buSzTx/>
              <a:buFontTx/>
              <a:buNone/>
              <a:tabLst/>
              <a:defRPr/>
            </a:pPr>
            <a:r>
              <a:rPr kumimoji="0" lang="en-US" sz="3600" b="1" i="1"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Over 200%</a:t>
            </a:r>
          </a:p>
          <a:p>
            <a:pPr marR="0" lvl="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Juliana Schroeder, “Who’s Really Doing the Work?” (2017), Vol. 60 (1), 91.</a:t>
            </a:r>
          </a:p>
          <a:p>
            <a:pPr marR="0" lvl="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SCHOLARS: “What percent did you add to an article?”</a:t>
            </a:r>
          </a:p>
          <a:p>
            <a:pPr marR="0" lvl="0" algn="ctr" defTabSz="914400" rtl="0" eaLnBrk="1" fontAlgn="auto" latinLnBrk="0" hangingPunct="1">
              <a:lnSpc>
                <a:spcPct val="100000"/>
              </a:lnSpc>
              <a:spcBef>
                <a:spcPts val="0"/>
              </a:spcBef>
              <a:spcAft>
                <a:spcPts val="0"/>
              </a:spcAft>
              <a:buClrTx/>
              <a:buSzTx/>
              <a:buFontTx/>
              <a:buNone/>
              <a:tabLst/>
              <a:defRPr/>
            </a:pPr>
            <a:r>
              <a:rPr kumimoji="0" lang="en-US" sz="3600" b="1" i="1"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Between 205-261%</a:t>
            </a:r>
          </a:p>
          <a:p>
            <a:pPr marR="0" lvl="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Eugene Caruso (et al.), “The Costs and Benefits of Undoing Egocentric Responsibility Assessments in Groups” </a:t>
            </a:r>
            <a:r>
              <a:rPr kumimoji="0" lang="en-US" sz="1800" b="1" i="1" u="none" strike="noStrike" kern="1200" cap="none" spc="0" normalizeH="0" baseline="0" noProof="0" dirty="0">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Journal of Personality and Social Psychology</a:t>
            </a:r>
            <a:r>
              <a:rPr kumimoji="0" lang="en-US" sz="1800" b="1" i="0" u="none" strike="noStrike" kern="1200" cap="none" spc="0" normalizeH="0" baseline="0" noProof="0" dirty="0">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2006, Vol. 91, No. 5, 857–871.</a:t>
            </a:r>
          </a:p>
        </p:txBody>
      </p:sp>
    </p:spTree>
    <p:extLst>
      <p:ext uri="{BB962C8B-B14F-4D97-AF65-F5344CB8AC3E}">
        <p14:creationId xmlns:p14="http://schemas.microsoft.com/office/powerpoint/2010/main" val="3215011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xEl>
                                              <p:pRg st="9" end="9"/>
                                            </p:txEl>
                                          </p:spTgt>
                                        </p:tgtEl>
                                        <p:attrNameLst>
                                          <p:attrName>style.visibility</p:attrName>
                                        </p:attrNameLst>
                                      </p:cBhvr>
                                      <p:to>
                                        <p:strVal val="visible"/>
                                      </p:to>
                                    </p:set>
                                    <p:animEffect transition="in" filter="wipe(left)">
                                      <p:cBhvr>
                                        <p:cTn id="7" dur="500"/>
                                        <p:tgtEl>
                                          <p:spTgt spid="8">
                                            <p:txEl>
                                              <p:pRg st="9" end="9"/>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par>
                                <p:cTn id="13" presetID="22" presetClass="entr" presetSubtype="8" fill="hold"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wipe(left)">
                                      <p:cBhvr>
                                        <p:cTn id="15" dur="5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wipe(left)">
                                      <p:cBhvr>
                                        <p:cTn id="20" dur="50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wipe(left)">
                                      <p:cBhvr>
                                        <p:cTn id="25" dur="500"/>
                                        <p:tgtEl>
                                          <p:spTgt spid="5">
                                            <p:txEl>
                                              <p:pRg st="2" end="2"/>
                                            </p:txEl>
                                          </p:spTgt>
                                        </p:tgtEl>
                                      </p:cBhvr>
                                    </p:animEffect>
                                  </p:child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Effect transition="in" filter="wipe(left)">
                                      <p:cBhvr>
                                        <p:cTn id="29" dur="500"/>
                                        <p:tgtEl>
                                          <p:spTgt spid="5">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5">
                                            <p:txEl>
                                              <p:pRg st="4" end="4"/>
                                            </p:txEl>
                                          </p:spTgt>
                                        </p:tgtEl>
                                        <p:attrNameLst>
                                          <p:attrName>style.visibility</p:attrName>
                                        </p:attrNameLst>
                                      </p:cBhvr>
                                      <p:to>
                                        <p:strVal val="visible"/>
                                      </p:to>
                                    </p:set>
                                    <p:animEffect transition="in" filter="wipe(left)">
                                      <p:cBhvr>
                                        <p:cTn id="34" dur="500"/>
                                        <p:tgtEl>
                                          <p:spTgt spid="5">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Effect transition="in" filter="wipe(left)">
                                      <p:cBhvr>
                                        <p:cTn id="39" dur="500"/>
                                        <p:tgtEl>
                                          <p:spTgt spid="5">
                                            <p:txEl>
                                              <p:pRg st="5" end="5"/>
                                            </p:txEl>
                                          </p:spTgt>
                                        </p:tgtEl>
                                      </p:cBhvr>
                                    </p:animEffect>
                                  </p:childTnLst>
                                </p:cTn>
                              </p:par>
                            </p:childTnLst>
                          </p:cTn>
                        </p:par>
                        <p:par>
                          <p:cTn id="40" fill="hold">
                            <p:stCondLst>
                              <p:cond delay="500"/>
                            </p:stCondLst>
                            <p:childTnLst>
                              <p:par>
                                <p:cTn id="41" presetID="22" presetClass="entr" presetSubtype="8" fill="hold" nodeType="after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Effect transition="in" filter="wipe(left)">
                                      <p:cBhvr>
                                        <p:cTn id="43" dur="500"/>
                                        <p:tgtEl>
                                          <p:spTgt spid="5">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5">
                                            <p:txEl>
                                              <p:pRg st="7" end="7"/>
                                            </p:txEl>
                                          </p:spTgt>
                                        </p:tgtEl>
                                        <p:attrNameLst>
                                          <p:attrName>style.visibility</p:attrName>
                                        </p:attrNameLst>
                                      </p:cBhvr>
                                      <p:to>
                                        <p:strVal val="visible"/>
                                      </p:to>
                                    </p:set>
                                    <p:animEffect transition="in" filter="wipe(left)">
                                      <p:cBhvr>
                                        <p:cTn id="48" dur="500"/>
                                        <p:tgtEl>
                                          <p:spTgt spid="5">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5">
                                            <p:txEl>
                                              <p:pRg st="8" end="8"/>
                                            </p:txEl>
                                          </p:spTgt>
                                        </p:tgtEl>
                                        <p:attrNameLst>
                                          <p:attrName>style.visibility</p:attrName>
                                        </p:attrNameLst>
                                      </p:cBhvr>
                                      <p:to>
                                        <p:strVal val="visible"/>
                                      </p:to>
                                    </p:set>
                                    <p:animEffect transition="in" filter="wipe(left)">
                                      <p:cBhvr>
                                        <p:cTn id="53" dur="500"/>
                                        <p:tgtEl>
                                          <p:spTgt spid="5">
                                            <p:txEl>
                                              <p:pRg st="8" end="8"/>
                                            </p:txEl>
                                          </p:spTgt>
                                        </p:tgtEl>
                                      </p:cBhvr>
                                    </p:animEffect>
                                  </p:childTnLst>
                                </p:cTn>
                              </p:par>
                            </p:childTnLst>
                          </p:cTn>
                        </p:par>
                        <p:par>
                          <p:cTn id="54" fill="hold">
                            <p:stCondLst>
                              <p:cond delay="500"/>
                            </p:stCondLst>
                            <p:childTnLst>
                              <p:par>
                                <p:cTn id="55" presetID="22" presetClass="entr" presetSubtype="8" fill="hold" nodeType="afterEffect">
                                  <p:stCondLst>
                                    <p:cond delay="0"/>
                                  </p:stCondLst>
                                  <p:childTnLst>
                                    <p:set>
                                      <p:cBhvr>
                                        <p:cTn id="56" dur="1" fill="hold">
                                          <p:stCondLst>
                                            <p:cond delay="0"/>
                                          </p:stCondLst>
                                        </p:cTn>
                                        <p:tgtEl>
                                          <p:spTgt spid="5">
                                            <p:txEl>
                                              <p:pRg st="9" end="9"/>
                                            </p:txEl>
                                          </p:spTgt>
                                        </p:tgtEl>
                                        <p:attrNameLst>
                                          <p:attrName>style.visibility</p:attrName>
                                        </p:attrNameLst>
                                      </p:cBhvr>
                                      <p:to>
                                        <p:strVal val="visible"/>
                                      </p:to>
                                    </p:set>
                                    <p:animEffect transition="in" filter="wipe(left)">
                                      <p:cBhvr>
                                        <p:cTn id="57"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84364" y="156389"/>
            <a:ext cx="8221436" cy="649408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Are humans </a:t>
            </a:r>
            <a:r>
              <a:rPr kumimoji="0" lang="en-US" sz="4800" b="1" i="1"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really</a:t>
            </a:r>
            <a:r>
              <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that bad?</a:t>
            </a: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(1) Biblical evidence</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Matthew 7:9-11; 23:25-28; Romans 3:23; 1 Kings 8:46; Ecclesiastes 7:20; Psalm 130:3; Psalm 143:2</a:t>
            </a:r>
            <a:endParaRPr kumimoji="0" lang="en-US"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(2) Philosophical evidence</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What if we were unable to hide our thoughts, intentions, and desires from others?</a:t>
            </a:r>
            <a:endParaRPr kumimoji="0" lang="en-GB"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(3) Historical evidence</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Transcultural, universal human evil throughout time</a:t>
            </a:r>
            <a:endParaRPr kumimoji="0" lang="en-US"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(4) Psychological evidence</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Stanley Milgram Experiment; cf. D.M. </a:t>
            </a:r>
            <a:r>
              <a:rPr kumimoji="0" lang="en-GB" sz="2400" b="1" i="0" u="none" strike="noStrike" kern="1200" cap="none" spc="0" normalizeH="0" baseline="0" noProof="0" dirty="0" err="1">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Mantell</a:t>
            </a:r>
            <a:r>
              <a:rPr kumimoji="0" lang="en-GB"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“The Potential for Violence in Germany,” 27:110-11.</a:t>
            </a: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(5) Sociological evidence</a:t>
            </a:r>
          </a:p>
        </p:txBody>
      </p:sp>
      <p:sp>
        <p:nvSpPr>
          <p:cNvPr id="5" name="Rounded Rectangle 4">
            <a:extLst>
              <a:ext uri="{FF2B5EF4-FFF2-40B4-BE49-F238E27FC236}">
                <a16:creationId xmlns:a16="http://schemas.microsoft.com/office/drawing/2014/main" id="{DC166373-8F7D-44AA-A0CA-525152A0E329}"/>
              </a:ext>
            </a:extLst>
          </p:cNvPr>
          <p:cNvSpPr/>
          <p:nvPr/>
        </p:nvSpPr>
        <p:spPr>
          <a:xfrm>
            <a:off x="609600" y="457200"/>
            <a:ext cx="11277600" cy="5389756"/>
          </a:xfrm>
          <a:prstGeom prst="round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sz="4800" b="1" spc="-150" dirty="0">
                <a:solidFill>
                  <a:srgbClr val="C0504D">
                    <a:lumMod val="20000"/>
                    <a:lumOff val="80000"/>
                  </a:srgbClr>
                </a:solidFill>
                <a:effectLst>
                  <a:outerShdw blurRad="38100" dist="38100" dir="2700000" algn="tl">
                    <a:srgbClr val="000000">
                      <a:alpha val="43137"/>
                    </a:srgbClr>
                  </a:outerShdw>
                </a:effectLst>
                <a:latin typeface="Times New Roman" pitchFamily="18" charset="0"/>
                <a:cs typeface="Times New Roman" pitchFamily="18" charset="0"/>
              </a:rPr>
              <a:t>Are you above average?</a:t>
            </a:r>
          </a:p>
          <a:p>
            <a:pPr marL="231775" lvl="0" algn="ctr">
              <a:defRPr/>
            </a:pPr>
            <a:r>
              <a:rPr lang="en-US" sz="36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Majority of students with </a:t>
            </a:r>
            <a:r>
              <a:rPr lang="en-US" sz="3600" b="1" i="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intelligence</a:t>
            </a:r>
          </a:p>
          <a:p>
            <a:pPr marL="461963" lvl="0" algn="ctr">
              <a:defRPr/>
            </a:pPr>
            <a:r>
              <a:rPr lang="en-US"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R. C. Wylie, </a:t>
            </a:r>
            <a:r>
              <a:rPr lang="en-US" b="1" i="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The Self-Concept</a:t>
            </a:r>
            <a:r>
              <a:rPr lang="en-US"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 vol. 2 (Lincoln: University of Nebraska Press, 1979).</a:t>
            </a:r>
          </a:p>
          <a:p>
            <a:pPr marL="231775" lvl="0" algn="ctr">
              <a:defRPr/>
            </a:pPr>
            <a:r>
              <a:rPr lang="en-US" sz="36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Majority of managers with </a:t>
            </a:r>
            <a:r>
              <a:rPr lang="en-US" sz="3600" b="1" i="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competence</a:t>
            </a:r>
          </a:p>
          <a:p>
            <a:pPr marL="461963" lvl="0" algn="ctr">
              <a:defRPr/>
            </a:pPr>
            <a:r>
              <a:rPr lang="en-US"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L. Larwood and W. Whittaker, “Managerial Myopia” </a:t>
            </a:r>
            <a:r>
              <a:rPr lang="en-US" b="1" i="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Journal of Applied Psychology</a:t>
            </a:r>
            <a:r>
              <a:rPr lang="en-US"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 62: 194-98 (1977).</a:t>
            </a:r>
          </a:p>
          <a:p>
            <a:pPr marL="231775" lvl="0" algn="ctr">
              <a:defRPr/>
            </a:pPr>
            <a:r>
              <a:rPr lang="en-US" sz="36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90% of motorists with </a:t>
            </a:r>
            <a:r>
              <a:rPr lang="en-US" sz="3600" b="1" i="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skill &amp; safety</a:t>
            </a:r>
          </a:p>
          <a:p>
            <a:pPr marL="461963" lvl="0" algn="ctr">
              <a:defRPr/>
            </a:pPr>
            <a:r>
              <a:rPr lang="en-US"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D. Walton &amp; J. Bathurst, “An Exploration of the Perceptions of the Average Driver’s Speed Compared to Perceived Driver Safety and Driving Skill,” </a:t>
            </a:r>
            <a:r>
              <a:rPr lang="en-US" b="1" i="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Accident Analysis and Prevention</a:t>
            </a:r>
            <a:r>
              <a:rPr lang="en-US"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 30: 821-30 (1998).</a:t>
            </a:r>
            <a:endParaRPr lang="en-US" b="1"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a:p>
            <a:pPr marL="231775" lvl="0" algn="ctr">
              <a:defRPr/>
            </a:pPr>
            <a:r>
              <a:rPr lang="en-US" sz="36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94% of professors with </a:t>
            </a:r>
            <a:r>
              <a:rPr lang="en-US" sz="3600" b="1" i="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teaching</a:t>
            </a:r>
          </a:p>
          <a:p>
            <a:pPr marL="461963" lvl="0" algn="ctr">
              <a:defRPr/>
            </a:pPr>
            <a:r>
              <a:rPr lang="en-US"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P. Cross, “Not Can but Will College Teachers Be Improved?” </a:t>
            </a:r>
            <a:r>
              <a:rPr lang="en-US" b="1" i="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New Directions for Higher Education</a:t>
            </a:r>
            <a:r>
              <a:rPr lang="en-US"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a:t>
            </a:r>
          </a:p>
          <a:p>
            <a:pPr marL="231775" lvl="0" algn="ctr">
              <a:defRPr/>
            </a:pPr>
            <a:r>
              <a:rPr lang="en-US" sz="36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Majority of people think they’re </a:t>
            </a:r>
            <a:r>
              <a:rPr lang="en-US" sz="3600" b="1" i="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less biased!</a:t>
            </a:r>
          </a:p>
          <a:p>
            <a:pPr marL="461963" lvl="0" algn="ctr">
              <a:defRPr/>
            </a:pPr>
            <a:r>
              <a:rPr lang="en-US"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E. </a:t>
            </a:r>
            <a:r>
              <a:rPr lang="en-US" b="1" dirty="0" err="1">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Pronin</a:t>
            </a:r>
            <a:r>
              <a:rPr lang="en-US"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 “The Bias Blind Spot” </a:t>
            </a:r>
            <a:r>
              <a:rPr lang="en-US" b="1" i="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Personality and Social Psychology Bulletin</a:t>
            </a:r>
            <a:r>
              <a:rPr lang="en-US"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 28: 369-81 (2002).</a:t>
            </a:r>
          </a:p>
        </p:txBody>
      </p:sp>
    </p:spTree>
    <p:extLst>
      <p:ext uri="{BB962C8B-B14F-4D97-AF65-F5344CB8AC3E}">
        <p14:creationId xmlns:p14="http://schemas.microsoft.com/office/powerpoint/2010/main" val="3287792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wipe(left)">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wipe(left)">
                                      <p:cBhvr>
                                        <p:cTn id="21" dur="500"/>
                                        <p:tgtEl>
                                          <p:spTgt spid="5">
                                            <p:txEl>
                                              <p:pRg st="3" end="3"/>
                                            </p:txEl>
                                          </p:spTgt>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wipe(left)">
                                      <p:cBhvr>
                                        <p:cTn id="25" dur="500"/>
                                        <p:tgtEl>
                                          <p:spTgt spid="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Effect transition="in" filter="wipe(left)">
                                      <p:cBhvr>
                                        <p:cTn id="30" dur="500"/>
                                        <p:tgtEl>
                                          <p:spTgt spid="5">
                                            <p:txEl>
                                              <p:pRg st="5" end="5"/>
                                            </p:txEl>
                                          </p:spTgt>
                                        </p:tgtEl>
                                      </p:cBhvr>
                                    </p:animEffect>
                                  </p:childTnLst>
                                </p:cTn>
                              </p:par>
                            </p:childTnLst>
                          </p:cTn>
                        </p:par>
                        <p:par>
                          <p:cTn id="31" fill="hold">
                            <p:stCondLst>
                              <p:cond delay="500"/>
                            </p:stCondLst>
                            <p:childTnLst>
                              <p:par>
                                <p:cTn id="32" presetID="22" presetClass="entr" presetSubtype="8" fill="hold" nodeType="afterEffect">
                                  <p:stCondLst>
                                    <p:cond delay="0"/>
                                  </p:stCondLst>
                                  <p:childTnLst>
                                    <p:set>
                                      <p:cBhvr>
                                        <p:cTn id="33" dur="1" fill="hold">
                                          <p:stCondLst>
                                            <p:cond delay="0"/>
                                          </p:stCondLst>
                                        </p:cTn>
                                        <p:tgtEl>
                                          <p:spTgt spid="5">
                                            <p:txEl>
                                              <p:pRg st="6" end="6"/>
                                            </p:txEl>
                                          </p:spTgt>
                                        </p:tgtEl>
                                        <p:attrNameLst>
                                          <p:attrName>style.visibility</p:attrName>
                                        </p:attrNameLst>
                                      </p:cBhvr>
                                      <p:to>
                                        <p:strVal val="visible"/>
                                      </p:to>
                                    </p:set>
                                    <p:animEffect transition="in" filter="wipe(left)">
                                      <p:cBhvr>
                                        <p:cTn id="34" dur="500"/>
                                        <p:tgtEl>
                                          <p:spTgt spid="5">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animEffect transition="in" filter="wipe(left)">
                                      <p:cBhvr>
                                        <p:cTn id="39" dur="500"/>
                                        <p:tgtEl>
                                          <p:spTgt spid="5">
                                            <p:txEl>
                                              <p:pRg st="7" end="7"/>
                                            </p:txEl>
                                          </p:spTgt>
                                        </p:tgtEl>
                                      </p:cBhvr>
                                    </p:animEffect>
                                  </p:childTnLst>
                                </p:cTn>
                              </p:par>
                            </p:childTnLst>
                          </p:cTn>
                        </p:par>
                        <p:par>
                          <p:cTn id="40" fill="hold">
                            <p:stCondLst>
                              <p:cond delay="500"/>
                            </p:stCondLst>
                            <p:childTnLst>
                              <p:par>
                                <p:cTn id="41" presetID="22" presetClass="entr" presetSubtype="8" fill="hold" nodeType="after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animEffect transition="in" filter="wipe(left)">
                                      <p:cBhvr>
                                        <p:cTn id="43" dur="500"/>
                                        <p:tgtEl>
                                          <p:spTgt spid="5">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5">
                                            <p:txEl>
                                              <p:pRg st="9" end="9"/>
                                            </p:txEl>
                                          </p:spTgt>
                                        </p:tgtEl>
                                        <p:attrNameLst>
                                          <p:attrName>style.visibility</p:attrName>
                                        </p:attrNameLst>
                                      </p:cBhvr>
                                      <p:to>
                                        <p:strVal val="visible"/>
                                      </p:to>
                                    </p:set>
                                    <p:animEffect transition="in" filter="wipe(left)">
                                      <p:cBhvr>
                                        <p:cTn id="48" dur="500"/>
                                        <p:tgtEl>
                                          <p:spTgt spid="5">
                                            <p:txEl>
                                              <p:pRg st="9" end="9"/>
                                            </p:txEl>
                                          </p:spTgt>
                                        </p:tgtEl>
                                      </p:cBhvr>
                                    </p:animEffect>
                                  </p:childTnLst>
                                </p:cTn>
                              </p:par>
                            </p:childTnLst>
                          </p:cTn>
                        </p:par>
                        <p:par>
                          <p:cTn id="49" fill="hold">
                            <p:stCondLst>
                              <p:cond delay="500"/>
                            </p:stCondLst>
                            <p:childTnLst>
                              <p:par>
                                <p:cTn id="50" presetID="22" presetClass="entr" presetSubtype="8" fill="hold" nodeType="afterEffect">
                                  <p:stCondLst>
                                    <p:cond delay="0"/>
                                  </p:stCondLst>
                                  <p:childTnLst>
                                    <p:set>
                                      <p:cBhvr>
                                        <p:cTn id="51" dur="1" fill="hold">
                                          <p:stCondLst>
                                            <p:cond delay="0"/>
                                          </p:stCondLst>
                                        </p:cTn>
                                        <p:tgtEl>
                                          <p:spTgt spid="5">
                                            <p:txEl>
                                              <p:pRg st="10" end="10"/>
                                            </p:txEl>
                                          </p:spTgt>
                                        </p:tgtEl>
                                        <p:attrNameLst>
                                          <p:attrName>style.visibility</p:attrName>
                                        </p:attrNameLst>
                                      </p:cBhvr>
                                      <p:to>
                                        <p:strVal val="visible"/>
                                      </p:to>
                                    </p:set>
                                    <p:animEffect transition="in" filter="wipe(left)">
                                      <p:cBhvr>
                                        <p:cTn id="52"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TextBox 5"/>
          <p:cNvSpPr txBox="1"/>
          <p:nvPr/>
        </p:nvSpPr>
        <p:spPr>
          <a:xfrm>
            <a:off x="76200" y="81026"/>
            <a:ext cx="7772398" cy="240065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4F81B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Cindi May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4F81B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(Psychology Prof at College of Charleston)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F81B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4F81B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Cindy May, “Most People Consider Themselves to Be Morally Superior,” </a:t>
            </a:r>
            <a:r>
              <a:rPr kumimoji="0" lang="en-US" sz="2400" b="0" i="1" u="none" strike="noStrike" kern="1200" cap="none" spc="0" normalizeH="0" baseline="0" noProof="0" dirty="0">
                <a:ln>
                  <a:noFill/>
                </a:ln>
                <a:solidFill>
                  <a:srgbClr val="4F81B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Scientific American</a:t>
            </a:r>
            <a:r>
              <a:rPr kumimoji="0" lang="en-US" sz="2400" b="0" i="0" u="none" strike="noStrike" kern="1200" cap="none" spc="0" normalizeH="0" baseline="0" noProof="0" dirty="0">
                <a:ln>
                  <a:noFill/>
                </a:ln>
                <a:solidFill>
                  <a:srgbClr val="4F81B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(January 31, 2017).</a:t>
            </a:r>
          </a:p>
        </p:txBody>
      </p:sp>
      <p:sp>
        <p:nvSpPr>
          <p:cNvPr id="7" name="TextBox 6"/>
          <p:cNvSpPr txBox="1"/>
          <p:nvPr/>
        </p:nvSpPr>
        <p:spPr>
          <a:xfrm>
            <a:off x="76200" y="2514600"/>
            <a:ext cx="7772398" cy="415498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When comparing ourselves versus other people, we tend to rate ourselves more highly on a host of positive measures,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including intelligence, ambition, friendliness, and modesty (ha!).</a:t>
            </a:r>
          </a:p>
        </p:txBody>
      </p:sp>
    </p:spTree>
    <p:extLst>
      <p:ext uri="{BB962C8B-B14F-4D97-AF65-F5344CB8AC3E}">
        <p14:creationId xmlns:p14="http://schemas.microsoft.com/office/powerpoint/2010/main" val="3790482744"/>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TextBox 5"/>
          <p:cNvSpPr txBox="1"/>
          <p:nvPr/>
        </p:nvSpPr>
        <p:spPr>
          <a:xfrm>
            <a:off x="76200" y="81026"/>
            <a:ext cx="7772398" cy="240065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4F81B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Cindi May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4F81B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(Psychology Prof at College of Charleston)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F81B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4F81B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Cindy May, “Most People Consider Themselves to Be Morally Superior,” </a:t>
            </a:r>
            <a:r>
              <a:rPr kumimoji="0" lang="en-US" sz="2400" b="0" i="1" u="none" strike="noStrike" kern="1200" cap="none" spc="0" normalizeH="0" baseline="0" noProof="0" dirty="0">
                <a:ln>
                  <a:noFill/>
                </a:ln>
                <a:solidFill>
                  <a:srgbClr val="4F81B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Scientific American</a:t>
            </a:r>
            <a:r>
              <a:rPr kumimoji="0" lang="en-US" sz="2400" b="0" i="0" u="none" strike="noStrike" kern="1200" cap="none" spc="0" normalizeH="0" baseline="0" noProof="0" dirty="0">
                <a:ln>
                  <a:noFill/>
                </a:ln>
                <a:solidFill>
                  <a:srgbClr val="4F81B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(January 31, 2017).</a:t>
            </a:r>
          </a:p>
        </p:txBody>
      </p:sp>
      <p:sp>
        <p:nvSpPr>
          <p:cNvPr id="7" name="TextBox 6"/>
          <p:cNvSpPr txBox="1"/>
          <p:nvPr/>
        </p:nvSpPr>
        <p:spPr>
          <a:xfrm>
            <a:off x="76200" y="2514600"/>
            <a:ext cx="7772398" cy="338554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We are most irrational…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0" b="0"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when we consider </a:t>
            </a:r>
            <a:r>
              <a:rPr kumimoji="0" lang="en-US" sz="8000" b="0" i="1"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moral</a:t>
            </a:r>
            <a:r>
              <a:rPr kumimoji="0" lang="en-US" sz="8000" b="0"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traits.</a:t>
            </a:r>
          </a:p>
        </p:txBody>
      </p:sp>
    </p:spTree>
    <p:extLst>
      <p:ext uri="{BB962C8B-B14F-4D97-AF65-F5344CB8AC3E}">
        <p14:creationId xmlns:p14="http://schemas.microsoft.com/office/powerpoint/2010/main" val="243618652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84364" y="156389"/>
            <a:ext cx="8221436" cy="649408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Are humans </a:t>
            </a:r>
            <a:r>
              <a:rPr kumimoji="0" lang="en-US" sz="4800" b="1" i="1"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really</a:t>
            </a:r>
            <a:r>
              <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that bad?</a:t>
            </a: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(1) Biblical evidence</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Matthew 7:9-11; 23:25-28; Romans 3:23; 1 Kings 8:46; Ecclesiastes 7:20; Psalm 130:3; Psalm 143:2</a:t>
            </a:r>
            <a:endParaRPr kumimoji="0" lang="en-US"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(2) Philosophical evidence</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What if we were unable to hide our thoughts, intentions, and desires from others?</a:t>
            </a:r>
            <a:endParaRPr kumimoji="0" lang="en-GB"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(3) Historical evidence</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Transcultural, universal human evil throughout time</a:t>
            </a:r>
            <a:endParaRPr kumimoji="0" lang="en-US"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(4) Psychological evidence</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Stanley Milgram Experiment; cf. D.M. </a:t>
            </a:r>
            <a:r>
              <a:rPr kumimoji="0" lang="en-GB" sz="2400" b="1" i="0" u="none" strike="noStrike" kern="1200" cap="none" spc="0" normalizeH="0" baseline="0" noProof="0" dirty="0" err="1">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Mantell</a:t>
            </a:r>
            <a:r>
              <a:rPr kumimoji="0" lang="en-GB"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“The Potential for Violence in Germany,” 27:110-11.</a:t>
            </a: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(5) Sociological evidence</a:t>
            </a:r>
          </a:p>
        </p:txBody>
      </p:sp>
      <p:sp>
        <p:nvSpPr>
          <p:cNvPr id="6" name="Rounded Rectangle 4">
            <a:extLst>
              <a:ext uri="{FF2B5EF4-FFF2-40B4-BE49-F238E27FC236}">
                <a16:creationId xmlns:a16="http://schemas.microsoft.com/office/drawing/2014/main" id="{768BD7D6-BDD6-4C7C-AA9F-7A34A47D9EB9}"/>
              </a:ext>
            </a:extLst>
          </p:cNvPr>
          <p:cNvSpPr/>
          <p:nvPr/>
        </p:nvSpPr>
        <p:spPr>
          <a:xfrm>
            <a:off x="990600" y="1581400"/>
            <a:ext cx="10896600" cy="4414650"/>
          </a:xfrm>
          <a:prstGeom prst="round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1775" lvl="0" algn="ctr">
              <a:defRPr/>
            </a:pPr>
            <a:r>
              <a:rPr lang="en-GB" sz="72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What if I </a:t>
            </a:r>
            <a:r>
              <a:rPr lang="en-GB" sz="7200" b="1" i="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still</a:t>
            </a:r>
            <a:r>
              <a:rPr lang="en-GB" sz="72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 don’t think that I’m sinful after all of this evidence…?</a:t>
            </a:r>
          </a:p>
        </p:txBody>
      </p:sp>
    </p:spTree>
    <p:extLst>
      <p:ext uri="{BB962C8B-B14F-4D97-AF65-F5344CB8AC3E}">
        <p14:creationId xmlns:p14="http://schemas.microsoft.com/office/powerpoint/2010/main" val="1577483044"/>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84364" y="156389"/>
            <a:ext cx="8221436" cy="649408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Are humans </a:t>
            </a:r>
            <a:r>
              <a:rPr kumimoji="0" lang="en-US" sz="4800" b="1" i="1"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really</a:t>
            </a:r>
            <a:r>
              <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that bad?</a:t>
            </a: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(1) Biblical evidence</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Matthew 7:9-11; 23:25-28; Romans 3:23; 1 Kings 8:46; Ecclesiastes 7:20; Psalm 130:3; Psalm 143:2</a:t>
            </a:r>
            <a:endParaRPr kumimoji="0" lang="en-US"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(2) Philosophical evidence</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What if we were unable to hide our thoughts, intentions, and desires from others?</a:t>
            </a:r>
            <a:endParaRPr kumimoji="0" lang="en-GB"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(3) Historical evidence</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Transcultural, universal human evil throughout time</a:t>
            </a:r>
            <a:endParaRPr kumimoji="0" lang="en-US"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(4) Psychological evidence</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Stanley Milgram Experiment; cf. D.M. </a:t>
            </a:r>
            <a:r>
              <a:rPr kumimoji="0" lang="en-GB" sz="2400" b="1" i="0" u="none" strike="noStrike" kern="1200" cap="none" spc="0" normalizeH="0" baseline="0" noProof="0" dirty="0" err="1">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Mantell</a:t>
            </a:r>
            <a:r>
              <a:rPr kumimoji="0" lang="en-GB" sz="2400" b="1" i="0" u="none" strike="noStrike" kern="1200" cap="none" spc="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“The Potential for Violence in Germany,” 27:110-11.</a:t>
            </a: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7F7F7F"/>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(5) Sociological evidence</a:t>
            </a:r>
          </a:p>
        </p:txBody>
      </p:sp>
      <p:sp>
        <p:nvSpPr>
          <p:cNvPr id="4" name="Rounded Rectangle 4">
            <a:extLst>
              <a:ext uri="{FF2B5EF4-FFF2-40B4-BE49-F238E27FC236}">
                <a16:creationId xmlns:a16="http://schemas.microsoft.com/office/drawing/2014/main" id="{69EAF183-0686-4BA4-B8AC-D76BDF1C5CE6}"/>
              </a:ext>
            </a:extLst>
          </p:cNvPr>
          <p:cNvSpPr/>
          <p:nvPr/>
        </p:nvSpPr>
        <p:spPr>
          <a:xfrm>
            <a:off x="990600" y="1581400"/>
            <a:ext cx="10896600" cy="4414650"/>
          </a:xfrm>
          <a:prstGeom prst="round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1775" marR="0" lvl="0" indent="0" algn="ctr" defTabSz="914400" rtl="0" eaLnBrk="1" fontAlgn="auto" latinLnBrk="0" hangingPunct="1">
              <a:lnSpc>
                <a:spcPct val="100000"/>
              </a:lnSpc>
              <a:spcBef>
                <a:spcPts val="0"/>
              </a:spcBef>
              <a:spcAft>
                <a:spcPts val="0"/>
              </a:spcAft>
              <a:buClrTx/>
              <a:buSzTx/>
              <a:buFontTx/>
              <a:buNone/>
              <a:tabLst/>
              <a:defRPr/>
            </a:pPr>
            <a:r>
              <a:rPr lang="en-GB" sz="66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Then, y</a:t>
            </a:r>
            <a:r>
              <a:rPr kumimoji="0" lang="en-GB" sz="6600" b="1" i="0" u="none" strike="noStrike" kern="1200" cap="none" spc="-150" normalizeH="0" baseline="0" noProof="0" dirty="0" err="1">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ou’re</a:t>
            </a:r>
            <a:r>
              <a:rPr kumimoji="0" lang="en-GB" sz="66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guilty</a:t>
            </a:r>
          </a:p>
          <a:p>
            <a:pPr marL="231775" marR="0" lvl="0" indent="0" algn="ctr" defTabSz="914400" rtl="0" eaLnBrk="1" fontAlgn="auto" latinLnBrk="0" hangingPunct="1">
              <a:lnSpc>
                <a:spcPct val="100000"/>
              </a:lnSpc>
              <a:spcBef>
                <a:spcPts val="0"/>
              </a:spcBef>
              <a:spcAft>
                <a:spcPts val="0"/>
              </a:spcAft>
              <a:buClrTx/>
              <a:buSzTx/>
              <a:buFontTx/>
              <a:buNone/>
              <a:tabLst/>
              <a:defRPr/>
            </a:pPr>
            <a:r>
              <a:rPr kumimoji="0" lang="en-GB" sz="66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of a </a:t>
            </a:r>
            <a:r>
              <a:rPr kumimoji="0" lang="en-GB" sz="6600" b="1" i="1"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very</a:t>
            </a:r>
            <a:r>
              <a:rPr kumimoji="0" lang="en-GB" sz="66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serious sin:</a:t>
            </a:r>
          </a:p>
          <a:p>
            <a:pPr marL="231775" marR="0" lvl="0" indent="0" algn="ctr" defTabSz="914400" rtl="0" eaLnBrk="1" fontAlgn="auto" latinLnBrk="0" hangingPunct="1">
              <a:lnSpc>
                <a:spcPct val="100000"/>
              </a:lnSpc>
              <a:spcBef>
                <a:spcPts val="0"/>
              </a:spcBef>
              <a:spcAft>
                <a:spcPts val="0"/>
              </a:spcAft>
              <a:buClrTx/>
              <a:buSzTx/>
              <a:buFontTx/>
              <a:buNone/>
              <a:tabLst/>
              <a:defRPr/>
            </a:pPr>
            <a:r>
              <a:rPr kumimoji="0" lang="en-GB" sz="96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Self-righteousness!</a:t>
            </a:r>
          </a:p>
        </p:txBody>
      </p:sp>
    </p:spTree>
    <p:extLst>
      <p:ext uri="{BB962C8B-B14F-4D97-AF65-F5344CB8AC3E}">
        <p14:creationId xmlns:p14="http://schemas.microsoft.com/office/powerpoint/2010/main" val="2552118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500"/>
                                        <p:tgtEl>
                                          <p:spTgt spid="4">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84364" y="156389"/>
            <a:ext cx="8156666" cy="569386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Why does judgment still seem to bother us so much?</a:t>
            </a: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“As surely as I live… I take no pleasure in the death of wicked people.</a:t>
            </a: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I only want them to turn from their wicked ways so they can live.</a:t>
            </a: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Turn! Turn from your wickedness, O people of Israel! Why should you die?”</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AC392"/>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Ezekiel 33:11</a:t>
            </a:r>
            <a:endParaRPr kumimoji="0" lang="en-US" sz="48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49892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left)">
                                      <p:cBhvr>
                                        <p:cTn id="12" dur="500"/>
                                        <p:tgtEl>
                                          <p:spTgt spid="8">
                                            <p:txEl>
                                              <p:pRg st="1" end="1"/>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8">
                                            <p:txEl>
                                              <p:pRg st="4" end="4"/>
                                            </p:txEl>
                                          </p:spTgt>
                                        </p:tgtEl>
                                        <p:attrNameLst>
                                          <p:attrName>style.visibility</p:attrName>
                                        </p:attrNameLst>
                                      </p:cBhvr>
                                      <p:to>
                                        <p:strVal val="visible"/>
                                      </p:to>
                                    </p:set>
                                    <p:animEffect transition="in" filter="wipe(left)">
                                      <p:cBhvr>
                                        <p:cTn id="16" dur="500"/>
                                        <p:tgtEl>
                                          <p:spTgt spid="8">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wipe(left)">
                                      <p:cBhvr>
                                        <p:cTn id="21" dur="500"/>
                                        <p:tgtEl>
                                          <p:spTgt spid="8">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8">
                                            <p:txEl>
                                              <p:pRg st="3" end="3"/>
                                            </p:txEl>
                                          </p:spTgt>
                                        </p:tgtEl>
                                        <p:attrNameLst>
                                          <p:attrName>style.visibility</p:attrName>
                                        </p:attrNameLst>
                                      </p:cBhvr>
                                      <p:to>
                                        <p:strVal val="visible"/>
                                      </p:to>
                                    </p:set>
                                    <p:animEffect transition="in" filter="wipe(left)">
                                      <p:cBhvr>
                                        <p:cTn id="26"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84364" y="156389"/>
            <a:ext cx="8156666" cy="5509200"/>
          </a:xfrm>
          <a:prstGeom prst="rect">
            <a:avLst/>
          </a:prstGeom>
          <a:noFill/>
        </p:spPr>
        <p:txBody>
          <a:bodyPr wrap="square" rtlCol="0">
            <a:spAutoFit/>
          </a:bodyPr>
          <a:lstStyle/>
          <a:p>
            <a:pPr lvl="0">
              <a:defRPr/>
            </a:pPr>
            <a:r>
              <a:rPr lang="en-US" sz="4800" b="1" spc="-150" dirty="0">
                <a:solidFill>
                  <a:srgbClr val="F4DC9A"/>
                </a:solidFill>
                <a:effectLst>
                  <a:outerShdw blurRad="38100" dist="38100" dir="2700000" algn="tl">
                    <a:srgbClr val="000000">
                      <a:alpha val="43137"/>
                    </a:srgbClr>
                  </a:outerShdw>
                </a:effectLst>
                <a:latin typeface="Times New Roman" pitchFamily="18" charset="0"/>
                <a:cs typeface="Times New Roman" pitchFamily="18" charset="0"/>
              </a:rPr>
              <a:t>Why does judgment still seem to bother us so much?</a:t>
            </a:r>
            <a:endPar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“[God] does not willingly bring affliction or grief to any human being.”</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AC392"/>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Lamentations 3:33</a:t>
            </a:r>
            <a:endParaRPr kumimoji="0" lang="en-US" sz="48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“It is not the will of your Father who is in heaven that one of these little ones perish.”</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AC392"/>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Matthew 18:14</a:t>
            </a:r>
            <a:endParaRPr kumimoji="0" lang="en-US" sz="48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85753383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wipe(left)">
                                      <p:cBhvr>
                                        <p:cTn id="7" dur="500"/>
                                        <p:tgtEl>
                                          <p:spTgt spid="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3" end="3"/>
                                            </p:txEl>
                                          </p:spTgt>
                                        </p:tgtEl>
                                        <p:attrNameLst>
                                          <p:attrName>style.visibility</p:attrName>
                                        </p:attrNameLst>
                                      </p:cBhvr>
                                      <p:to>
                                        <p:strVal val="visible"/>
                                      </p:to>
                                    </p:set>
                                    <p:animEffect transition="in" filter="wipe(left)">
                                      <p:cBhvr>
                                        <p:cTn id="12" dur="500"/>
                                        <p:tgtEl>
                                          <p:spTgt spid="8">
                                            <p:txEl>
                                              <p:pRg st="3" end="3"/>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8">
                                            <p:txEl>
                                              <p:pRg st="4" end="4"/>
                                            </p:txEl>
                                          </p:spTgt>
                                        </p:tgtEl>
                                        <p:attrNameLst>
                                          <p:attrName>style.visibility</p:attrName>
                                        </p:attrNameLst>
                                      </p:cBhvr>
                                      <p:to>
                                        <p:strVal val="visible"/>
                                      </p:to>
                                    </p:set>
                                    <p:animEffect transition="in" filter="wipe(left)">
                                      <p:cBhvr>
                                        <p:cTn id="16"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84364" y="156389"/>
            <a:ext cx="8156666" cy="5509200"/>
          </a:xfrm>
          <a:prstGeom prst="rect">
            <a:avLst/>
          </a:prstGeom>
          <a:noFill/>
        </p:spPr>
        <p:txBody>
          <a:bodyPr wrap="square" rtlCol="0">
            <a:spAutoFit/>
          </a:bodyPr>
          <a:lstStyle/>
          <a:p>
            <a:pPr lvl="0">
              <a:defRPr/>
            </a:pPr>
            <a:r>
              <a:rPr lang="en-US" sz="4800" b="1" spc="-150" dirty="0">
                <a:solidFill>
                  <a:srgbClr val="F4DC9A"/>
                </a:solidFill>
                <a:effectLst>
                  <a:outerShdw blurRad="38100" dist="38100" dir="2700000" algn="tl">
                    <a:srgbClr val="000000">
                      <a:alpha val="43137"/>
                    </a:srgbClr>
                  </a:outerShdw>
                </a:effectLst>
                <a:latin typeface="Times New Roman" pitchFamily="18" charset="0"/>
                <a:cs typeface="Times New Roman" pitchFamily="18" charset="0"/>
              </a:rPr>
              <a:t>Why does judgment still seem to bother us so much?</a:t>
            </a:r>
            <a:endPar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“God is patient with you, not wanting </a:t>
            </a:r>
            <a:r>
              <a:rPr kumimoji="0" lang="en-US" sz="4000" b="1" i="1"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anyone</a:t>
            </a: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to perish, but </a:t>
            </a:r>
            <a:r>
              <a:rPr kumimoji="0" lang="en-US" sz="4000" b="1" i="1"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everyone</a:t>
            </a: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to come to repentance.”</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AC392"/>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2 Peter 3:9</a:t>
            </a:r>
            <a:endParaRPr kumimoji="0" lang="en-US" sz="48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“God wants </a:t>
            </a:r>
            <a:r>
              <a:rPr kumimoji="0" lang="en-US" sz="4000" b="1" i="1"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all people</a:t>
            </a: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to be saved and to come to a knowledge of the truth.”</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AC392"/>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1 Timothy 2:4</a:t>
            </a:r>
            <a:endParaRPr kumimoji="0" lang="en-US" sz="48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81883361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wipe(left)">
                                      <p:cBhvr>
                                        <p:cTn id="7" dur="500"/>
                                        <p:tgtEl>
                                          <p:spTgt spid="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3" end="3"/>
                                            </p:txEl>
                                          </p:spTgt>
                                        </p:tgtEl>
                                        <p:attrNameLst>
                                          <p:attrName>style.visibility</p:attrName>
                                        </p:attrNameLst>
                                      </p:cBhvr>
                                      <p:to>
                                        <p:strVal val="visible"/>
                                      </p:to>
                                    </p:set>
                                    <p:animEffect transition="in" filter="wipe(left)">
                                      <p:cBhvr>
                                        <p:cTn id="12" dur="500"/>
                                        <p:tgtEl>
                                          <p:spTgt spid="8">
                                            <p:txEl>
                                              <p:pRg st="3" end="3"/>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8">
                                            <p:txEl>
                                              <p:pRg st="4" end="4"/>
                                            </p:txEl>
                                          </p:spTgt>
                                        </p:tgtEl>
                                        <p:attrNameLst>
                                          <p:attrName>style.visibility</p:attrName>
                                        </p:attrNameLst>
                                      </p:cBhvr>
                                      <p:to>
                                        <p:strVal val="visible"/>
                                      </p:to>
                                    </p:set>
                                    <p:animEffect transition="in" filter="wipe(left)">
                                      <p:cBhvr>
                                        <p:cTn id="16"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84364" y="156389"/>
            <a:ext cx="8156666" cy="5509200"/>
          </a:xfrm>
          <a:prstGeom prst="rect">
            <a:avLst/>
          </a:prstGeom>
          <a:noFill/>
        </p:spPr>
        <p:txBody>
          <a:bodyPr wrap="square" rtlCol="0">
            <a:spAutoFit/>
          </a:bodyPr>
          <a:lstStyle/>
          <a:p>
            <a:pPr lvl="0">
              <a:defRPr/>
            </a:pPr>
            <a:r>
              <a:rPr lang="en-US" sz="4800" b="1" spc="-150" dirty="0">
                <a:solidFill>
                  <a:srgbClr val="F4DC9A"/>
                </a:solidFill>
                <a:effectLst>
                  <a:outerShdw blurRad="38100" dist="38100" dir="2700000" algn="tl">
                    <a:srgbClr val="000000">
                      <a:alpha val="43137"/>
                    </a:srgbClr>
                  </a:outerShdw>
                </a:effectLst>
                <a:latin typeface="Times New Roman" pitchFamily="18" charset="0"/>
                <a:cs typeface="Times New Roman" pitchFamily="18" charset="0"/>
              </a:rPr>
              <a:t>Why does judgment still seem to bother us so much?</a:t>
            </a:r>
            <a:endPar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“God is patient with you, not wanting </a:t>
            </a:r>
            <a:r>
              <a:rPr kumimoji="0" lang="en-US" sz="4000" b="1" i="1"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anyone</a:t>
            </a: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to perish, but </a:t>
            </a:r>
            <a:r>
              <a:rPr kumimoji="0" lang="en-US" sz="4000" b="1" i="1"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everyone</a:t>
            </a: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to come to repentance.”</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AC392"/>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2 Peter 3:9</a:t>
            </a:r>
            <a:endParaRPr kumimoji="0" lang="en-US" sz="48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“God wants </a:t>
            </a:r>
            <a:r>
              <a:rPr kumimoji="0" lang="en-US" sz="4000" b="1" i="1"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all people</a:t>
            </a: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to be saved and to come to a knowledge of the truth.”</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AC392"/>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1 Timothy 2:4</a:t>
            </a:r>
            <a:endParaRPr kumimoji="0" lang="en-US" sz="48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p:txBody>
      </p:sp>
      <p:sp>
        <p:nvSpPr>
          <p:cNvPr id="4" name="Rounded Rectangle 2">
            <a:extLst>
              <a:ext uri="{FF2B5EF4-FFF2-40B4-BE49-F238E27FC236}">
                <a16:creationId xmlns:a16="http://schemas.microsoft.com/office/drawing/2014/main" id="{E8C4EF18-48B7-02D8-2BE7-166777C62ACF}"/>
              </a:ext>
            </a:extLst>
          </p:cNvPr>
          <p:cNvSpPr/>
          <p:nvPr/>
        </p:nvSpPr>
        <p:spPr>
          <a:xfrm>
            <a:off x="1524000" y="1981200"/>
            <a:ext cx="9601200" cy="2385060"/>
          </a:xfrm>
          <a:prstGeom prst="round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Why does Hell bother us?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Because it bothers God!</a:t>
            </a:r>
          </a:p>
        </p:txBody>
      </p:sp>
    </p:spTree>
    <p:extLst>
      <p:ext uri="{BB962C8B-B14F-4D97-AF65-F5344CB8AC3E}">
        <p14:creationId xmlns:p14="http://schemas.microsoft.com/office/powerpoint/2010/main" val="123105905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wipe(left)">
                                      <p:cBhvr>
                                        <p:cTn id="7" dur="500"/>
                                        <p:tgtEl>
                                          <p:spTgt spid="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3" end="3"/>
                                            </p:txEl>
                                          </p:spTgt>
                                        </p:tgtEl>
                                        <p:attrNameLst>
                                          <p:attrName>style.visibility</p:attrName>
                                        </p:attrNameLst>
                                      </p:cBhvr>
                                      <p:to>
                                        <p:strVal val="visible"/>
                                      </p:to>
                                    </p:set>
                                    <p:animEffect transition="in" filter="wipe(left)">
                                      <p:cBhvr>
                                        <p:cTn id="12" dur="500"/>
                                        <p:tgtEl>
                                          <p:spTgt spid="8">
                                            <p:txEl>
                                              <p:pRg st="3" end="3"/>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8">
                                            <p:txEl>
                                              <p:pRg st="4" end="4"/>
                                            </p:txEl>
                                          </p:spTgt>
                                        </p:tgtEl>
                                        <p:attrNameLst>
                                          <p:attrName>style.visibility</p:attrName>
                                        </p:attrNameLst>
                                      </p:cBhvr>
                                      <p:to>
                                        <p:strVal val="visible"/>
                                      </p:to>
                                    </p:set>
                                    <p:animEffect transition="in" filter="wipe(left)">
                                      <p:cBhvr>
                                        <p:cTn id="16" dur="500"/>
                                        <p:tgtEl>
                                          <p:spTgt spid="8">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left)">
                                      <p:cBhvr>
                                        <p:cTn id="21" dur="500"/>
                                        <p:tgtEl>
                                          <p:spTgt spid="4"/>
                                        </p:tgtEl>
                                      </p:cBhvr>
                                    </p:animEffect>
                                  </p:childTnLst>
                                </p:cTn>
                              </p:par>
                              <p:par>
                                <p:cTn id="22" presetID="22" presetClass="entr" presetSubtype="8" fill="hold" nodeType="with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wipe(left)">
                                      <p:cBhvr>
                                        <p:cTn id="24" dur="500"/>
                                        <p:tgtEl>
                                          <p:spTgt spid="4">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animEffect transition="in" filter="wipe(left)">
                                      <p:cBhvr>
                                        <p:cTn id="2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60742" y="59615"/>
            <a:ext cx="12042866" cy="1938992"/>
          </a:xfrm>
          <a:prstGeom prst="rect">
            <a:avLst/>
          </a:prstGeom>
          <a:noFill/>
        </p:spPr>
        <p:txBody>
          <a:bodyPr wrap="square" rtlCol="0">
            <a:spAutoFit/>
          </a:bodyPr>
          <a:lstStyle/>
          <a:p>
            <a:r>
              <a:rPr lang="en-US"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(Rev. 20:11) </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Then I saw a great white throne and him who was seated on it. The earth and the heavens fled from his presence, and there was no place for them.</a:t>
            </a:r>
          </a:p>
        </p:txBody>
      </p:sp>
      <p:sp>
        <p:nvSpPr>
          <p:cNvPr id="6" name="Rounded Rectangle 5">
            <a:extLst>
              <a:ext uri="{FF2B5EF4-FFF2-40B4-BE49-F238E27FC236}">
                <a16:creationId xmlns:a16="http://schemas.microsoft.com/office/drawing/2014/main" id="{2F0BEEF2-327B-4FBA-B886-96E0781018D5}"/>
              </a:ext>
            </a:extLst>
          </p:cNvPr>
          <p:cNvSpPr/>
          <p:nvPr/>
        </p:nvSpPr>
        <p:spPr>
          <a:xfrm>
            <a:off x="304800" y="2057400"/>
            <a:ext cx="7696200" cy="1938992"/>
          </a:xfrm>
          <a:prstGeom prst="roundRect">
            <a:avLst/>
          </a:prstGeom>
          <a:solidFill>
            <a:srgbClr val="312B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defRPr/>
            </a:pPr>
            <a:r>
              <a:rPr lang="en-GB" sz="4000" b="1" spc="-150" dirty="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“Heaven and earth will pass away, but My words will not pass away.”</a:t>
            </a:r>
            <a:endParaRPr lang="en-US" sz="4000" b="1" spc="-150" dirty="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lvl="0" algn="ctr">
              <a:defRPr/>
            </a:pPr>
            <a:r>
              <a:rPr lang="en-US" sz="2800" b="1" dirty="0">
                <a:solidFill>
                  <a:srgbClr val="EEECE1">
                    <a:lumMod val="75000"/>
                  </a:srgb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Matthew 24:35</a:t>
            </a:r>
            <a:endParaRPr lang="en-US" sz="4400" b="1" spc="-150" dirty="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79A697F-AFD1-47B3-878A-E2A81F229407}"/>
              </a:ext>
            </a:extLst>
          </p:cNvPr>
          <p:cNvSpPr/>
          <p:nvPr/>
        </p:nvSpPr>
        <p:spPr>
          <a:xfrm>
            <a:off x="3352800" y="749449"/>
            <a:ext cx="6324600" cy="654324"/>
          </a:xfrm>
          <a:prstGeom prst="roundRect">
            <a:avLst/>
          </a:prstGeom>
          <a:noFill/>
          <a:ln w="76200">
            <a:solidFill>
              <a:srgbClr val="FFFF99"/>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Rectangle: Rounded Corners 8">
            <a:extLst>
              <a:ext uri="{FF2B5EF4-FFF2-40B4-BE49-F238E27FC236}">
                <a16:creationId xmlns:a16="http://schemas.microsoft.com/office/drawing/2014/main" id="{B7200945-0853-4F9F-8736-275A71D10202}"/>
              </a:ext>
            </a:extLst>
          </p:cNvPr>
          <p:cNvSpPr/>
          <p:nvPr/>
        </p:nvSpPr>
        <p:spPr>
          <a:xfrm>
            <a:off x="5141025" y="83365"/>
            <a:ext cx="3850575" cy="654324"/>
          </a:xfrm>
          <a:prstGeom prst="roundRect">
            <a:avLst/>
          </a:prstGeom>
          <a:noFill/>
          <a:ln w="76200">
            <a:solidFill>
              <a:srgbClr val="FFFF99"/>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30716751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84364" y="156389"/>
            <a:ext cx="8156666" cy="667875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Conclusions</a:t>
            </a:r>
          </a:p>
          <a:p>
            <a:pPr marL="228600" lvl="0">
              <a:defRPr/>
            </a:pPr>
            <a:r>
              <a:rPr lang="en-GB" sz="4000" b="1" spc="-150" dirty="0">
                <a:solidFill>
                  <a:srgbClr val="F7F4D5"/>
                </a:solidFill>
                <a:effectLst>
                  <a:outerShdw blurRad="38100" dist="38100" dir="2700000" algn="tl">
                    <a:srgbClr val="000000">
                      <a:alpha val="43137"/>
                    </a:srgbClr>
                  </a:outerShdw>
                </a:effectLst>
                <a:latin typeface="Times New Roman" pitchFamily="18" charset="0"/>
                <a:cs typeface="Times New Roman" pitchFamily="18" charset="0"/>
              </a:rPr>
              <a:t>Jesus taught more about hell than any other biblical figure.</a:t>
            </a:r>
          </a:p>
          <a:p>
            <a:pPr marL="457200" lvl="0">
              <a:defRPr/>
            </a:pPr>
            <a:r>
              <a:rPr lang="de-DE" sz="2800" b="1" dirty="0">
                <a:solidFill>
                  <a:srgbClr val="CAC392"/>
                </a:solidFill>
                <a:effectLst>
                  <a:outerShdw blurRad="38100" dist="38100" dir="2700000" algn="tl">
                    <a:srgbClr val="000000">
                      <a:alpha val="43137"/>
                    </a:srgbClr>
                  </a:outerShdw>
                </a:effectLst>
                <a:latin typeface="Times New Roman" pitchFamily="18" charset="0"/>
                <a:cs typeface="Times New Roman" pitchFamily="18" charset="0"/>
              </a:rPr>
              <a:t>Matthew 5:22; 5:29-30; 10:28; 13:49-50; 18:8-9; 23:15; 33; 25:46; Mark 9:43; Luke 16:19-31</a:t>
            </a:r>
            <a:endParaRPr lang="en-US" sz="4800" b="1" spc="-150" dirty="0">
              <a:solidFill>
                <a:srgbClr val="F7F4D5"/>
              </a:solidFill>
              <a:effectLst>
                <a:outerShdw blurRad="38100" dist="38100" dir="2700000" algn="tl">
                  <a:srgbClr val="000000">
                    <a:alpha val="43137"/>
                  </a:srgbClr>
                </a:outerShdw>
              </a:effectLst>
              <a:latin typeface="Times New Roman" pitchFamily="18" charset="0"/>
              <a:cs typeface="Times New Roman" pitchFamily="18" charset="0"/>
            </a:endParaRPr>
          </a:p>
          <a:p>
            <a:pPr marL="22860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Wouldn’t it be just terrible if you sat through this entire teaching on Hell…</a:t>
            </a:r>
          </a:p>
          <a:p>
            <a:pPr marL="22860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R="0" lvl="0" algn="ctr" defTabSz="914400" rtl="0" eaLnBrk="1" fontAlgn="auto" latinLnBrk="0" hangingPunct="1">
              <a:lnSpc>
                <a:spcPct val="100000"/>
              </a:lnSpc>
              <a:spcBef>
                <a:spcPts val="0"/>
              </a:spcBef>
              <a:spcAft>
                <a:spcPts val="0"/>
              </a:spcAft>
              <a:buClrTx/>
              <a:buSzTx/>
              <a:buFontTx/>
              <a:buNone/>
              <a:tabLst/>
              <a:defRPr/>
            </a:pPr>
            <a:r>
              <a:rPr kumimoji="0" lang="en-US" sz="7200" b="1" u="none" strike="noStrike" kern="1200" cap="none" spc="-30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And you ended up going there?</a:t>
            </a:r>
          </a:p>
        </p:txBody>
      </p:sp>
    </p:spTree>
    <p:extLst>
      <p:ext uri="{BB962C8B-B14F-4D97-AF65-F5344CB8AC3E}">
        <p14:creationId xmlns:p14="http://schemas.microsoft.com/office/powerpoint/2010/main" val="3225497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left)">
                                      <p:cBhvr>
                                        <p:cTn id="12" dur="500"/>
                                        <p:tgtEl>
                                          <p:spTgt spid="8">
                                            <p:txEl>
                                              <p:pRg st="1" end="1"/>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animEffect transition="in" filter="wipe(left)">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Effect transition="in" filter="wipe(left)">
                                      <p:cBhvr>
                                        <p:cTn id="21" dur="500"/>
                                        <p:tgtEl>
                                          <p:spTgt spid="8">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8">
                                            <p:txEl>
                                              <p:pRg st="6" end="6"/>
                                            </p:txEl>
                                          </p:spTgt>
                                        </p:tgtEl>
                                        <p:attrNameLst>
                                          <p:attrName>style.visibility</p:attrName>
                                        </p:attrNameLst>
                                      </p:cBhvr>
                                      <p:to>
                                        <p:strVal val="visible"/>
                                      </p:to>
                                    </p:set>
                                    <p:animEffect transition="in" filter="wipe(left)">
                                      <p:cBhvr>
                                        <p:cTn id="26"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84364" y="156389"/>
            <a:ext cx="8156666" cy="667875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Conclusions</a:t>
            </a:r>
          </a:p>
          <a:p>
            <a:pPr marL="228600" lvl="0">
              <a:defRPr/>
            </a:pPr>
            <a:r>
              <a:rPr lang="en-GB" sz="4000" b="1" spc="-150" dirty="0">
                <a:solidFill>
                  <a:srgbClr val="F7F4D5"/>
                </a:solidFill>
                <a:effectLst>
                  <a:outerShdw blurRad="38100" dist="38100" dir="2700000" algn="tl">
                    <a:srgbClr val="000000">
                      <a:alpha val="43137"/>
                    </a:srgbClr>
                  </a:outerShdw>
                </a:effectLst>
                <a:latin typeface="Times New Roman" pitchFamily="18" charset="0"/>
                <a:cs typeface="Times New Roman" pitchFamily="18" charset="0"/>
              </a:rPr>
              <a:t>Jesus taught more about hell than any other biblical figure.</a:t>
            </a:r>
          </a:p>
          <a:p>
            <a:pPr marL="457200" lvl="0">
              <a:defRPr/>
            </a:pPr>
            <a:r>
              <a:rPr lang="de-DE" sz="2800" b="1" dirty="0">
                <a:solidFill>
                  <a:srgbClr val="CAC392"/>
                </a:solidFill>
                <a:effectLst>
                  <a:outerShdw blurRad="38100" dist="38100" dir="2700000" algn="tl">
                    <a:srgbClr val="000000">
                      <a:alpha val="43137"/>
                    </a:srgbClr>
                  </a:outerShdw>
                </a:effectLst>
                <a:latin typeface="Times New Roman" pitchFamily="18" charset="0"/>
                <a:cs typeface="Times New Roman" pitchFamily="18" charset="0"/>
              </a:rPr>
              <a:t>Matthew 5:22; 5:29-30; 10:28; 13:49-50; 18:8-9; 23:15; 33; 25:46; Mark 9:43; Luke 16:19-31</a:t>
            </a:r>
            <a:endParaRPr lang="en-US" sz="4800" b="1" spc="-150" dirty="0">
              <a:solidFill>
                <a:srgbClr val="F7F4D5"/>
              </a:solidFill>
              <a:effectLst>
                <a:outerShdw blurRad="38100" dist="38100" dir="2700000" algn="tl">
                  <a:srgbClr val="000000">
                    <a:alpha val="43137"/>
                  </a:srgbClr>
                </a:outerShdw>
              </a:effectLst>
              <a:latin typeface="Times New Roman" pitchFamily="18" charset="0"/>
              <a:cs typeface="Times New Roman" pitchFamily="18" charset="0"/>
            </a:endParaRPr>
          </a:p>
          <a:p>
            <a:pPr marL="22860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Wouldn’t it be just terrible if you sat through this entire teaching on Hell…</a:t>
            </a:r>
          </a:p>
          <a:p>
            <a:pPr marL="22860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R="0" lvl="0" algn="ctr" defTabSz="914400" rtl="0" eaLnBrk="1" fontAlgn="auto" latinLnBrk="0" hangingPunct="1">
              <a:lnSpc>
                <a:spcPct val="100000"/>
              </a:lnSpc>
              <a:spcBef>
                <a:spcPts val="0"/>
              </a:spcBef>
              <a:spcAft>
                <a:spcPts val="0"/>
              </a:spcAft>
              <a:buClrTx/>
              <a:buSzTx/>
              <a:buFontTx/>
              <a:buNone/>
              <a:tabLst/>
              <a:defRPr/>
            </a:pPr>
            <a:r>
              <a:rPr kumimoji="0" lang="en-US" sz="7200" b="1" u="none" strike="noStrike" kern="1200" cap="none" spc="-30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And you ended up going there?</a:t>
            </a:r>
          </a:p>
        </p:txBody>
      </p:sp>
      <p:sp>
        <p:nvSpPr>
          <p:cNvPr id="4" name="Rounded Rectangle 2">
            <a:extLst>
              <a:ext uri="{FF2B5EF4-FFF2-40B4-BE49-F238E27FC236}">
                <a16:creationId xmlns:a16="http://schemas.microsoft.com/office/drawing/2014/main" id="{FCE7F776-3572-4DEF-A434-068558F10278}"/>
              </a:ext>
            </a:extLst>
          </p:cNvPr>
          <p:cNvSpPr/>
          <p:nvPr/>
        </p:nvSpPr>
        <p:spPr>
          <a:xfrm>
            <a:off x="457200" y="1143000"/>
            <a:ext cx="11506200" cy="4267200"/>
          </a:xfrm>
          <a:prstGeom prst="round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defRPr/>
            </a:pPr>
            <a:r>
              <a:rPr kumimoji="0" lang="en-US" sz="48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cs typeface="Times New Roman" panose="02020603050405020304" pitchFamily="18" charset="0"/>
              </a:rPr>
              <a:t>(Ephesians 2:8-9) </a:t>
            </a:r>
            <a:r>
              <a:rPr lang="en-GB" sz="4800" b="1" spc="-150" dirty="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God saved you by his grace when you believed. And you can’t take credit for this. It is a gift from God. </a:t>
            </a:r>
          </a:p>
          <a:p>
            <a:pPr lvl="0" algn="ctr">
              <a:defRPr/>
            </a:pPr>
            <a:r>
              <a:rPr lang="en-GB" sz="4800" b="1" spc="-150" dirty="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Salvation is not a reward for the good things we have done, so no one can boast about it.</a:t>
            </a:r>
          </a:p>
        </p:txBody>
      </p:sp>
    </p:spTree>
    <p:extLst>
      <p:ext uri="{BB962C8B-B14F-4D97-AF65-F5344CB8AC3E}">
        <p14:creationId xmlns:p14="http://schemas.microsoft.com/office/powerpoint/2010/main" val="523936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left)">
                                      <p:cBhvr>
                                        <p:cTn id="12" dur="500"/>
                                        <p:tgtEl>
                                          <p:spTgt spid="8">
                                            <p:txEl>
                                              <p:pRg st="1" end="1"/>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animEffect transition="in" filter="wipe(left)">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Effect transition="in" filter="wipe(left)">
                                      <p:cBhvr>
                                        <p:cTn id="21" dur="500"/>
                                        <p:tgtEl>
                                          <p:spTgt spid="8">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8">
                                            <p:txEl>
                                              <p:pRg st="6" end="6"/>
                                            </p:txEl>
                                          </p:spTgt>
                                        </p:tgtEl>
                                        <p:attrNameLst>
                                          <p:attrName>style.visibility</p:attrName>
                                        </p:attrNameLst>
                                      </p:cBhvr>
                                      <p:to>
                                        <p:strVal val="visible"/>
                                      </p:to>
                                    </p:set>
                                    <p:animEffect transition="in" filter="wipe(left)">
                                      <p:cBhvr>
                                        <p:cTn id="26" dur="500"/>
                                        <p:tgtEl>
                                          <p:spTgt spid="8">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left)">
                                      <p:cBhvr>
                                        <p:cTn id="31" dur="500"/>
                                        <p:tgtEl>
                                          <p:spTgt spid="4"/>
                                        </p:tgtEl>
                                      </p:cBhvr>
                                    </p:animEffect>
                                  </p:childTnLst>
                                </p:cTn>
                              </p:par>
                              <p:par>
                                <p:cTn id="32" presetID="22" presetClass="entr" presetSubtype="8" fill="hold" nodeType="withEffect">
                                  <p:stCondLst>
                                    <p:cond delay="0"/>
                                  </p:stCondLst>
                                  <p:childTnLst>
                                    <p:set>
                                      <p:cBhvr>
                                        <p:cTn id="33" dur="1" fill="hold">
                                          <p:stCondLst>
                                            <p:cond delay="0"/>
                                          </p:stCondLst>
                                        </p:cTn>
                                        <p:tgtEl>
                                          <p:spTgt spid="4">
                                            <p:txEl>
                                              <p:pRg st="0" end="0"/>
                                            </p:txEl>
                                          </p:spTgt>
                                        </p:tgtEl>
                                        <p:attrNameLst>
                                          <p:attrName>style.visibility</p:attrName>
                                        </p:attrNameLst>
                                      </p:cBhvr>
                                      <p:to>
                                        <p:strVal val="visible"/>
                                      </p:to>
                                    </p:set>
                                    <p:animEffect transition="in" filter="wipe(left)">
                                      <p:cBhvr>
                                        <p:cTn id="34" dur="500"/>
                                        <p:tgtEl>
                                          <p:spTgt spid="4">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4">
                                            <p:txEl>
                                              <p:pRg st="1" end="1"/>
                                            </p:txEl>
                                          </p:spTgt>
                                        </p:tgtEl>
                                        <p:attrNameLst>
                                          <p:attrName>style.visibility</p:attrName>
                                        </p:attrNameLst>
                                      </p:cBhvr>
                                      <p:to>
                                        <p:strVal val="visible"/>
                                      </p:to>
                                    </p:set>
                                    <p:animEffect transition="in" filter="wipe(left)">
                                      <p:cBhvr>
                                        <p:cTn id="3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29147768"/>
      </p:ext>
    </p:extLst>
  </p:cSld>
  <p:clrMapOvr>
    <a:masterClrMapping/>
  </p:clrMapOvr>
  <mc:AlternateContent xmlns:mc="http://schemas.openxmlformats.org/markup-compatibility/2006" xmlns:p14="http://schemas.microsoft.com/office/powerpoint/2010/main">
    <mc:Choice Requires="p14">
      <p:transition spd="slow" p14:dur="1500">
        <p:fade thruBlk="1"/>
      </p:transition>
    </mc:Choice>
    <mc:Fallback xmlns="">
      <p:transition spd="slow">
        <p:fade thruBlk="1"/>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DA57958-66FB-4A83-A671-978D147BD77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57200" y="279104"/>
            <a:ext cx="6019800" cy="6299791"/>
          </a:xfrm>
          <a:prstGeom prst="rect">
            <a:avLst/>
          </a:prstGeom>
        </p:spPr>
      </p:pic>
    </p:spTree>
    <p:extLst>
      <p:ext uri="{BB962C8B-B14F-4D97-AF65-F5344CB8AC3E}">
        <p14:creationId xmlns:p14="http://schemas.microsoft.com/office/powerpoint/2010/main" val="4009970410"/>
      </p:ext>
    </p:extLst>
  </p:cSld>
  <p:clrMapOvr>
    <a:masterClrMapping/>
  </p:clrMapOvr>
  <mc:AlternateContent xmlns:mc="http://schemas.openxmlformats.org/markup-compatibility/2006" xmlns:p14="http://schemas.microsoft.com/office/powerpoint/2010/main">
    <mc:Choice Requires="p14">
      <p:transition spd="slow" p14:dur="1500">
        <p:fade thruBlk="1"/>
      </p:transition>
    </mc:Choice>
    <mc:Fallback xmlns="">
      <p:transition spd="slow">
        <p:fade thruBlk="1"/>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84364" y="156389"/>
            <a:ext cx="8156666" cy="67403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Why is judgment eternal for finite sins?</a:t>
            </a: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Ongoing punishment for ongoing sin.</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AC392"/>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Revelation 22:11; Michael J. Murray, </a:t>
            </a:r>
            <a:r>
              <a:rPr kumimoji="0" lang="en-US" sz="2400" b="1" i="1" u="none" strike="noStrike" kern="1200" cap="none" spc="0" normalizeH="0" baseline="0" noProof="0" dirty="0">
                <a:ln>
                  <a:noFill/>
                </a:ln>
                <a:solidFill>
                  <a:srgbClr val="CAC392"/>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Reason for the Hope Within</a:t>
            </a:r>
            <a:r>
              <a:rPr kumimoji="0" lang="en-US" sz="2400" b="1" i="0" u="none" strike="noStrike" kern="1200" cap="none" spc="0" normalizeH="0" baseline="0" noProof="0" dirty="0">
                <a:ln>
                  <a:noFill/>
                </a:ln>
                <a:solidFill>
                  <a:srgbClr val="CAC392"/>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(Grand Rapids, MI: Eerdmans, 1999), 293.</a:t>
            </a: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The duration of the </a:t>
            </a:r>
            <a:r>
              <a:rPr kumimoji="0" lang="en-US" sz="4000" b="1" i="1"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crime</a:t>
            </a: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shouldn’t be the duration of the </a:t>
            </a:r>
            <a:r>
              <a:rPr kumimoji="0" lang="en-US" sz="4000" b="1" i="1"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punishment</a:t>
            </a: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AC392"/>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e.g. 100 seconds to strangle someone.</a:t>
            </a: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The severity of a moral act depends on the </a:t>
            </a:r>
            <a:r>
              <a:rPr kumimoji="0" lang="en-US" sz="4000" b="1" i="1"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object</a:t>
            </a: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not just the </a:t>
            </a:r>
            <a:r>
              <a:rPr kumimoji="0" lang="en-US" sz="4000" b="1" i="1"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action</a:t>
            </a: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CAC392"/>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e.g. inflicting harm on a bug… dog… kid… God.</a:t>
            </a: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We have all morally violated God.</a:t>
            </a:r>
          </a:p>
        </p:txBody>
      </p:sp>
      <p:sp>
        <p:nvSpPr>
          <p:cNvPr id="6" name="Rounded Rectangle 2">
            <a:extLst>
              <a:ext uri="{FF2B5EF4-FFF2-40B4-BE49-F238E27FC236}">
                <a16:creationId xmlns:a16="http://schemas.microsoft.com/office/drawing/2014/main" id="{A142A757-6619-4E21-99BC-82FD14E0DE36}"/>
              </a:ext>
            </a:extLst>
          </p:cNvPr>
          <p:cNvSpPr/>
          <p:nvPr/>
        </p:nvSpPr>
        <p:spPr>
          <a:xfrm>
            <a:off x="6553200" y="2514600"/>
            <a:ext cx="5339443" cy="2667000"/>
          </a:xfrm>
          <a:prstGeom prst="round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(Mt. 25:45) Jesus said,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“Whatever you did not do for one of the least of these, </a:t>
            </a:r>
            <a:r>
              <a:rPr kumimoji="0" lang="en-US" sz="3600" b="1" i="1"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you did not do for Me</a:t>
            </a:r>
            <a:r>
              <a:rPr kumimoji="0" lang="en-US" sz="36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a:t>
            </a:r>
          </a:p>
        </p:txBody>
      </p:sp>
      <p:sp>
        <p:nvSpPr>
          <p:cNvPr id="4" name="Rounded Rectangle 2">
            <a:extLst>
              <a:ext uri="{FF2B5EF4-FFF2-40B4-BE49-F238E27FC236}">
                <a16:creationId xmlns:a16="http://schemas.microsoft.com/office/drawing/2014/main" id="{B29C498A-B699-4693-8001-DA26FDBF8765}"/>
              </a:ext>
            </a:extLst>
          </p:cNvPr>
          <p:cNvSpPr/>
          <p:nvPr/>
        </p:nvSpPr>
        <p:spPr>
          <a:xfrm>
            <a:off x="4419600" y="304800"/>
            <a:ext cx="6572077" cy="1332904"/>
          </a:xfrm>
          <a:prstGeom prst="round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(Rev. 22:11) Let the one who is doing harm </a:t>
            </a:r>
            <a:r>
              <a:rPr kumimoji="0" lang="en-US" sz="3600" b="1" i="1"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continue to do harm</a:t>
            </a:r>
            <a:r>
              <a:rPr kumimoji="0" lang="en-US" sz="36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a:t>
            </a:r>
          </a:p>
        </p:txBody>
      </p:sp>
    </p:spTree>
    <p:extLst>
      <p:ext uri="{BB962C8B-B14F-4D97-AF65-F5344CB8AC3E}">
        <p14:creationId xmlns:p14="http://schemas.microsoft.com/office/powerpoint/2010/main" val="1081900064"/>
      </p:ext>
    </p:extLst>
  </p:cSld>
  <p:clrMapOvr>
    <a:masterClrMapping/>
  </p:clrMapOvr>
  <mc:AlternateContent xmlns:mc="http://schemas.openxmlformats.org/markup-compatibility/2006" xmlns:p14="http://schemas.microsoft.com/office/powerpoint/2010/main">
    <mc:Choice Requires="p14">
      <p:transition spd="slow" p14:dur="1500">
        <p:fade thruBlk="1"/>
      </p:transition>
    </mc:Choice>
    <mc:Fallback xmlns="">
      <p:transition spd="slow">
        <p:fade thruBlk="1"/>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left)">
                                      <p:cBhvr>
                                        <p:cTn id="12" dur="500"/>
                                        <p:tgtEl>
                                          <p:spTgt spid="8">
                                            <p:txEl>
                                              <p:pRg st="1" end="1"/>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animEffect transition="in" filter="wipe(left)">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left)">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8">
                                            <p:txEl>
                                              <p:pRg st="3" end="3"/>
                                            </p:txEl>
                                          </p:spTgt>
                                        </p:tgtEl>
                                        <p:attrNameLst>
                                          <p:attrName>style.visibility</p:attrName>
                                        </p:attrNameLst>
                                      </p:cBhvr>
                                      <p:to>
                                        <p:strVal val="visible"/>
                                      </p:to>
                                    </p:set>
                                    <p:animEffect transition="in" filter="wipe(left)">
                                      <p:cBhvr>
                                        <p:cTn id="26" dur="500"/>
                                        <p:tgtEl>
                                          <p:spTgt spid="8">
                                            <p:txEl>
                                              <p:pRg st="3" end="3"/>
                                            </p:txEl>
                                          </p:spTgt>
                                        </p:tgtEl>
                                      </p:cBhvr>
                                    </p:animEffect>
                                  </p:childTnLst>
                                </p:cTn>
                              </p:par>
                            </p:childTnLst>
                          </p:cTn>
                        </p:par>
                        <p:par>
                          <p:cTn id="27" fill="hold">
                            <p:stCondLst>
                              <p:cond delay="500"/>
                            </p:stCondLst>
                            <p:childTnLst>
                              <p:par>
                                <p:cTn id="28" presetID="22" presetClass="entr" presetSubtype="8" fill="hold" nodeType="afterEffect">
                                  <p:stCondLst>
                                    <p:cond delay="0"/>
                                  </p:stCondLst>
                                  <p:childTnLst>
                                    <p:set>
                                      <p:cBhvr>
                                        <p:cTn id="29" dur="1" fill="hold">
                                          <p:stCondLst>
                                            <p:cond delay="0"/>
                                          </p:stCondLst>
                                        </p:cTn>
                                        <p:tgtEl>
                                          <p:spTgt spid="8">
                                            <p:txEl>
                                              <p:pRg st="4" end="4"/>
                                            </p:txEl>
                                          </p:spTgt>
                                        </p:tgtEl>
                                        <p:attrNameLst>
                                          <p:attrName>style.visibility</p:attrName>
                                        </p:attrNameLst>
                                      </p:cBhvr>
                                      <p:to>
                                        <p:strVal val="visible"/>
                                      </p:to>
                                    </p:set>
                                    <p:animEffect transition="in" filter="wipe(left)">
                                      <p:cBhvr>
                                        <p:cTn id="30" dur="500"/>
                                        <p:tgtEl>
                                          <p:spTgt spid="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Effect transition="in" filter="wipe(left)">
                                      <p:cBhvr>
                                        <p:cTn id="35" dur="500"/>
                                        <p:tgtEl>
                                          <p:spTgt spid="8">
                                            <p:txEl>
                                              <p:pRg st="5" end="5"/>
                                            </p:txEl>
                                          </p:spTgt>
                                        </p:tgtEl>
                                      </p:cBhvr>
                                    </p:animEffect>
                                  </p:childTnLst>
                                </p:cTn>
                              </p:par>
                            </p:childTnLst>
                          </p:cTn>
                        </p:par>
                        <p:par>
                          <p:cTn id="36" fill="hold">
                            <p:stCondLst>
                              <p:cond delay="500"/>
                            </p:stCondLst>
                            <p:childTnLst>
                              <p:par>
                                <p:cTn id="37" presetID="22" presetClass="entr" presetSubtype="8" fill="hold" nodeType="afterEffect">
                                  <p:stCondLst>
                                    <p:cond delay="0"/>
                                  </p:stCondLst>
                                  <p:childTnLst>
                                    <p:set>
                                      <p:cBhvr>
                                        <p:cTn id="38" dur="1" fill="hold">
                                          <p:stCondLst>
                                            <p:cond delay="0"/>
                                          </p:stCondLst>
                                        </p:cTn>
                                        <p:tgtEl>
                                          <p:spTgt spid="8">
                                            <p:txEl>
                                              <p:pRg st="6" end="6"/>
                                            </p:txEl>
                                          </p:spTgt>
                                        </p:tgtEl>
                                        <p:attrNameLst>
                                          <p:attrName>style.visibility</p:attrName>
                                        </p:attrNameLst>
                                      </p:cBhvr>
                                      <p:to>
                                        <p:strVal val="visible"/>
                                      </p:to>
                                    </p:set>
                                    <p:animEffect transition="in" filter="wipe(left)">
                                      <p:cBhvr>
                                        <p:cTn id="39" dur="500"/>
                                        <p:tgtEl>
                                          <p:spTgt spid="8">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8">
                                            <p:txEl>
                                              <p:pRg st="7" end="7"/>
                                            </p:txEl>
                                          </p:spTgt>
                                        </p:tgtEl>
                                        <p:attrNameLst>
                                          <p:attrName>style.visibility</p:attrName>
                                        </p:attrNameLst>
                                      </p:cBhvr>
                                      <p:to>
                                        <p:strVal val="visible"/>
                                      </p:to>
                                    </p:set>
                                    <p:animEffect transition="in" filter="wipe(left)">
                                      <p:cBhvr>
                                        <p:cTn id="44" dur="500"/>
                                        <p:tgtEl>
                                          <p:spTgt spid="8">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wipe(left)">
                                      <p:cBhvr>
                                        <p:cTn id="4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84364" y="156389"/>
            <a:ext cx="8156666"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150" normalizeH="0" baseline="0" noProof="0" dirty="0">
                <a:ln>
                  <a:noFill/>
                </a:ln>
                <a:solidFill>
                  <a:srgbClr val="F4DC9A"/>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Is hell a torture chamber?</a:t>
            </a: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“Torment” does not refer to </a:t>
            </a:r>
            <a:r>
              <a:rPr kumimoji="0" lang="en-US" sz="4000" b="1" i="1"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torture</a:t>
            </a: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AC392"/>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Revelation 20:10</a:t>
            </a: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In hell, J</a:t>
            </a:r>
            <a:r>
              <a:rPr kumimoji="0" lang="en-US" sz="4000" b="1" i="0" u="none" strike="noStrike" kern="1200" cap="none" spc="-150" normalizeH="0" baseline="0" noProof="0" dirty="0" err="1">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esus</a:t>
            </a:r>
            <a:r>
              <a:rPr kumimoji="0" lang="en-US"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said that there “</a:t>
            </a:r>
            <a:r>
              <a:rPr kumimoji="0" lang="en-GB" sz="4000" b="1" i="0" u="none" strike="noStrike" kern="1200" cap="none" spc="-150" normalizeH="0" baseline="0" noProof="0" dirty="0">
                <a:ln>
                  <a:noFill/>
                </a:ln>
                <a:solidFill>
                  <a:srgbClr val="F7F4D5"/>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will be weeping and gnashing of teeth.”</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AC392"/>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Matthew 8:12</a:t>
            </a:r>
          </a:p>
        </p:txBody>
      </p:sp>
      <p:sp>
        <p:nvSpPr>
          <p:cNvPr id="4" name="Rounded Rectangle 2">
            <a:extLst>
              <a:ext uri="{FF2B5EF4-FFF2-40B4-BE49-F238E27FC236}">
                <a16:creationId xmlns:a16="http://schemas.microsoft.com/office/drawing/2014/main" id="{2B209489-CA45-45B2-B5B4-D18DE3DFCAEA}"/>
              </a:ext>
            </a:extLst>
          </p:cNvPr>
          <p:cNvSpPr/>
          <p:nvPr/>
        </p:nvSpPr>
        <p:spPr>
          <a:xfrm>
            <a:off x="1852550" y="3572709"/>
            <a:ext cx="10070275" cy="2997100"/>
          </a:xfrm>
          <a:prstGeom prst="round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“Weeping” refers to </a:t>
            </a:r>
            <a:r>
              <a:rPr kumimoji="0" lang="en-US" sz="4000" b="1" i="1"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regret</a:t>
            </a:r>
            <a:r>
              <a:rPr kumimoji="0" lang="en-US" sz="40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and </a:t>
            </a:r>
            <a:r>
              <a:rPr kumimoji="0" lang="en-US" sz="4000" b="1" i="1"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mourning</a:t>
            </a:r>
            <a:r>
              <a:rPr kumimoji="0" lang="en-US" sz="40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Matthew 2:18; Mark 5:38; Luke 23:28; John 11:33-35; 20:11, etc.</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Norman L. Geisler, </a:t>
            </a:r>
            <a:r>
              <a:rPr kumimoji="0" lang="en-GB" sz="2400" b="1" i="1" u="none" strike="noStrike" kern="1200" cap="none" spc="0" normalizeH="0" baseline="0" noProof="0" dirty="0">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If God, Why Evil?: A New Way to Think about the Question</a:t>
            </a:r>
            <a:r>
              <a:rPr kumimoji="0" lang="en-GB" sz="2400" b="1" i="0" u="none" strike="noStrike" kern="1200" cap="none" spc="0" normalizeH="0" baseline="0" noProof="0" dirty="0">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(Minneapolis, MN: Bethany House, 2011), 104.</a:t>
            </a:r>
            <a:endParaRPr kumimoji="0" lang="en-US" sz="2400" b="1" i="0" u="none" strike="noStrike" kern="1200" cap="none" spc="0" normalizeH="0" baseline="0" noProof="0" dirty="0">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“Gnashing of teeth” refers to </a:t>
            </a:r>
            <a:r>
              <a:rPr kumimoji="0" lang="en-US" sz="4000" b="1" i="1"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anger</a:t>
            </a:r>
            <a:r>
              <a:rPr kumimoji="0" lang="en-US" sz="40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and </a:t>
            </a:r>
            <a:r>
              <a:rPr kumimoji="0" lang="en-US" sz="4000" b="1" i="1"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hostility</a:t>
            </a:r>
            <a:r>
              <a:rPr kumimoji="0" lang="en-US" sz="40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0504D">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Acts 7:54; Job 16:9; Ps. 35:16; 37:12; Lam. 2:16</a:t>
            </a:r>
          </a:p>
        </p:txBody>
      </p:sp>
      <p:sp>
        <p:nvSpPr>
          <p:cNvPr id="6" name="Rounded Rectangle 2">
            <a:extLst>
              <a:ext uri="{FF2B5EF4-FFF2-40B4-BE49-F238E27FC236}">
                <a16:creationId xmlns:a16="http://schemas.microsoft.com/office/drawing/2014/main" id="{B5A44624-3541-4B1E-94E8-9AA532A19FB1}"/>
              </a:ext>
            </a:extLst>
          </p:cNvPr>
          <p:cNvSpPr/>
          <p:nvPr/>
        </p:nvSpPr>
        <p:spPr>
          <a:xfrm>
            <a:off x="4813188" y="562947"/>
            <a:ext cx="7086600" cy="2514600"/>
          </a:xfrm>
          <a:prstGeom prst="round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(Acts 7:54) [Stephen’s killers] were furious and </a:t>
            </a:r>
            <a:r>
              <a:rPr kumimoji="0" lang="en-GB" sz="4800" b="1" i="1"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gnashed their teeth</a:t>
            </a:r>
            <a:r>
              <a:rPr kumimoji="0" lang="en-GB" sz="48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at him.</a:t>
            </a:r>
          </a:p>
        </p:txBody>
      </p:sp>
    </p:spTree>
    <p:extLst>
      <p:ext uri="{BB962C8B-B14F-4D97-AF65-F5344CB8AC3E}">
        <p14:creationId xmlns:p14="http://schemas.microsoft.com/office/powerpoint/2010/main" val="1543732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left)">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left)">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left)">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wipe(left)">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left)">
                                      <p:cBhvr>
                                        <p:cTn id="32" dur="500"/>
                                        <p:tgtEl>
                                          <p:spTgt spid="4"/>
                                        </p:tgtEl>
                                      </p:cBhvr>
                                    </p:animEffect>
                                  </p:childTnLst>
                                </p:cTn>
                              </p:par>
                              <p:par>
                                <p:cTn id="33" presetID="22" presetClass="entr" presetSubtype="8" fill="hold" nodeType="with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Effect transition="in" filter="wipe(left)">
                                      <p:cBhvr>
                                        <p:cTn id="35" dur="500"/>
                                        <p:tgtEl>
                                          <p:spTgt spid="4">
                                            <p:txEl>
                                              <p:pRg st="0" end="0"/>
                                            </p:txEl>
                                          </p:spTgt>
                                        </p:tgtEl>
                                      </p:cBhvr>
                                    </p:animEffect>
                                  </p:childTnLst>
                                </p:cTn>
                              </p:par>
                            </p:childTnLst>
                          </p:cTn>
                        </p:par>
                        <p:par>
                          <p:cTn id="36" fill="hold">
                            <p:stCondLst>
                              <p:cond delay="500"/>
                            </p:stCondLst>
                            <p:childTnLst>
                              <p:par>
                                <p:cTn id="37" presetID="22" presetClass="entr" presetSubtype="8" fill="hold" nodeType="afterEffect">
                                  <p:stCondLst>
                                    <p:cond delay="0"/>
                                  </p:stCondLst>
                                  <p:childTnLst>
                                    <p:set>
                                      <p:cBhvr>
                                        <p:cTn id="38" dur="1" fill="hold">
                                          <p:stCondLst>
                                            <p:cond delay="0"/>
                                          </p:stCondLst>
                                        </p:cTn>
                                        <p:tgtEl>
                                          <p:spTgt spid="4">
                                            <p:txEl>
                                              <p:pRg st="1" end="1"/>
                                            </p:txEl>
                                          </p:spTgt>
                                        </p:tgtEl>
                                        <p:attrNameLst>
                                          <p:attrName>style.visibility</p:attrName>
                                        </p:attrNameLst>
                                      </p:cBhvr>
                                      <p:to>
                                        <p:strVal val="visible"/>
                                      </p:to>
                                    </p:set>
                                    <p:animEffect transition="in" filter="wipe(left)">
                                      <p:cBhvr>
                                        <p:cTn id="39" dur="500"/>
                                        <p:tgtEl>
                                          <p:spTgt spid="4">
                                            <p:txEl>
                                              <p:pRg st="1" end="1"/>
                                            </p:txEl>
                                          </p:spTgt>
                                        </p:tgtEl>
                                      </p:cBhvr>
                                    </p:animEffect>
                                  </p:childTnLst>
                                </p:cTn>
                              </p:par>
                            </p:childTnLst>
                          </p:cTn>
                        </p:par>
                        <p:par>
                          <p:cTn id="40" fill="hold">
                            <p:stCondLst>
                              <p:cond delay="1000"/>
                            </p:stCondLst>
                            <p:childTnLst>
                              <p:par>
                                <p:cTn id="41" presetID="22" presetClass="entr" presetSubtype="8" fill="hold" nodeType="after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Effect transition="in" filter="wipe(left)">
                                      <p:cBhvr>
                                        <p:cTn id="43" dur="500"/>
                                        <p:tgtEl>
                                          <p:spTgt spid="4">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4">
                                            <p:txEl>
                                              <p:pRg st="3" end="3"/>
                                            </p:txEl>
                                          </p:spTgt>
                                        </p:tgtEl>
                                        <p:attrNameLst>
                                          <p:attrName>style.visibility</p:attrName>
                                        </p:attrNameLst>
                                      </p:cBhvr>
                                      <p:to>
                                        <p:strVal val="visible"/>
                                      </p:to>
                                    </p:set>
                                    <p:animEffect transition="in" filter="wipe(left)">
                                      <p:cBhvr>
                                        <p:cTn id="48" dur="500"/>
                                        <p:tgtEl>
                                          <p:spTgt spid="4">
                                            <p:txEl>
                                              <p:pRg st="3" end="3"/>
                                            </p:txEl>
                                          </p:spTgt>
                                        </p:tgtEl>
                                      </p:cBhvr>
                                    </p:animEffect>
                                  </p:childTnLst>
                                </p:cTn>
                              </p:par>
                            </p:childTnLst>
                          </p:cTn>
                        </p:par>
                        <p:par>
                          <p:cTn id="49" fill="hold">
                            <p:stCondLst>
                              <p:cond delay="500"/>
                            </p:stCondLst>
                            <p:childTnLst>
                              <p:par>
                                <p:cTn id="50" presetID="22" presetClass="entr" presetSubtype="8" fill="hold" nodeType="afterEffect">
                                  <p:stCondLst>
                                    <p:cond delay="0"/>
                                  </p:stCondLst>
                                  <p:childTnLst>
                                    <p:set>
                                      <p:cBhvr>
                                        <p:cTn id="51" dur="1" fill="hold">
                                          <p:stCondLst>
                                            <p:cond delay="0"/>
                                          </p:stCondLst>
                                        </p:cTn>
                                        <p:tgtEl>
                                          <p:spTgt spid="4">
                                            <p:txEl>
                                              <p:pRg st="4" end="4"/>
                                            </p:txEl>
                                          </p:spTgt>
                                        </p:tgtEl>
                                        <p:attrNameLst>
                                          <p:attrName>style.visibility</p:attrName>
                                        </p:attrNameLst>
                                      </p:cBhvr>
                                      <p:to>
                                        <p:strVal val="visible"/>
                                      </p:to>
                                    </p:set>
                                    <p:animEffect transition="in" filter="wipe(left)">
                                      <p:cBhvr>
                                        <p:cTn id="52" dur="500"/>
                                        <p:tgtEl>
                                          <p:spTgt spid="4">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wipe(left)">
                                      <p:cBhvr>
                                        <p:cTn id="5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60742" y="59615"/>
            <a:ext cx="12042866" cy="4401205"/>
          </a:xfrm>
          <a:prstGeom prst="rect">
            <a:avLst/>
          </a:prstGeom>
          <a:noFill/>
        </p:spPr>
        <p:txBody>
          <a:bodyPr wrap="square" rtlCol="0">
            <a:spAutoFit/>
          </a:bodyPr>
          <a:lstStyle/>
          <a:p>
            <a:r>
              <a:rPr lang="en-US" sz="4000" b="1" spc="-150" dirty="0">
                <a:solidFill>
                  <a:srgbClr val="966636"/>
                </a:solidFill>
                <a:effectLst>
                  <a:outerShdw blurRad="38100" dist="38100" dir="2700000" algn="tl">
                    <a:srgbClr val="000000">
                      <a:alpha val="43137"/>
                    </a:srgbClr>
                  </a:outerShdw>
                </a:effectLst>
                <a:latin typeface="Times New Roman" pitchFamily="18" charset="0"/>
                <a:cs typeface="Times New Roman" pitchFamily="18" charset="0"/>
              </a:rPr>
              <a:t>(Rev. 20:11) </a:t>
            </a:r>
            <a:r>
              <a:rPr lang="en-GB" sz="4000" b="1" spc="-150" dirty="0">
                <a:solidFill>
                  <a:srgbClr val="966636"/>
                </a:solidFill>
                <a:effectLst>
                  <a:outerShdw blurRad="38100" dist="38100" dir="2700000" algn="tl">
                    <a:srgbClr val="000000">
                      <a:alpha val="43137"/>
                    </a:srgbClr>
                  </a:outerShdw>
                </a:effectLst>
                <a:latin typeface="Times New Roman" pitchFamily="18" charset="0"/>
                <a:cs typeface="Times New Roman" pitchFamily="18" charset="0"/>
              </a:rPr>
              <a:t>Then I saw a great white throne and him who was seated on it. The earth and the heavens fled from his presence, and there was no place for them.</a:t>
            </a:r>
          </a:p>
          <a:p>
            <a:r>
              <a:rPr lang="en-US" sz="4000" b="1" spc="-150" baseline="3000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12 </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And I saw the dead, great and small, standing before the throne, and books were opened. Another book was opened, which is the book of life. The dead were judged according to what they had done as recorded in the books.</a:t>
            </a:r>
          </a:p>
        </p:txBody>
      </p:sp>
      <p:sp>
        <p:nvSpPr>
          <p:cNvPr id="7" name="Rectangle: Rounded Corners 6">
            <a:extLst>
              <a:ext uri="{FF2B5EF4-FFF2-40B4-BE49-F238E27FC236}">
                <a16:creationId xmlns:a16="http://schemas.microsoft.com/office/drawing/2014/main" id="{56CF4C04-C402-4FF6-8D48-4D5B8F43C2A8}"/>
              </a:ext>
            </a:extLst>
          </p:cNvPr>
          <p:cNvSpPr/>
          <p:nvPr/>
        </p:nvSpPr>
        <p:spPr>
          <a:xfrm>
            <a:off x="2414650" y="2562100"/>
            <a:ext cx="1464625" cy="635811"/>
          </a:xfrm>
          <a:prstGeom prst="roundRect">
            <a:avLst/>
          </a:prstGeom>
          <a:noFill/>
          <a:ln w="76200">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Rectangle: Rounded Corners 8">
            <a:extLst>
              <a:ext uri="{FF2B5EF4-FFF2-40B4-BE49-F238E27FC236}">
                <a16:creationId xmlns:a16="http://schemas.microsoft.com/office/drawing/2014/main" id="{6F1DEF25-F241-46B6-AD38-3711C2B21690}"/>
              </a:ext>
            </a:extLst>
          </p:cNvPr>
          <p:cNvSpPr/>
          <p:nvPr/>
        </p:nvSpPr>
        <p:spPr>
          <a:xfrm>
            <a:off x="7701150" y="3763546"/>
            <a:ext cx="1498174" cy="654324"/>
          </a:xfrm>
          <a:prstGeom prst="roundRect">
            <a:avLst/>
          </a:prstGeom>
          <a:noFill/>
          <a:ln w="76200">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cxnSp>
        <p:nvCxnSpPr>
          <p:cNvPr id="10" name="Straight Connector 9">
            <a:extLst>
              <a:ext uri="{FF2B5EF4-FFF2-40B4-BE49-F238E27FC236}">
                <a16:creationId xmlns:a16="http://schemas.microsoft.com/office/drawing/2014/main" id="{C8E5D2B9-AE3D-4C9B-95EC-8693D3A59A36}"/>
              </a:ext>
            </a:extLst>
          </p:cNvPr>
          <p:cNvCxnSpPr>
            <a:cxnSpLocks/>
            <a:stCxn id="7" idx="3"/>
            <a:endCxn id="9" idx="1"/>
          </p:cNvCxnSpPr>
          <p:nvPr/>
        </p:nvCxnSpPr>
        <p:spPr>
          <a:xfrm>
            <a:off x="3879275" y="2880006"/>
            <a:ext cx="3821875" cy="121070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Rounded Corners 11">
            <a:extLst>
              <a:ext uri="{FF2B5EF4-FFF2-40B4-BE49-F238E27FC236}">
                <a16:creationId xmlns:a16="http://schemas.microsoft.com/office/drawing/2014/main" id="{F3177EC1-543A-47E8-AC84-51447A82D8C9}"/>
              </a:ext>
            </a:extLst>
          </p:cNvPr>
          <p:cNvSpPr/>
          <p:nvPr/>
        </p:nvSpPr>
        <p:spPr>
          <a:xfrm>
            <a:off x="2485900" y="3194143"/>
            <a:ext cx="2524817" cy="635811"/>
          </a:xfrm>
          <a:prstGeom prst="roundRect">
            <a:avLst/>
          </a:prstGeom>
          <a:noFill/>
          <a:ln w="76200">
            <a:solidFill>
              <a:srgbClr val="FFFF99"/>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 name="Rectangle: Rounded Corners 12">
            <a:extLst>
              <a:ext uri="{FF2B5EF4-FFF2-40B4-BE49-F238E27FC236}">
                <a16:creationId xmlns:a16="http://schemas.microsoft.com/office/drawing/2014/main" id="{DAE1EC72-6C5D-4177-B33F-EC61B1680F08}"/>
              </a:ext>
            </a:extLst>
          </p:cNvPr>
          <p:cNvSpPr/>
          <p:nvPr/>
        </p:nvSpPr>
        <p:spPr>
          <a:xfrm>
            <a:off x="6475342" y="2550225"/>
            <a:ext cx="2937833" cy="654324"/>
          </a:xfrm>
          <a:prstGeom prst="roundRect">
            <a:avLst/>
          </a:prstGeom>
          <a:noFill/>
          <a:ln w="76200">
            <a:solidFill>
              <a:srgbClr val="FFFF99"/>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cxnSp>
        <p:nvCxnSpPr>
          <p:cNvPr id="14" name="Straight Connector 13">
            <a:extLst>
              <a:ext uri="{FF2B5EF4-FFF2-40B4-BE49-F238E27FC236}">
                <a16:creationId xmlns:a16="http://schemas.microsoft.com/office/drawing/2014/main" id="{B9A95F8E-F261-4335-8024-4AB6C1BEC635}"/>
              </a:ext>
            </a:extLst>
          </p:cNvPr>
          <p:cNvCxnSpPr>
            <a:cxnSpLocks/>
            <a:stCxn id="12" idx="3"/>
            <a:endCxn id="13" idx="1"/>
          </p:cNvCxnSpPr>
          <p:nvPr/>
        </p:nvCxnSpPr>
        <p:spPr>
          <a:xfrm flipV="1">
            <a:off x="5010717" y="2877387"/>
            <a:ext cx="1464625" cy="634662"/>
          </a:xfrm>
          <a:prstGeom prst="line">
            <a:avLst/>
          </a:prstGeom>
          <a:ln w="76200">
            <a:solidFill>
              <a:srgbClr val="FFFF9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3043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left)">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right)">
                                      <p:cBhvr>
                                        <p:cTn id="25" dur="500"/>
                                        <p:tgtEl>
                                          <p:spTgt spid="13"/>
                                        </p:tgtEl>
                                      </p:cBhvr>
                                    </p:animEffect>
                                  </p:childTnLst>
                                </p:cTn>
                              </p:par>
                            </p:childTnLst>
                          </p:cTn>
                        </p:par>
                        <p:par>
                          <p:cTn id="26" fill="hold">
                            <p:stCondLst>
                              <p:cond delay="500"/>
                            </p:stCondLst>
                            <p:childTnLst>
                              <p:par>
                                <p:cTn id="27" presetID="22" presetClass="entr" presetSubtype="2" fill="hold"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right)">
                                      <p:cBhvr>
                                        <p:cTn id="29" dur="500"/>
                                        <p:tgtEl>
                                          <p:spTgt spid="14"/>
                                        </p:tgtEl>
                                      </p:cBhvr>
                                    </p:animEffect>
                                  </p:childTnLst>
                                </p:cTn>
                              </p:par>
                            </p:childTnLst>
                          </p:cTn>
                        </p:par>
                        <p:par>
                          <p:cTn id="30" fill="hold">
                            <p:stCondLst>
                              <p:cond delay="1000"/>
                            </p:stCondLst>
                            <p:childTnLst>
                              <p:par>
                                <p:cTn id="31" presetID="22" presetClass="entr" presetSubtype="2"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right)">
                                      <p:cBhvr>
                                        <p:cTn id="3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60742" y="59615"/>
            <a:ext cx="12042866" cy="1323439"/>
          </a:xfrm>
          <a:prstGeom prst="rect">
            <a:avLst/>
          </a:prstGeom>
          <a:noFill/>
        </p:spPr>
        <p:txBody>
          <a:bodyPr wrap="square" rtlCol="0">
            <a:spAutoFit/>
          </a:bodyPr>
          <a:lstStyle/>
          <a:p>
            <a:r>
              <a:rPr lang="en-US"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(Rev. 20:13) </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The sea gave up the dead that were in it,</a:t>
            </a:r>
          </a:p>
          <a:p>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and death and Hades gave up the dead that were in them.</a:t>
            </a:r>
          </a:p>
        </p:txBody>
      </p:sp>
      <p:sp>
        <p:nvSpPr>
          <p:cNvPr id="3" name="Rounded Rectangle 5">
            <a:extLst>
              <a:ext uri="{FF2B5EF4-FFF2-40B4-BE49-F238E27FC236}">
                <a16:creationId xmlns:a16="http://schemas.microsoft.com/office/drawing/2014/main" id="{C7FDB826-C67D-4E63-8A75-E5F56B9B3AFD}"/>
              </a:ext>
            </a:extLst>
          </p:cNvPr>
          <p:cNvSpPr/>
          <p:nvPr/>
        </p:nvSpPr>
        <p:spPr>
          <a:xfrm>
            <a:off x="5310250" y="1371600"/>
            <a:ext cx="6629400" cy="1219200"/>
          </a:xfrm>
          <a:prstGeom prst="roundRect">
            <a:avLst/>
          </a:prstGeom>
          <a:solidFill>
            <a:srgbClr val="312B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4000" b="1" spc="-15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This is the </a:t>
            </a:r>
            <a:r>
              <a:rPr lang="en-GB" sz="4000" b="1" i="1" spc="-15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second</a:t>
            </a:r>
            <a:r>
              <a:rPr lang="en-GB" sz="4000" b="1" spc="-15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resurrection.</a:t>
            </a:r>
            <a:endParaRPr kumimoji="0" lang="en-US" sz="4000" b="1" u="none" strike="noStrike" kern="1200" cap="none" spc="-15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a:p>
            <a:pPr algn="ctr">
              <a:defRPr/>
            </a:pPr>
            <a:r>
              <a:rPr lang="en-US" sz="2400" b="1" dirty="0">
                <a:solidFill>
                  <a:schemeClr val="tx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Revelation 20:5</a:t>
            </a:r>
          </a:p>
        </p:txBody>
      </p:sp>
    </p:spTree>
    <p:extLst>
      <p:ext uri="{BB962C8B-B14F-4D97-AF65-F5344CB8AC3E}">
        <p14:creationId xmlns:p14="http://schemas.microsoft.com/office/powerpoint/2010/main" val="294278348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left)">
                                      <p:cBhvr>
                                        <p:cTn id="7" dur="500"/>
                                        <p:tgtEl>
                                          <p:spTgt spid="8">
                                            <p:txEl>
                                              <p:pRg st="1" end="1"/>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60742" y="59615"/>
            <a:ext cx="12042866" cy="1938992"/>
          </a:xfrm>
          <a:prstGeom prst="rect">
            <a:avLst/>
          </a:prstGeom>
          <a:noFill/>
        </p:spPr>
        <p:txBody>
          <a:bodyPr wrap="square" rtlCol="0">
            <a:spAutoFit/>
          </a:bodyPr>
          <a:lstStyle/>
          <a:p>
            <a:r>
              <a:rPr lang="en-US" sz="4000" b="1" spc="-150" dirty="0">
                <a:solidFill>
                  <a:srgbClr val="966636"/>
                </a:solidFill>
                <a:effectLst>
                  <a:outerShdw blurRad="38100" dist="38100" dir="2700000" algn="tl">
                    <a:srgbClr val="000000">
                      <a:alpha val="43137"/>
                    </a:srgbClr>
                  </a:outerShdw>
                </a:effectLst>
                <a:latin typeface="Times New Roman" pitchFamily="18" charset="0"/>
                <a:cs typeface="Times New Roman" pitchFamily="18" charset="0"/>
              </a:rPr>
              <a:t>(Rev. 20:13) </a:t>
            </a:r>
            <a:r>
              <a:rPr lang="en-GB" sz="4000" b="1" spc="-150" dirty="0">
                <a:solidFill>
                  <a:srgbClr val="966636"/>
                </a:solidFill>
                <a:effectLst>
                  <a:outerShdw blurRad="38100" dist="38100" dir="2700000" algn="tl">
                    <a:srgbClr val="000000">
                      <a:alpha val="43137"/>
                    </a:srgbClr>
                  </a:outerShdw>
                </a:effectLst>
                <a:latin typeface="Times New Roman" pitchFamily="18" charset="0"/>
                <a:cs typeface="Times New Roman" pitchFamily="18" charset="0"/>
              </a:rPr>
              <a:t>The sea gave up the dead that were in it,</a:t>
            </a:r>
          </a:p>
          <a:p>
            <a:r>
              <a:rPr lang="en-GB" sz="4000" b="1" spc="-150" dirty="0">
                <a:solidFill>
                  <a:srgbClr val="966636"/>
                </a:solidFill>
                <a:effectLst>
                  <a:outerShdw blurRad="38100" dist="38100" dir="2700000" algn="tl">
                    <a:srgbClr val="000000">
                      <a:alpha val="43137"/>
                    </a:srgbClr>
                  </a:outerShdw>
                </a:effectLst>
                <a:latin typeface="Times New Roman" pitchFamily="18" charset="0"/>
                <a:cs typeface="Times New Roman" pitchFamily="18" charset="0"/>
              </a:rPr>
              <a:t>and death and Hades gave up the dead that were in them.</a:t>
            </a:r>
          </a:p>
          <a:p>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Each person was </a:t>
            </a:r>
            <a:r>
              <a:rPr lang="en-GB" sz="4000" b="1" u="sng"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judged according to what they had done.</a:t>
            </a:r>
          </a:p>
        </p:txBody>
      </p:sp>
    </p:spTree>
    <p:extLst>
      <p:ext uri="{BB962C8B-B14F-4D97-AF65-F5344CB8AC3E}">
        <p14:creationId xmlns:p14="http://schemas.microsoft.com/office/powerpoint/2010/main" val="3991315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wipe(left)">
                                      <p:cBhvr>
                                        <p:cTn id="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60742" y="59615"/>
            <a:ext cx="12042866" cy="1323439"/>
          </a:xfrm>
          <a:prstGeom prst="rect">
            <a:avLst/>
          </a:prstGeom>
          <a:noFill/>
        </p:spPr>
        <p:txBody>
          <a:bodyPr wrap="square" rtlCol="0">
            <a:spAutoFit/>
          </a:bodyPr>
          <a:lstStyle/>
          <a:p>
            <a:r>
              <a:rPr lang="en-US"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(Rev. 20:14) </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Then death and Hades were thrown into the lake of fire. The lake of fire is the second death.</a:t>
            </a:r>
          </a:p>
        </p:txBody>
      </p:sp>
      <p:sp>
        <p:nvSpPr>
          <p:cNvPr id="4" name="Rectangle: Rounded Corners 3">
            <a:extLst>
              <a:ext uri="{FF2B5EF4-FFF2-40B4-BE49-F238E27FC236}">
                <a16:creationId xmlns:a16="http://schemas.microsoft.com/office/drawing/2014/main" id="{2BA78F81-C58B-49C6-88FC-9F1083B597FA}"/>
              </a:ext>
            </a:extLst>
          </p:cNvPr>
          <p:cNvSpPr/>
          <p:nvPr/>
        </p:nvSpPr>
        <p:spPr>
          <a:xfrm>
            <a:off x="3681351" y="102167"/>
            <a:ext cx="1339558" cy="654324"/>
          </a:xfrm>
          <a:prstGeom prst="roundRect">
            <a:avLst/>
          </a:prstGeom>
          <a:noFill/>
          <a:ln w="76200">
            <a:solidFill>
              <a:srgbClr val="FFFF99"/>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5" name="Rectangle: Rounded Corners 4">
            <a:extLst>
              <a:ext uri="{FF2B5EF4-FFF2-40B4-BE49-F238E27FC236}">
                <a16:creationId xmlns:a16="http://schemas.microsoft.com/office/drawing/2014/main" id="{7B6C7B98-2D6D-4597-8B3E-B9000375C218}"/>
              </a:ext>
            </a:extLst>
          </p:cNvPr>
          <p:cNvSpPr/>
          <p:nvPr/>
        </p:nvSpPr>
        <p:spPr>
          <a:xfrm>
            <a:off x="5767450" y="109563"/>
            <a:ext cx="1491958" cy="654324"/>
          </a:xfrm>
          <a:prstGeom prst="roundRect">
            <a:avLst/>
          </a:prstGeom>
          <a:noFill/>
          <a:ln w="76200">
            <a:solidFill>
              <a:srgbClr val="FFFF99"/>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Rectangle: Rounded Corners 8">
            <a:extLst>
              <a:ext uri="{FF2B5EF4-FFF2-40B4-BE49-F238E27FC236}">
                <a16:creationId xmlns:a16="http://schemas.microsoft.com/office/drawing/2014/main" id="{108FD1B4-DE79-4178-B00F-22E8C9BA0061}"/>
              </a:ext>
            </a:extLst>
          </p:cNvPr>
          <p:cNvSpPr/>
          <p:nvPr/>
        </p:nvSpPr>
        <p:spPr>
          <a:xfrm>
            <a:off x="6607320" y="757122"/>
            <a:ext cx="2841479" cy="654324"/>
          </a:xfrm>
          <a:prstGeom prst="roundRect">
            <a:avLst/>
          </a:prstGeom>
          <a:noFill/>
          <a:ln w="76200">
            <a:solidFill>
              <a:srgbClr val="FFFF99"/>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 name="Rounded Rectangle 5">
            <a:extLst>
              <a:ext uri="{FF2B5EF4-FFF2-40B4-BE49-F238E27FC236}">
                <a16:creationId xmlns:a16="http://schemas.microsoft.com/office/drawing/2014/main" id="{1C081ACB-A1D4-44EA-A9B2-03AB097C3A7D}"/>
              </a:ext>
            </a:extLst>
          </p:cNvPr>
          <p:cNvSpPr/>
          <p:nvPr/>
        </p:nvSpPr>
        <p:spPr>
          <a:xfrm>
            <a:off x="4495800" y="1425606"/>
            <a:ext cx="7344887" cy="1323439"/>
          </a:xfrm>
          <a:prstGeom prst="roundRect">
            <a:avLst/>
          </a:prstGeom>
          <a:solidFill>
            <a:srgbClr val="312B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4000" b="1" spc="-15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personification of death.</a:t>
            </a:r>
            <a:endParaRPr kumimoji="0" lang="en-US" sz="4000" b="1" u="none" strike="noStrike" kern="1200" cap="none" spc="-15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a:p>
            <a:pPr algn="ctr">
              <a:defRPr/>
            </a:pPr>
            <a:r>
              <a:rPr lang="sv-SE" sz="2400" b="1" dirty="0">
                <a:solidFill>
                  <a:schemeClr val="tx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Corinthians 15:26, 54-55; Isaiah 25:8; Hosea 13:14</a:t>
            </a:r>
            <a:endParaRPr lang="en-US" sz="2400" b="1" dirty="0">
              <a:solidFill>
                <a:schemeClr val="tx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1" name="Rounded Rectangle 5">
            <a:extLst>
              <a:ext uri="{FF2B5EF4-FFF2-40B4-BE49-F238E27FC236}">
                <a16:creationId xmlns:a16="http://schemas.microsoft.com/office/drawing/2014/main" id="{E29703A1-B31E-4EFD-B456-2335933A21D0}"/>
              </a:ext>
            </a:extLst>
          </p:cNvPr>
          <p:cNvSpPr/>
          <p:nvPr/>
        </p:nvSpPr>
        <p:spPr>
          <a:xfrm>
            <a:off x="168727" y="2610830"/>
            <a:ext cx="6438593" cy="1780731"/>
          </a:xfrm>
          <a:prstGeom prst="round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4000" b="1" spc="-15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Hades is the </a:t>
            </a:r>
            <a:r>
              <a:rPr lang="en-GB" sz="4000" b="1" i="1" spc="-15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present hell</a:t>
            </a:r>
            <a:r>
              <a:rPr lang="en-GB" sz="4000" b="1" spc="-15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just like there is a </a:t>
            </a:r>
            <a:r>
              <a:rPr lang="en-GB" sz="4000" b="1" i="1" spc="-15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present heaven</a:t>
            </a:r>
            <a:r>
              <a:rPr lang="en-GB" sz="4000" b="1" spc="-15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kumimoji="0" lang="en-US" sz="4000" b="1" u="none" strike="noStrike" kern="1200" cap="none" spc="-15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a:p>
            <a:pPr algn="ctr">
              <a:defRPr/>
            </a:pPr>
            <a:r>
              <a:rPr lang="en-US" sz="24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Matthew 11:23; Luke 16:23; Revelation 1:18</a:t>
            </a:r>
          </a:p>
        </p:txBody>
      </p:sp>
      <p:sp>
        <p:nvSpPr>
          <p:cNvPr id="12" name="Rounded Rectangle 5">
            <a:extLst>
              <a:ext uri="{FF2B5EF4-FFF2-40B4-BE49-F238E27FC236}">
                <a16:creationId xmlns:a16="http://schemas.microsoft.com/office/drawing/2014/main" id="{94C0AEDC-FD22-4EDE-ADA6-D4A46D62D3A9}"/>
              </a:ext>
            </a:extLst>
          </p:cNvPr>
          <p:cNvSpPr/>
          <p:nvPr/>
        </p:nvSpPr>
        <p:spPr>
          <a:xfrm>
            <a:off x="5322125" y="3956040"/>
            <a:ext cx="6438593" cy="2448057"/>
          </a:xfrm>
          <a:prstGeom prst="roundRect">
            <a:avLst/>
          </a:prstGeom>
          <a:solidFill>
            <a:srgbClr val="312B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4800" b="1" spc="-15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“second death” refers to being separated from God </a:t>
            </a:r>
            <a:r>
              <a:rPr lang="en-GB" sz="4800" b="1" i="1" spc="-15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forever</a:t>
            </a:r>
            <a:r>
              <a:rPr lang="en-GB" sz="4800" b="1" spc="-15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kumimoji="0" lang="en-US" sz="4800" b="1" u="none" strike="noStrike" kern="1200" cap="none" spc="-15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960288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500"/>
                                        <p:tgtEl>
                                          <p:spTgt spid="9"/>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left)">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9"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60742" y="59615"/>
            <a:ext cx="12042866" cy="1323439"/>
          </a:xfrm>
          <a:prstGeom prst="rect">
            <a:avLst/>
          </a:prstGeom>
          <a:noFill/>
        </p:spPr>
        <p:txBody>
          <a:bodyPr wrap="square" rtlCol="0">
            <a:spAutoFit/>
          </a:bodyPr>
          <a:lstStyle/>
          <a:p>
            <a:r>
              <a:rPr lang="en-US"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(Rev. 20:15) </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Anyone whose name was not found written in the book of life was thrown into the lake of fire.</a:t>
            </a:r>
          </a:p>
        </p:txBody>
      </p:sp>
      <p:sp>
        <p:nvSpPr>
          <p:cNvPr id="3" name="Rounded Rectangle 5">
            <a:extLst>
              <a:ext uri="{FF2B5EF4-FFF2-40B4-BE49-F238E27FC236}">
                <a16:creationId xmlns:a16="http://schemas.microsoft.com/office/drawing/2014/main" id="{2CC37609-351C-4526-B953-090E484DD861}"/>
              </a:ext>
            </a:extLst>
          </p:cNvPr>
          <p:cNvSpPr/>
          <p:nvPr/>
        </p:nvSpPr>
        <p:spPr>
          <a:xfrm>
            <a:off x="1254592" y="1524000"/>
            <a:ext cx="9655166" cy="4191000"/>
          </a:xfrm>
          <a:prstGeom prst="round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0" b="1" spc="-15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Does hell </a:t>
            </a:r>
            <a:r>
              <a:rPr lang="en-US" sz="8000" b="1" i="1" spc="-15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really</a:t>
            </a:r>
            <a:r>
              <a:rPr lang="en-US" sz="8000" b="1" spc="-15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exist?</a:t>
            </a:r>
          </a:p>
          <a:p>
            <a:pPr algn="ctr">
              <a:defRPr/>
            </a:pPr>
            <a:r>
              <a:rPr lang="en-US" sz="8000" b="1" spc="-15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What is it like?</a:t>
            </a:r>
          </a:p>
          <a:p>
            <a:pPr algn="ctr">
              <a:defRPr/>
            </a:pPr>
            <a:r>
              <a:rPr lang="en-US" sz="8000" b="1" spc="-15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Who will go there?</a:t>
            </a:r>
            <a:endParaRPr lang="en-US" sz="54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23621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left)">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600" dirty="0" smtClean="0">
            <a:latin typeface="Times New Roman" pitchFamily="18" charset="0"/>
            <a:cs typeface="Times New Roman" pitchFamily="18" charset="0"/>
          </a:defRPr>
        </a:defPPr>
      </a:lstStyle>
    </a:txDef>
  </a:objectDefaults>
  <a:extraClrSchemeLst/>
</a:theme>
</file>

<file path=ppt/theme/theme2.xml><?xml version="1.0" encoding="utf-8"?>
<a:theme xmlns:a="http://schemas.openxmlformats.org/drawingml/2006/main" name="DwellDark">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welldark16x9.potx" id="{77470787-3BA3-4BA9-93AB-3419747B99F4}" vid="{A57E8D5C-484E-4496-B0FE-81ED5C544492}"/>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600" dirty="0" smtClean="0">
            <a:latin typeface="Times New Roman" pitchFamily="18" charset="0"/>
            <a:cs typeface="Times New Roman" pitchFamily="18" charset="0"/>
          </a:defRPr>
        </a:defPPr>
      </a:lstStyle>
    </a:txDef>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600" dirty="0" smtClean="0">
            <a:latin typeface="Times New Roman" pitchFamily="18" charset="0"/>
            <a:cs typeface="Times New Roman" pitchFamily="18" charset="0"/>
          </a:defRPr>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3590</Words>
  <Application>Microsoft Office PowerPoint</Application>
  <PresentationFormat>Widescreen</PresentationFormat>
  <Paragraphs>352</Paragraphs>
  <Slides>45</Slides>
  <Notes>44</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45</vt:i4>
      </vt:variant>
    </vt:vector>
  </HeadingPairs>
  <TitlesOfParts>
    <vt:vector size="55" baseType="lpstr">
      <vt:lpstr>Arial</vt:lpstr>
      <vt:lpstr>Calibri</vt:lpstr>
      <vt:lpstr>Calibri Light</vt:lpstr>
      <vt:lpstr>Lao UI</vt:lpstr>
      <vt:lpstr>Times New Roman</vt:lpstr>
      <vt:lpstr>Wingdings</vt:lpstr>
      <vt:lpstr>Office Theme</vt:lpstr>
      <vt:lpstr>DwellDark</vt: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2025-03-25T16:32:54Z</dcterms:created>
  <dcterms:modified xsi:type="dcterms:W3CDTF">2025-03-25T16:33:02Z</dcterms:modified>
</cp:coreProperties>
</file>