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5683" r:id="rId4"/>
  </p:sldMasterIdLst>
  <p:notesMasterIdLst>
    <p:notesMasterId r:id="rId31"/>
  </p:notesMasterIdLst>
  <p:sldIdLst>
    <p:sldId id="8541" r:id="rId5"/>
    <p:sldId id="9629" r:id="rId6"/>
    <p:sldId id="9649" r:id="rId7"/>
    <p:sldId id="9650" r:id="rId8"/>
    <p:sldId id="9651" r:id="rId9"/>
    <p:sldId id="9652" r:id="rId10"/>
    <p:sldId id="9648" r:id="rId11"/>
    <p:sldId id="9654" r:id="rId12"/>
    <p:sldId id="9655" r:id="rId13"/>
    <p:sldId id="9672" r:id="rId14"/>
    <p:sldId id="9656" r:id="rId15"/>
    <p:sldId id="9657" r:id="rId16"/>
    <p:sldId id="9653" r:id="rId17"/>
    <p:sldId id="9658" r:id="rId18"/>
    <p:sldId id="9663" r:id="rId19"/>
    <p:sldId id="9661" r:id="rId20"/>
    <p:sldId id="9660" r:id="rId21"/>
    <p:sldId id="9664" r:id="rId22"/>
    <p:sldId id="9659" r:id="rId23"/>
    <p:sldId id="9666" r:id="rId24"/>
    <p:sldId id="9667" r:id="rId25"/>
    <p:sldId id="9668" r:id="rId26"/>
    <p:sldId id="9669" r:id="rId27"/>
    <p:sldId id="9670" r:id="rId28"/>
    <p:sldId id="9671" r:id="rId29"/>
    <p:sldId id="9551" r:id="rId30"/>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6676"/>
    <a:srgbClr val="5286C4"/>
    <a:srgbClr val="393939"/>
    <a:srgbClr val="254061"/>
    <a:srgbClr val="D3E6FF"/>
    <a:srgbClr val="B0E4CD"/>
    <a:srgbClr val="35A5C2"/>
    <a:srgbClr val="385D8A"/>
    <a:srgbClr val="386294"/>
    <a:srgbClr val="204C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8A9E43-BB46-F54B-B0CE-FD01709A5DB5}" v="604" dt="2024-02-23T00:32:20.92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207"/>
    <p:restoredTop sz="55490"/>
  </p:normalViewPr>
  <p:slideViewPr>
    <p:cSldViewPr snapToGrid="0" snapToObjects="1">
      <p:cViewPr varScale="1">
        <p:scale>
          <a:sx n="40" d="100"/>
          <a:sy n="40" d="100"/>
        </p:scale>
        <p:origin x="1692"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charset="-128"/>
                <a:cs typeface="ＭＳ Ｐゴシック" charset="-128"/>
              </a:defRPr>
            </a:lvl1pPr>
          </a:lstStyle>
          <a:p>
            <a:pPr>
              <a:defRPr/>
            </a:pPr>
            <a:endParaRPr lang="en-US"/>
          </a:p>
        </p:txBody>
      </p:sp>
      <p:sp>
        <p:nvSpPr>
          <p:cNvPr id="1027"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ＭＳ Ｐゴシック" charset="-128"/>
                <a:cs typeface="ＭＳ Ｐゴシック" charset="-128"/>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3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charset="-128"/>
                <a:cs typeface="ＭＳ Ｐゴシック" charset="-128"/>
              </a:defRPr>
            </a:lvl1pPr>
          </a:lstStyle>
          <a:p>
            <a:pPr>
              <a:defRPr/>
            </a:pPr>
            <a:endParaRPr lang="en-US"/>
          </a:p>
        </p:txBody>
      </p:sp>
      <p:sp>
        <p:nvSpPr>
          <p:cNvPr id="103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latin typeface="Arial" charset="0"/>
                <a:ea typeface="ＭＳ Ｐゴシック" charset="-128"/>
                <a:cs typeface="ＭＳ Ｐゴシック" charset="-128"/>
              </a:defRPr>
            </a:lvl1pPr>
          </a:lstStyle>
          <a:p>
            <a:pPr>
              <a:defRPr/>
            </a:pPr>
            <a:fld id="{1696978B-A236-B943-B34D-431BF05F63D6}" type="slidenum">
              <a:rPr lang="en-US"/>
              <a:pPr>
                <a:defRPr/>
              </a:pPr>
              <a:t>‹#›</a:t>
            </a:fld>
            <a:endParaRPr lang="en-US"/>
          </a:p>
        </p:txBody>
      </p:sp>
    </p:spTree>
    <p:extLst>
      <p:ext uri="{BB962C8B-B14F-4D97-AF65-F5344CB8AC3E}">
        <p14:creationId xmlns:p14="http://schemas.microsoft.com/office/powerpoint/2010/main" val="36764633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696978B-A236-B943-B34D-431BF05F63D6}" type="slidenum">
              <a:rPr lang="en-US" smtClean="0"/>
              <a:pPr>
                <a:defRPr/>
              </a:pPr>
              <a:t>1</a:t>
            </a:fld>
            <a:endParaRPr lang="en-US"/>
          </a:p>
        </p:txBody>
      </p:sp>
    </p:spTree>
    <p:extLst>
      <p:ext uri="{BB962C8B-B14F-4D97-AF65-F5344CB8AC3E}">
        <p14:creationId xmlns:p14="http://schemas.microsoft.com/office/powerpoint/2010/main" val="25247115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6131599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0067392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5205751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0509349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highlight>
                <a:srgbClr val="00FF00"/>
              </a:highlight>
            </a:endParaRPr>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0088723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2611742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1461229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highlight>
                <a:srgbClr val="00FF00"/>
              </a:highlight>
            </a:endParaRPr>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6857625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9913392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highlight>
                <a:srgbClr val="00FF00"/>
              </a:highlight>
            </a:endParaRPr>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073177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highlight>
                <a:srgbClr val="00FF00"/>
              </a:highlight>
            </a:endParaRPr>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3390984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4290201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1301450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0721314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highlight>
                <a:srgbClr val="00FF00"/>
              </a:highlight>
            </a:endParaRPr>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5286374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253431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4010171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696978B-A236-B943-B34D-431BF05F63D6}" type="slidenum">
              <a:rPr lang="en-US" smtClean="0"/>
              <a:pPr>
                <a:defRPr/>
              </a:pPr>
              <a:t>26</a:t>
            </a:fld>
            <a:endParaRPr lang="en-US"/>
          </a:p>
        </p:txBody>
      </p:sp>
    </p:spTree>
    <p:extLst>
      <p:ext uri="{BB962C8B-B14F-4D97-AF65-F5344CB8AC3E}">
        <p14:creationId xmlns:p14="http://schemas.microsoft.com/office/powerpoint/2010/main" val="1070013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1934822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8896883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659374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445633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6548486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5710674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xmlns=""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955771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BD545E2-D7C3-4F9F-B0C1-5F7BBEEABB69}" type="datetimeFigureOut">
              <a:rPr lang="en-US">
                <a:solidFill>
                  <a:prstClr val="black">
                    <a:tint val="75000"/>
                  </a:prstClr>
                </a:solidFill>
              </a:rPr>
              <a:pPr>
                <a:defRPr/>
              </a:pPr>
              <a:t>2/29/2024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2CFDC4F-BA6F-439F-8357-D2276933A3A1}"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8F00964-9868-43BD-9E30-288DDB481615}" type="datetimeFigureOut">
              <a:rPr lang="en-US">
                <a:solidFill>
                  <a:prstClr val="black">
                    <a:tint val="75000"/>
                  </a:prstClr>
                </a:solidFill>
              </a:rPr>
              <a:pPr>
                <a:defRPr/>
              </a:pPr>
              <a:t>2/29/2024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6F4D1FD-880C-446E-B7A1-76160895A6C4}"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9970723-F931-4C67-9945-C61D1A77393D}" type="datetimeFigureOut">
              <a:rPr lang="en-US">
                <a:solidFill>
                  <a:prstClr val="black">
                    <a:tint val="75000"/>
                  </a:prstClr>
                </a:solidFill>
              </a:rPr>
              <a:pPr>
                <a:defRPr/>
              </a:pPr>
              <a:t>2/29/2024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EBA62B7-955F-4FA4-ACB9-13EC1D621052}"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01012F8-1818-4B15-AE15-8364AD8EFC80}" type="datetimeFigureOut">
              <a:rPr lang="en-US">
                <a:solidFill>
                  <a:prstClr val="black">
                    <a:tint val="75000"/>
                  </a:prstClr>
                </a:solidFill>
              </a:rPr>
              <a:pPr>
                <a:defRPr/>
              </a:pPr>
              <a:t>2/29/2024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ADD5BFE-1BC4-45CE-BCF7-3645720F6200}"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16472D7-EFFF-4A53-A8F3-CBD4E14CA01D}" type="datetimeFigureOut">
              <a:rPr lang="en-US">
                <a:solidFill>
                  <a:prstClr val="black">
                    <a:tint val="75000"/>
                  </a:prstClr>
                </a:solidFill>
              </a:rPr>
              <a:pPr>
                <a:defRPr/>
              </a:pPr>
              <a:t>2/29/2024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6EF4CC6-6356-40CC-B26F-2C27E8EC3FC8}"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9E11A7B-5F24-4BD3-ACE8-6D2F461FA26F}" type="datetimeFigureOut">
              <a:rPr lang="en-US">
                <a:solidFill>
                  <a:prstClr val="black">
                    <a:tint val="75000"/>
                  </a:prstClr>
                </a:solidFill>
              </a:rPr>
              <a:pPr>
                <a:defRPr/>
              </a:pPr>
              <a:t>2/29/2024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364983F-46D1-4A47-A8E2-A26E8B93F58F}"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91C17D2A-C336-41B7-9D9F-FB8C29BD02AB}" type="datetimeFigureOut">
              <a:rPr lang="en-US">
                <a:solidFill>
                  <a:prstClr val="black">
                    <a:tint val="75000"/>
                  </a:prstClr>
                </a:solidFill>
              </a:rPr>
              <a:pPr>
                <a:defRPr/>
              </a:pPr>
              <a:t>2/29/2024</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0C686286-07CA-409D-BAF3-BD6762D50EAA}"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95EBA25-288D-42F6-A67D-362DC66EA9E7}" type="datetimeFigureOut">
              <a:rPr lang="en-US">
                <a:solidFill>
                  <a:prstClr val="black">
                    <a:tint val="75000"/>
                  </a:prstClr>
                </a:solidFill>
              </a:rPr>
              <a:pPr>
                <a:defRPr/>
              </a:pPr>
              <a:t>2/29/2024</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D0660708-9175-4931-A978-FF1FE67D3B65}"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A1C3DC6-7158-4037-A418-41D8C46D33E6}" type="datetimeFigureOut">
              <a:rPr lang="en-US">
                <a:solidFill>
                  <a:prstClr val="black">
                    <a:tint val="75000"/>
                  </a:prstClr>
                </a:solidFill>
              </a:rPr>
              <a:pPr>
                <a:defRPr/>
              </a:pPr>
              <a:t>2/29/2024</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D734EA45-91D8-4E63-85BD-95D9321E924E}"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7566A1B-44E1-446A-A043-E7D16061A2DE}" type="datetimeFigureOut">
              <a:rPr lang="en-US">
                <a:solidFill>
                  <a:prstClr val="black">
                    <a:tint val="75000"/>
                  </a:prstClr>
                </a:solidFill>
              </a:rPr>
              <a:pPr>
                <a:defRPr/>
              </a:pPr>
              <a:t>2/29/2024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E8B6C2FB-1C16-4A89-A48D-5FDEDA99ACD8}"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3848B08-ABFE-491B-919B-E650DE7C0C0E}" type="datetimeFigureOut">
              <a:rPr lang="en-US">
                <a:solidFill>
                  <a:prstClr val="black">
                    <a:tint val="75000"/>
                  </a:prstClr>
                </a:solidFill>
              </a:rPr>
              <a:pPr>
                <a:defRPr/>
              </a:pPr>
              <a:t>2/29/2024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3C31A9D-22BA-4DDF-B209-93F4221DF165}"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3"/>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FDAFB93-9BCD-4A7A-A361-882F41969D13}" type="datetimeFigureOut">
              <a:rPr lang="en-US">
                <a:solidFill>
                  <a:prstClr val="black">
                    <a:tint val="75000"/>
                  </a:prstClr>
                </a:solidFill>
              </a:rPr>
              <a:pPr>
                <a:defRPr/>
              </a:pPr>
              <a:t>2/29/2024</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A7FC07A-240C-468B-943B-D4EB121898DE}" type="slidenum">
              <a:rPr lang="en-US">
                <a:solidFill>
                  <a:prstClr val="black">
                    <a:tint val="75000"/>
                  </a:prstClr>
                </a:solidFill>
              </a:rPr>
              <a:pPr>
                <a:def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5684" r:id="rId1"/>
    <p:sldLayoutId id="2147485685" r:id="rId2"/>
    <p:sldLayoutId id="2147485686" r:id="rId3"/>
    <p:sldLayoutId id="2147485687" r:id="rId4"/>
    <p:sldLayoutId id="2147485688" r:id="rId5"/>
    <p:sldLayoutId id="2147485689" r:id="rId6"/>
    <p:sldLayoutId id="2147485690" r:id="rId7"/>
    <p:sldLayoutId id="2147485691" r:id="rId8"/>
    <p:sldLayoutId id="2147485692" r:id="rId9"/>
    <p:sldLayoutId id="2147485693" r:id="rId10"/>
    <p:sldLayoutId id="214748569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ctrTitle"/>
          </p:nvPr>
        </p:nvSpPr>
        <p:spPr>
          <a:xfrm>
            <a:off x="1257299" y="2327564"/>
            <a:ext cx="9677400" cy="2387600"/>
          </a:xfrm>
        </p:spPr>
        <p:txBody>
          <a:bodyPr>
            <a:normAutofit/>
          </a:bodyPr>
          <a:lstStyle/>
          <a:p>
            <a:r>
              <a:rPr lang="en-US" sz="12500" dirty="0">
                <a:solidFill>
                  <a:schemeClr val="bg1"/>
                </a:solidFill>
                <a:latin typeface="Century Gothic" panose="020B0502020202020204" pitchFamily="34" charset="0"/>
              </a:rPr>
              <a:t>JOHN</a:t>
            </a:r>
          </a:p>
        </p:txBody>
      </p:sp>
      <p:sp>
        <p:nvSpPr>
          <p:cNvPr id="5" name="TextBox 4">
            <a:extLst>
              <a:ext uri="{FF2B5EF4-FFF2-40B4-BE49-F238E27FC236}">
                <a16:creationId xmlns:a16="http://schemas.microsoft.com/office/drawing/2014/main" xmlns="" id="{BAE4048D-F2A1-4F2F-A6A3-C02D29D6F4D0}"/>
              </a:ext>
            </a:extLst>
          </p:cNvPr>
          <p:cNvSpPr txBox="1"/>
          <p:nvPr/>
        </p:nvSpPr>
        <p:spPr>
          <a:xfrm>
            <a:off x="2911364" y="2327564"/>
            <a:ext cx="6369269" cy="584775"/>
          </a:xfrm>
          <a:prstGeom prst="rect">
            <a:avLst/>
          </a:prstGeom>
          <a:noFill/>
        </p:spPr>
        <p:txBody>
          <a:bodyPr wrap="square" rtlCol="0">
            <a:spAutoFit/>
          </a:bodyPr>
          <a:lstStyle/>
          <a:p>
            <a:pPr algn="ctr"/>
            <a:r>
              <a:rPr lang="en-US" sz="3200" dirty="0">
                <a:solidFill>
                  <a:schemeClr val="bg1"/>
                </a:solidFill>
                <a:latin typeface="Century Gothic" panose="020B0502020202020204" pitchFamily="34" charset="0"/>
              </a:rPr>
              <a:t>THE GOSPEL OF</a:t>
            </a:r>
          </a:p>
        </p:txBody>
      </p:sp>
    </p:spTree>
    <p:extLst>
      <p:ext uri="{BB962C8B-B14F-4D97-AF65-F5344CB8AC3E}">
        <p14:creationId xmlns:p14="http://schemas.microsoft.com/office/powerpoint/2010/main" val="844245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1144929"/>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3 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Jesus replied, “Very truly I tell you, no one can see the kingdom of God unless they are </a:t>
            </a:r>
            <a:r>
              <a:rPr lang="en-US" sz="3800" dirty="0">
                <a:solidFill>
                  <a:schemeClr val="bg1"/>
                </a:solidFill>
                <a:effectLst/>
                <a:latin typeface="Calibri Light" panose="020F0302020204030204" pitchFamily="34" charset="0"/>
                <a:cs typeface="Calibri Light" panose="020F0302020204030204" pitchFamily="34" charset="0"/>
              </a:rPr>
              <a:t>born again</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xmlns="" id="{D4226070-2727-7E88-655E-64435161667E}"/>
              </a:ext>
            </a:extLst>
          </p:cNvPr>
          <p:cNvSpPr>
            <a:spLocks noChangeArrowheads="1"/>
          </p:cNvSpPr>
          <p:nvPr/>
        </p:nvSpPr>
        <p:spPr bwMode="auto">
          <a:xfrm>
            <a:off x="304800" y="2440330"/>
            <a:ext cx="11537430" cy="2783035"/>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xmlns="" id="{0F5827F2-AA72-C861-A2CF-AF0E0DB80388}"/>
              </a:ext>
            </a:extLst>
          </p:cNvPr>
          <p:cNvSpPr txBox="1">
            <a:spLocks noChangeArrowheads="1"/>
          </p:cNvSpPr>
          <p:nvPr/>
        </p:nvSpPr>
        <p:spPr bwMode="auto">
          <a:xfrm>
            <a:off x="327784" y="2531454"/>
            <a:ext cx="11438715" cy="1904111"/>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4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Why the imagery of spiritual birth?</a:t>
            </a:r>
          </a:p>
          <a:p>
            <a:pPr marL="471488" lvl="3" indent="-471488">
              <a:lnSpc>
                <a:spcPct val="90000"/>
              </a:lnSpc>
              <a:spcBef>
                <a:spcPts val="0"/>
              </a:spcBef>
              <a:spcAft>
                <a:spcPts val="1000"/>
              </a:spcAft>
              <a:buSzPct val="100000"/>
              <a:buFont typeface="Arial" panose="020B0604020202020204" pitchFamily="34" charset="0"/>
              <a:buChar char="•"/>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do not have much of a role in our birth.</a:t>
            </a:r>
          </a:p>
          <a:p>
            <a:pPr marL="471488" lvl="3" indent="-471488">
              <a:lnSpc>
                <a:spcPct val="90000"/>
              </a:lnSpc>
              <a:spcBef>
                <a:spcPts val="0"/>
              </a:spcBef>
              <a:spcAft>
                <a:spcPts val="1000"/>
              </a:spcAft>
              <a:buSzPct val="100000"/>
              <a:buFont typeface="Arial" panose="020B0604020202020204" pitchFamily="34" charset="0"/>
              <a:buChar char="•"/>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are given a new life (2 Corinthians 5:17).</a:t>
            </a:r>
          </a:p>
        </p:txBody>
      </p:sp>
      <p:sp>
        <p:nvSpPr>
          <p:cNvPr id="2" name="Rectangle 1">
            <a:extLst>
              <a:ext uri="{FF2B5EF4-FFF2-40B4-BE49-F238E27FC236}">
                <a16:creationId xmlns:a16="http://schemas.microsoft.com/office/drawing/2014/main" xmlns="" id="{D2A69703-EF93-6107-9BCB-A6B7D0C0B04C}"/>
              </a:ext>
            </a:extLst>
          </p:cNvPr>
          <p:cNvSpPr>
            <a:spLocks noChangeArrowheads="1"/>
          </p:cNvSpPr>
          <p:nvPr/>
        </p:nvSpPr>
        <p:spPr bwMode="auto">
          <a:xfrm>
            <a:off x="574868" y="4500175"/>
            <a:ext cx="11438716" cy="1494816"/>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478A5CF2-2738-6E28-7201-F60F909EC0D0}"/>
              </a:ext>
            </a:extLst>
          </p:cNvPr>
          <p:cNvSpPr txBox="1">
            <a:spLocks noChangeArrowheads="1"/>
          </p:cNvSpPr>
          <p:nvPr/>
        </p:nvSpPr>
        <p:spPr bwMode="auto">
          <a:xfrm>
            <a:off x="635951" y="4670751"/>
            <a:ext cx="11340845" cy="1144930"/>
          </a:xfrm>
          <a:prstGeom prst="rect">
            <a:avLst/>
          </a:prstGeom>
          <a:noFill/>
          <a:ln w="38100">
            <a:noFill/>
            <a:miter lim="800000"/>
            <a:headEnd/>
            <a:tailEnd/>
          </a:ln>
        </p:spPr>
        <p:txBody>
          <a:bodyPr wrap="square">
            <a:spAutoFit/>
          </a:bodyPr>
          <a:lstStyle/>
          <a:p>
            <a:pPr marL="17463" indent="-17463">
              <a:lnSpc>
                <a:spcPct val="90000"/>
              </a:lnSpc>
            </a:pPr>
            <a:r>
              <a:rPr lang="en-US" sz="3800" dirty="0">
                <a:solidFill>
                  <a:schemeClr val="bg1"/>
                </a:solidFill>
                <a:latin typeface="Calibri Light" panose="020F0302020204030204" pitchFamily="34" charset="0"/>
                <a:cs typeface="Calibri Light" panose="020F0302020204030204" pitchFamily="34" charset="0"/>
              </a:rPr>
              <a:t>It’s almost as if you are sensitized to a whole new aspect of life that you were never able to experience before. </a:t>
            </a:r>
          </a:p>
        </p:txBody>
      </p:sp>
    </p:spTree>
    <p:extLst>
      <p:ext uri="{BB962C8B-B14F-4D97-AF65-F5344CB8AC3E}">
        <p14:creationId xmlns:p14="http://schemas.microsoft.com/office/powerpoint/2010/main" val="2186517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1144929"/>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3 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Jesus replied, “Very truly I tell you, no one can see the kingdom of God unless they are </a:t>
            </a:r>
            <a:r>
              <a:rPr lang="en-US" sz="3800" dirty="0">
                <a:solidFill>
                  <a:schemeClr val="bg1"/>
                </a:solidFill>
                <a:effectLst/>
                <a:latin typeface="Calibri Light" panose="020F0302020204030204" pitchFamily="34" charset="0"/>
                <a:cs typeface="Calibri Light" panose="020F0302020204030204" pitchFamily="34" charset="0"/>
              </a:rPr>
              <a:t>born again</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xmlns="" id="{D4226070-2727-7E88-655E-64435161667E}"/>
              </a:ext>
            </a:extLst>
          </p:cNvPr>
          <p:cNvSpPr>
            <a:spLocks noChangeArrowheads="1"/>
          </p:cNvSpPr>
          <p:nvPr/>
        </p:nvSpPr>
        <p:spPr bwMode="auto">
          <a:xfrm>
            <a:off x="304800" y="2440330"/>
            <a:ext cx="11537430" cy="2783035"/>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xmlns="" id="{0F5827F2-AA72-C861-A2CF-AF0E0DB80388}"/>
              </a:ext>
            </a:extLst>
          </p:cNvPr>
          <p:cNvSpPr txBox="1">
            <a:spLocks noChangeArrowheads="1"/>
          </p:cNvSpPr>
          <p:nvPr/>
        </p:nvSpPr>
        <p:spPr bwMode="auto">
          <a:xfrm>
            <a:off x="327784" y="2531454"/>
            <a:ext cx="11438715" cy="2558649"/>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4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Why the imagery of spiritual birth?</a:t>
            </a:r>
          </a:p>
          <a:p>
            <a:pPr marL="471488" lvl="3" indent="-471488">
              <a:lnSpc>
                <a:spcPct val="90000"/>
              </a:lnSpc>
              <a:spcBef>
                <a:spcPts val="0"/>
              </a:spcBef>
              <a:spcAft>
                <a:spcPts val="1000"/>
              </a:spcAft>
              <a:buSzPct val="100000"/>
              <a:buFont typeface="Arial" panose="020B0604020202020204" pitchFamily="34" charset="0"/>
              <a:buChar char="•"/>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do not have much of a role in our birth.</a:t>
            </a:r>
          </a:p>
          <a:p>
            <a:pPr marL="471488" lvl="3" indent="-471488">
              <a:lnSpc>
                <a:spcPct val="90000"/>
              </a:lnSpc>
              <a:spcBef>
                <a:spcPts val="0"/>
              </a:spcBef>
              <a:spcAft>
                <a:spcPts val="1000"/>
              </a:spcAft>
              <a:buSzPct val="100000"/>
              <a:buFont typeface="Arial" panose="020B0604020202020204" pitchFamily="34" charset="0"/>
              <a:buChar char="•"/>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are given a new life (</a:t>
            </a:r>
            <a:r>
              <a:rPr lang="en-US" sz="3800">
                <a:solidFill>
                  <a:schemeClr val="bg1"/>
                </a:solidFill>
                <a:latin typeface="Calibri Light" panose="020F0302020204030204" pitchFamily="34" charset="0"/>
                <a:ea typeface="Cambria" panose="02040503050406030204" pitchFamily="18" charset="0"/>
                <a:cs typeface="Calibri Light" panose="020F0302020204030204" pitchFamily="34" charset="0"/>
              </a:rPr>
              <a:t>2 Corinthians 5:17).</a:t>
            </a:r>
            <a:endPar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endParaRPr>
          </a:p>
          <a:p>
            <a:pPr marL="471488" lvl="3" indent="-471488">
              <a:lnSpc>
                <a:spcPct val="90000"/>
              </a:lnSpc>
              <a:spcBef>
                <a:spcPts val="0"/>
              </a:spcBef>
              <a:spcAft>
                <a:spcPts val="1000"/>
              </a:spcAft>
              <a:buSzPct val="100000"/>
              <a:buFont typeface="Arial" panose="020B0604020202020204" pitchFamily="34" charset="0"/>
              <a:buChar char="•"/>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are born into God’s family as his child.</a:t>
            </a:r>
          </a:p>
        </p:txBody>
      </p:sp>
    </p:spTree>
    <p:extLst>
      <p:ext uri="{BB962C8B-B14F-4D97-AF65-F5344CB8AC3E}">
        <p14:creationId xmlns:p14="http://schemas.microsoft.com/office/powerpoint/2010/main" val="4224489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1144929"/>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3 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Jesus replied, “Very truly I tell you, no one can see the kingdom of God unless they are </a:t>
            </a:r>
            <a:r>
              <a:rPr lang="en-US" sz="3800" dirty="0">
                <a:solidFill>
                  <a:schemeClr val="bg1"/>
                </a:solidFill>
                <a:effectLst/>
                <a:latin typeface="Calibri Light" panose="020F0302020204030204" pitchFamily="34" charset="0"/>
                <a:cs typeface="Calibri Light" panose="020F0302020204030204" pitchFamily="34" charset="0"/>
              </a:rPr>
              <a:t>born again</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xmlns="" id="{3F973979-CA5F-973B-B352-A8F36CA468FC}"/>
              </a:ext>
            </a:extLst>
          </p:cNvPr>
          <p:cNvSpPr>
            <a:spLocks noChangeArrowheads="1"/>
          </p:cNvSpPr>
          <p:nvPr/>
        </p:nvSpPr>
        <p:spPr bwMode="auto">
          <a:xfrm>
            <a:off x="304800" y="2440331"/>
            <a:ext cx="11537430" cy="1541120"/>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DDDF2D84-B96E-3436-9C5F-14B694B4E67A}"/>
              </a:ext>
            </a:extLst>
          </p:cNvPr>
          <p:cNvSpPr txBox="1">
            <a:spLocks noChangeArrowheads="1"/>
          </p:cNvSpPr>
          <p:nvPr/>
        </p:nvSpPr>
        <p:spPr bwMode="auto">
          <a:xfrm>
            <a:off x="365884" y="2588604"/>
            <a:ext cx="11438715" cy="1200329"/>
          </a:xfrm>
          <a:prstGeom prst="rect">
            <a:avLst/>
          </a:prstGeom>
          <a:noFill/>
          <a:ln w="38100">
            <a:noFill/>
            <a:miter lim="800000"/>
            <a:headEnd/>
            <a:tailEnd/>
          </a:ln>
        </p:spPr>
        <p:txBody>
          <a:bodyPr wrap="square">
            <a:spAutoFit/>
          </a:bodyPr>
          <a:lstStyle/>
          <a:p>
            <a:pPr marL="12700" lvl="3" algn="ctr">
              <a:lnSpc>
                <a:spcPct val="90000"/>
              </a:lnSpc>
              <a:spcBef>
                <a:spcPts val="0"/>
              </a:spcBef>
              <a:spcAft>
                <a:spcPts val="600"/>
              </a:spcAft>
              <a:buSzPct val="100000"/>
            </a:pPr>
            <a:r>
              <a:rPr lang="en-US" sz="4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Even though Nicodemus has his life together, he still needs spiritual rebirth.</a:t>
            </a:r>
            <a:endPar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endParaRPr>
          </a:p>
        </p:txBody>
      </p:sp>
    </p:spTree>
    <p:extLst>
      <p:ext uri="{BB962C8B-B14F-4D97-AF65-F5344CB8AC3E}">
        <p14:creationId xmlns:p14="http://schemas.microsoft.com/office/powerpoint/2010/main" val="1970785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2723823"/>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bg1"/>
                </a:solidFill>
                <a:effectLst/>
                <a:latin typeface="Calibri Light" panose="020F0302020204030204" pitchFamily="34" charset="0"/>
                <a:cs typeface="Calibri Light" panose="020F0302020204030204" pitchFamily="34" charset="0"/>
              </a:rPr>
              <a:t>3 	</a:t>
            </a:r>
            <a:r>
              <a:rPr lang="en-US" sz="3800" dirty="0">
                <a:solidFill>
                  <a:schemeClr val="bg1"/>
                </a:solidFill>
                <a:effectLst/>
                <a:latin typeface="Calibri Light" panose="020F0302020204030204" pitchFamily="34" charset="0"/>
                <a:cs typeface="Calibri Light" panose="020F0302020204030204" pitchFamily="34" charset="0"/>
              </a:rPr>
              <a:t>Jesus replied, “Very truly I tell you, no one can see the kingdom of God unless they are born again.” </a:t>
            </a:r>
          </a:p>
          <a:p>
            <a:pPr marL="579438" indent="-579438">
              <a:lnSpc>
                <a:spcPct val="90000"/>
              </a:lnSpc>
            </a:pPr>
            <a:r>
              <a:rPr lang="en-US" sz="3800" baseline="30000" dirty="0">
                <a:solidFill>
                  <a:schemeClr val="bg1"/>
                </a:solidFill>
                <a:effectLst/>
                <a:latin typeface="Calibri Light" panose="020F0302020204030204" pitchFamily="34" charset="0"/>
                <a:cs typeface="Calibri Light" panose="020F0302020204030204" pitchFamily="34" charset="0"/>
              </a:rPr>
              <a:t>4 	</a:t>
            </a:r>
            <a:r>
              <a:rPr lang="en-US" sz="3800" dirty="0">
                <a:solidFill>
                  <a:schemeClr val="bg1"/>
                </a:solidFill>
                <a:effectLst/>
                <a:latin typeface="Calibri Light" panose="020F0302020204030204" pitchFamily="34" charset="0"/>
                <a:cs typeface="Calibri Light" panose="020F0302020204030204" pitchFamily="34" charset="0"/>
              </a:rPr>
              <a:t>“How can someone be born when they are old?” Nicodemus asked. “Surely they cannot enter a second time into their mother’s womb to be born!” </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2788809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945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9976624" cy="1671227"/>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bg1"/>
                </a:solidFill>
                <a:effectLst/>
                <a:latin typeface="Calibri Light" panose="020F0302020204030204" pitchFamily="34" charset="0"/>
                <a:cs typeface="Calibri Light" panose="020F0302020204030204" pitchFamily="34" charset="0"/>
              </a:rPr>
              <a:t>5 	</a:t>
            </a:r>
            <a:r>
              <a:rPr lang="en-US" sz="3800" dirty="0">
                <a:solidFill>
                  <a:schemeClr val="bg1"/>
                </a:solidFill>
                <a:effectLst/>
                <a:latin typeface="Calibri Light" panose="020F0302020204030204" pitchFamily="34" charset="0"/>
                <a:cs typeface="Calibri Light" panose="020F0302020204030204" pitchFamily="34" charset="0"/>
              </a:rPr>
              <a:t>Jesus answered, “Very truly I tell you, no one can enter the kingdom of God unless they are born of water and the Spirit. </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3267337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0172700" cy="1671227"/>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5 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Jesus answered, “Very truly I tell you, no one can enter the kingdom of God unless they are </a:t>
            </a:r>
            <a:r>
              <a:rPr lang="en-US" sz="3800" dirty="0">
                <a:solidFill>
                  <a:schemeClr val="bg1"/>
                </a:solidFill>
                <a:effectLst/>
                <a:latin typeface="Calibri Light" panose="020F0302020204030204" pitchFamily="34" charset="0"/>
                <a:cs typeface="Calibri Light" panose="020F0302020204030204" pitchFamily="34" charset="0"/>
              </a:rPr>
              <a:t>born of water and the Spirit. </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xmlns="" id="{CC95749A-4321-F819-74EE-E320BD731366}"/>
              </a:ext>
            </a:extLst>
          </p:cNvPr>
          <p:cNvSpPr>
            <a:spLocks noChangeArrowheads="1"/>
          </p:cNvSpPr>
          <p:nvPr/>
        </p:nvSpPr>
        <p:spPr bwMode="auto">
          <a:xfrm>
            <a:off x="327285" y="3548614"/>
            <a:ext cx="11674923" cy="985286"/>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67392837-C2E8-945A-A719-FA9D98378CBD}"/>
              </a:ext>
            </a:extLst>
          </p:cNvPr>
          <p:cNvSpPr txBox="1">
            <a:spLocks noChangeArrowheads="1"/>
          </p:cNvSpPr>
          <p:nvPr/>
        </p:nvSpPr>
        <p:spPr bwMode="auto">
          <a:xfrm>
            <a:off x="388369" y="3696887"/>
            <a:ext cx="11575031" cy="618631"/>
          </a:xfrm>
          <a:prstGeom prst="rect">
            <a:avLst/>
          </a:prstGeom>
          <a:noFill/>
          <a:ln w="38100">
            <a:noFill/>
            <a:miter lim="800000"/>
            <a:headEnd/>
            <a:tailEnd/>
          </a:ln>
        </p:spPr>
        <p:txBody>
          <a:bodyPr wrap="square">
            <a:spAutoFit/>
          </a:bodyPr>
          <a:lstStyle/>
          <a:p>
            <a:pPr marL="17463" indent="-17463">
              <a:lnSpc>
                <a:spcPct val="90000"/>
              </a:lnSpc>
            </a:pPr>
            <a:r>
              <a:rPr lang="en-US" sz="3800" dirty="0">
                <a:solidFill>
                  <a:schemeClr val="bg1"/>
                </a:solidFill>
                <a:latin typeface="Calibri Light" panose="020F0302020204030204" pitchFamily="34" charset="0"/>
                <a:cs typeface="Calibri Light" panose="020F0302020204030204" pitchFamily="34" charset="0"/>
              </a:rPr>
              <a:t>Flesh gives birth to flesh, the Spirit gives birth to spirit (v6). </a:t>
            </a:r>
          </a:p>
        </p:txBody>
      </p:sp>
      <p:cxnSp>
        <p:nvCxnSpPr>
          <p:cNvPr id="5" name="Straight Arrow Connector 4">
            <a:extLst>
              <a:ext uri="{FF2B5EF4-FFF2-40B4-BE49-F238E27FC236}">
                <a16:creationId xmlns:a16="http://schemas.microsoft.com/office/drawing/2014/main" xmlns="" id="{F6C07F1F-F414-5C27-AB25-1513774DCDF7}"/>
              </a:ext>
            </a:extLst>
          </p:cNvPr>
          <p:cNvCxnSpPr>
            <a:cxnSpLocks/>
          </p:cNvCxnSpPr>
          <p:nvPr/>
        </p:nvCxnSpPr>
        <p:spPr>
          <a:xfrm flipV="1">
            <a:off x="1104901" y="3001182"/>
            <a:ext cx="895349" cy="712691"/>
          </a:xfrm>
          <a:prstGeom prst="straightConnector1">
            <a:avLst/>
          </a:prstGeom>
          <a:ln w="79375">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xmlns="" id="{6F449188-D3FC-7AE8-96C9-34220719883B}"/>
              </a:ext>
            </a:extLst>
          </p:cNvPr>
          <p:cNvCxnSpPr>
            <a:cxnSpLocks/>
          </p:cNvCxnSpPr>
          <p:nvPr/>
        </p:nvCxnSpPr>
        <p:spPr>
          <a:xfrm flipH="1" flipV="1">
            <a:off x="5848350" y="3052947"/>
            <a:ext cx="986014" cy="609386"/>
          </a:xfrm>
          <a:prstGeom prst="straightConnector1">
            <a:avLst/>
          </a:prstGeom>
          <a:ln w="79375">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167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left)">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right)">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2723823"/>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bg1"/>
                </a:solidFill>
                <a:effectLst/>
                <a:latin typeface="Calibri Light" panose="020F0302020204030204" pitchFamily="34" charset="0"/>
                <a:cs typeface="Calibri Light" panose="020F0302020204030204" pitchFamily="34" charset="0"/>
              </a:rPr>
              <a:t>7 	</a:t>
            </a:r>
            <a:r>
              <a:rPr lang="en-US" sz="3800" dirty="0">
                <a:solidFill>
                  <a:schemeClr val="bg1"/>
                </a:solidFill>
                <a:effectLst/>
                <a:latin typeface="Calibri Light" panose="020F0302020204030204" pitchFamily="34" charset="0"/>
                <a:cs typeface="Calibri Light" panose="020F0302020204030204" pitchFamily="34" charset="0"/>
              </a:rPr>
              <a:t>You should not be surprised at my saying, ‘You must be born again.’ </a:t>
            </a:r>
          </a:p>
          <a:p>
            <a:pPr marL="579438" indent="-579438">
              <a:lnSpc>
                <a:spcPct val="90000"/>
              </a:lnSpc>
            </a:pPr>
            <a:r>
              <a:rPr lang="en-US" sz="3800" baseline="30000" dirty="0">
                <a:solidFill>
                  <a:schemeClr val="bg1"/>
                </a:solidFill>
                <a:effectLst/>
                <a:latin typeface="Calibri Light" panose="020F0302020204030204" pitchFamily="34" charset="0"/>
                <a:cs typeface="Calibri Light" panose="020F0302020204030204" pitchFamily="34" charset="0"/>
              </a:rPr>
              <a:t>8 	</a:t>
            </a:r>
            <a:r>
              <a:rPr lang="en-US" sz="3800" dirty="0">
                <a:solidFill>
                  <a:schemeClr val="bg1"/>
                </a:solidFill>
                <a:effectLst/>
                <a:latin typeface="Calibri Light" panose="020F0302020204030204" pitchFamily="34" charset="0"/>
                <a:cs typeface="Calibri Light" panose="020F0302020204030204" pitchFamily="34" charset="0"/>
              </a:rPr>
              <a:t>The wind blows wherever it pleases. You hear its sound, but you cannot tell where it comes from or where it is going. So it is with everyone born of the Spirit.”</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xmlns="" id="{E4358411-7CAB-C660-3FAF-8F764757F445}"/>
              </a:ext>
            </a:extLst>
          </p:cNvPr>
          <p:cNvSpPr>
            <a:spLocks noChangeArrowheads="1"/>
          </p:cNvSpPr>
          <p:nvPr/>
        </p:nvSpPr>
        <p:spPr bwMode="auto">
          <a:xfrm>
            <a:off x="320040" y="4246828"/>
            <a:ext cx="11537430" cy="1541120"/>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BF561158-98B7-4827-231F-D09E1118AB52}"/>
              </a:ext>
            </a:extLst>
          </p:cNvPr>
          <p:cNvSpPr txBox="1">
            <a:spLocks noChangeArrowheads="1"/>
          </p:cNvSpPr>
          <p:nvPr/>
        </p:nvSpPr>
        <p:spPr bwMode="auto">
          <a:xfrm>
            <a:off x="381124" y="4395101"/>
            <a:ext cx="11438715" cy="1200329"/>
          </a:xfrm>
          <a:prstGeom prst="rect">
            <a:avLst/>
          </a:prstGeom>
          <a:noFill/>
          <a:ln w="38100">
            <a:noFill/>
            <a:miter lim="800000"/>
            <a:headEnd/>
            <a:tailEnd/>
          </a:ln>
        </p:spPr>
        <p:txBody>
          <a:bodyPr wrap="square">
            <a:spAutoFit/>
          </a:bodyPr>
          <a:lstStyle/>
          <a:p>
            <a:pPr marL="12700" lvl="3" algn="ctr">
              <a:lnSpc>
                <a:spcPct val="90000"/>
              </a:lnSpc>
              <a:spcBef>
                <a:spcPts val="0"/>
              </a:spcBef>
              <a:spcAft>
                <a:spcPts val="600"/>
              </a:spcAft>
              <a:buSzPct val="100000"/>
            </a:pPr>
            <a:r>
              <a:rPr lang="en-US" sz="4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With the wind, you can’t see it working, but you see the effects of it’s work.</a:t>
            </a:r>
            <a:endPar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endParaRPr>
          </a:p>
        </p:txBody>
      </p:sp>
    </p:spTree>
    <p:extLst>
      <p:ext uri="{BB962C8B-B14F-4D97-AF65-F5344CB8AC3E}">
        <p14:creationId xmlns:p14="http://schemas.microsoft.com/office/powerpoint/2010/main" val="489985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3776418"/>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bg1"/>
                </a:solidFill>
                <a:effectLst/>
                <a:latin typeface="Calibri Light" panose="020F0302020204030204" pitchFamily="34" charset="0"/>
                <a:cs typeface="Calibri Light" panose="020F0302020204030204" pitchFamily="34" charset="0"/>
              </a:rPr>
              <a:t>9 	</a:t>
            </a:r>
            <a:r>
              <a:rPr lang="en-US" sz="3800" dirty="0">
                <a:solidFill>
                  <a:schemeClr val="bg1"/>
                </a:solidFill>
                <a:effectLst/>
                <a:latin typeface="Calibri Light" panose="020F0302020204030204" pitchFamily="34" charset="0"/>
                <a:cs typeface="Calibri Light" panose="020F0302020204030204" pitchFamily="34" charset="0"/>
              </a:rPr>
              <a:t>“How can this be?” Nicodemus asked.</a:t>
            </a:r>
          </a:p>
          <a:p>
            <a:pPr marL="579438" indent="-579438">
              <a:lnSpc>
                <a:spcPct val="90000"/>
              </a:lnSpc>
            </a:pPr>
            <a:r>
              <a:rPr lang="en-US" sz="3800" baseline="30000" dirty="0">
                <a:solidFill>
                  <a:schemeClr val="bg1"/>
                </a:solidFill>
                <a:effectLst/>
                <a:latin typeface="Calibri Light" panose="020F0302020204030204" pitchFamily="34" charset="0"/>
                <a:cs typeface="Calibri Light" panose="020F0302020204030204" pitchFamily="34" charset="0"/>
              </a:rPr>
              <a:t>12</a:t>
            </a:r>
            <a:r>
              <a:rPr lang="en-US" sz="3800" dirty="0">
                <a:solidFill>
                  <a:schemeClr val="bg1"/>
                </a:solidFill>
                <a:effectLst/>
                <a:latin typeface="Calibri Light" panose="020F0302020204030204" pitchFamily="34" charset="0"/>
                <a:cs typeface="Calibri Light" panose="020F0302020204030204" pitchFamily="34" charset="0"/>
              </a:rPr>
              <a:t> 	“I have spoken to you of earthly things and you do not believe; how then will you believe if I speak of heavenly things? </a:t>
            </a:r>
          </a:p>
          <a:p>
            <a:pPr marL="579438" indent="-579438">
              <a:lnSpc>
                <a:spcPct val="90000"/>
              </a:lnSpc>
            </a:pPr>
            <a:r>
              <a:rPr lang="en-US" sz="3800" baseline="30000" dirty="0">
                <a:solidFill>
                  <a:schemeClr val="bg1"/>
                </a:solidFill>
                <a:effectLst/>
                <a:latin typeface="Calibri Light" panose="020F0302020204030204" pitchFamily="34" charset="0"/>
                <a:cs typeface="Calibri Light" panose="020F0302020204030204" pitchFamily="34" charset="0"/>
              </a:rPr>
              <a:t>13</a:t>
            </a:r>
            <a:r>
              <a:rPr lang="en-US" sz="3800" dirty="0">
                <a:solidFill>
                  <a:schemeClr val="bg1"/>
                </a:solidFill>
                <a:effectLst/>
                <a:latin typeface="Calibri Light" panose="020F0302020204030204" pitchFamily="34" charset="0"/>
                <a:cs typeface="Calibri Light" panose="020F0302020204030204" pitchFamily="34" charset="0"/>
              </a:rPr>
              <a:t> 	No one has ever gone into heaven except the one who came from heaven—the Son of Man.”</a:t>
            </a:r>
          </a:p>
          <a:p>
            <a:pPr marL="579438" indent="-579438">
              <a:lnSpc>
                <a:spcPct val="90000"/>
              </a:lnSpc>
            </a:pPr>
            <a:endParaRPr lang="en-US" sz="3800" dirty="0">
              <a:solidFill>
                <a:schemeClr val="bg1"/>
              </a:solidFill>
              <a:effectLst/>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22637576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3776418"/>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9 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“How can this be?” Nicodemus asked.</a:t>
            </a:r>
          </a:p>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12</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“I have spoken to you of earthly things and you do not believe; how then will you believe if I speak of heavenly things? </a:t>
            </a:r>
          </a:p>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13</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No one has ever gone into heaven except the one who came from heaven—</a:t>
            </a:r>
            <a:r>
              <a:rPr lang="en-US" sz="3800" dirty="0">
                <a:solidFill>
                  <a:schemeClr val="bg1"/>
                </a:solidFill>
                <a:effectLst/>
                <a:latin typeface="Calibri Light" panose="020F0302020204030204" pitchFamily="34" charset="0"/>
                <a:cs typeface="Calibri Light" panose="020F0302020204030204" pitchFamily="34" charset="0"/>
              </a:rPr>
              <a:t>the Son of Man</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a:t>
            </a:r>
          </a:p>
          <a:p>
            <a:pPr marL="579438" indent="-579438">
              <a:lnSpc>
                <a:spcPct val="90000"/>
              </a:lnSpc>
            </a:pPr>
            <a:endParaRPr lang="en-US" sz="3800" dirty="0">
              <a:solidFill>
                <a:schemeClr val="bg1"/>
              </a:solidFill>
              <a:effectLst/>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xmlns="" id="{4DD0FA89-FAC0-28B9-D263-ABAA29F51A6D}"/>
              </a:ext>
            </a:extLst>
          </p:cNvPr>
          <p:cNvSpPr>
            <a:spLocks noChangeArrowheads="1"/>
          </p:cNvSpPr>
          <p:nvPr/>
        </p:nvSpPr>
        <p:spPr bwMode="auto">
          <a:xfrm>
            <a:off x="349770" y="1342494"/>
            <a:ext cx="11568457" cy="4634169"/>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xmlns="" id="{A3DFC251-D6A6-E0F5-1883-553D4F54EC2A}"/>
              </a:ext>
            </a:extLst>
          </p:cNvPr>
          <p:cNvSpPr txBox="1">
            <a:spLocks noChangeArrowheads="1"/>
          </p:cNvSpPr>
          <p:nvPr/>
        </p:nvSpPr>
        <p:spPr bwMode="auto">
          <a:xfrm>
            <a:off x="372754" y="1433618"/>
            <a:ext cx="11469476" cy="4414732"/>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Daniel 7:13-14: “In my vision at night I looked, and there before me was one like a son of man, coming with the clouds of heaven. He approached the Ancient of Days and was led into his presence. He was given authority, glory and sovereign power; all nations and peoples of every language worshiped him. His dominion is an everlasting dominion that will not pass away, and his kingdom is one that will never be destroyed.” </a:t>
            </a:r>
          </a:p>
        </p:txBody>
      </p:sp>
    </p:spTree>
    <p:extLst>
      <p:ext uri="{BB962C8B-B14F-4D97-AF65-F5344CB8AC3E}">
        <p14:creationId xmlns:p14="http://schemas.microsoft.com/office/powerpoint/2010/main" val="3353353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2197525"/>
          </a:xfrm>
          <a:prstGeom prst="rect">
            <a:avLst/>
          </a:prstGeom>
          <a:noFill/>
          <a:ln w="9525">
            <a:noFill/>
            <a:miter lim="800000"/>
            <a:headEnd/>
            <a:tailEnd/>
          </a:ln>
        </p:spPr>
        <p:txBody>
          <a:bodyPr wrap="square">
            <a:spAutoFit/>
          </a:bodyPr>
          <a:lstStyle/>
          <a:p>
            <a:pPr marL="577850" indent="-577850">
              <a:lnSpc>
                <a:spcPct val="90000"/>
              </a:lnSpc>
            </a:pPr>
            <a:r>
              <a:rPr lang="en-US" sz="3800" baseline="30000" dirty="0">
                <a:solidFill>
                  <a:schemeClr val="bg1"/>
                </a:solidFill>
                <a:effectLst/>
                <a:latin typeface="Calibri Light" panose="020F0302020204030204" pitchFamily="34" charset="0"/>
                <a:cs typeface="Calibri Light" panose="020F0302020204030204" pitchFamily="34" charset="0"/>
              </a:rPr>
              <a:t>14 	</a:t>
            </a:r>
            <a:r>
              <a:rPr lang="en-US" sz="3800" dirty="0">
                <a:solidFill>
                  <a:schemeClr val="bg1"/>
                </a:solidFill>
                <a:effectLst/>
                <a:latin typeface="Calibri Light" panose="020F0302020204030204" pitchFamily="34" charset="0"/>
                <a:cs typeface="Calibri Light" panose="020F0302020204030204" pitchFamily="34" charset="0"/>
              </a:rPr>
              <a:t>“Just as Moses lifted up the snake in the wilderness, so the Son of Man must be lifted up, </a:t>
            </a:r>
            <a:endParaRPr lang="en-US" sz="3800" baseline="30000" dirty="0">
              <a:solidFill>
                <a:schemeClr val="bg1"/>
              </a:solidFill>
              <a:latin typeface="Calibri Light" panose="020F0302020204030204" pitchFamily="34" charset="0"/>
              <a:cs typeface="Calibri Light" panose="020F0302020204030204" pitchFamily="34" charset="0"/>
            </a:endParaRPr>
          </a:p>
          <a:p>
            <a:pPr marL="577850" indent="-577850">
              <a:lnSpc>
                <a:spcPct val="90000"/>
              </a:lnSpc>
            </a:pPr>
            <a:r>
              <a:rPr lang="en-US" sz="3800" baseline="30000" dirty="0">
                <a:solidFill>
                  <a:schemeClr val="bg1"/>
                </a:solidFill>
                <a:effectLst/>
                <a:latin typeface="Calibri Light" panose="020F0302020204030204" pitchFamily="34" charset="0"/>
                <a:cs typeface="Calibri Light" panose="020F0302020204030204" pitchFamily="34" charset="0"/>
              </a:rPr>
              <a:t>15 	</a:t>
            </a:r>
            <a:r>
              <a:rPr lang="en-US" sz="3800" dirty="0">
                <a:solidFill>
                  <a:schemeClr val="bg1"/>
                </a:solidFill>
                <a:effectLst/>
                <a:latin typeface="Calibri Light" panose="020F0302020204030204" pitchFamily="34" charset="0"/>
                <a:cs typeface="Calibri Light" panose="020F0302020204030204" pitchFamily="34" charset="0"/>
              </a:rPr>
              <a:t>that everyone who believes may have eternal life in him.”</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3314787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bg1"/>
                </a:solidFill>
                <a:effectLst/>
                <a:latin typeface="Calibri Light" panose="020F0302020204030204" pitchFamily="34" charset="0"/>
                <a:cs typeface="Calibri Light" panose="020F0302020204030204" pitchFamily="34" charset="0"/>
              </a:rPr>
              <a:t>1	</a:t>
            </a:r>
            <a:r>
              <a:rPr lang="en-US" sz="3800" dirty="0">
                <a:solidFill>
                  <a:schemeClr val="bg1"/>
                </a:solidFill>
                <a:effectLst/>
                <a:latin typeface="Calibri Light" panose="020F0302020204030204" pitchFamily="34" charset="0"/>
                <a:cs typeface="Calibri Light" panose="020F0302020204030204" pitchFamily="34" charset="0"/>
              </a:rPr>
              <a:t>Now there was a Pharisee, a man named Nicodemus who was a member of the Jewish ruling council. </a:t>
            </a:r>
          </a:p>
          <a:p>
            <a:pPr marL="579438" indent="-579438">
              <a:lnSpc>
                <a:spcPct val="90000"/>
              </a:lnSpc>
            </a:pPr>
            <a:r>
              <a:rPr lang="en-US" sz="3800" baseline="30000" dirty="0">
                <a:solidFill>
                  <a:schemeClr val="bg1"/>
                </a:solidFill>
                <a:effectLst/>
                <a:latin typeface="Calibri Light" panose="020F0302020204030204" pitchFamily="34" charset="0"/>
                <a:cs typeface="Calibri Light" panose="020F0302020204030204" pitchFamily="34" charset="0"/>
              </a:rPr>
              <a:t>2 	</a:t>
            </a:r>
            <a:r>
              <a:rPr lang="en-US" sz="3800" dirty="0">
                <a:solidFill>
                  <a:schemeClr val="bg1"/>
                </a:solidFill>
                <a:effectLst/>
                <a:latin typeface="Calibri Light" panose="020F0302020204030204" pitchFamily="34" charset="0"/>
                <a:cs typeface="Calibri Light" panose="020F0302020204030204" pitchFamily="34" charset="0"/>
              </a:rPr>
              <a:t>He came to Jesus at night and said, “Rabbi, we know that you are a teacher who has come from God. For no one could perform the signs you are doing if God were not with him.” </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3886465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2197525"/>
          </a:xfrm>
          <a:prstGeom prst="rect">
            <a:avLst/>
          </a:prstGeom>
          <a:noFill/>
          <a:ln w="9525">
            <a:noFill/>
            <a:miter lim="800000"/>
            <a:headEnd/>
            <a:tailEnd/>
          </a:ln>
        </p:spPr>
        <p:txBody>
          <a:bodyPr wrap="square">
            <a:spAutoFit/>
          </a:bodyPr>
          <a:lstStyle/>
          <a:p>
            <a:pPr marL="577850" indent="-577850">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14 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“Just </a:t>
            </a:r>
            <a:r>
              <a:rPr lang="en-US" sz="3800" dirty="0">
                <a:solidFill>
                  <a:schemeClr val="bg1"/>
                </a:solidFill>
                <a:effectLst/>
                <a:latin typeface="Calibri Light" panose="020F0302020204030204" pitchFamily="34" charset="0"/>
                <a:cs typeface="Calibri Light" panose="020F0302020204030204" pitchFamily="34" charset="0"/>
              </a:rPr>
              <a:t>as Moses lifted up the snake in the wilderness</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so the Son of Man must be lifted up, </a:t>
            </a:r>
            <a:endPar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endParaRPr>
          </a:p>
          <a:p>
            <a:pPr marL="577850" indent="-577850">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15 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that everyone who believes may have eternal life in him.”</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9536375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2197525"/>
          </a:xfrm>
          <a:prstGeom prst="rect">
            <a:avLst/>
          </a:prstGeom>
          <a:noFill/>
          <a:ln w="9525">
            <a:noFill/>
            <a:miter lim="800000"/>
            <a:headEnd/>
            <a:tailEnd/>
          </a:ln>
        </p:spPr>
        <p:txBody>
          <a:bodyPr wrap="square">
            <a:spAutoFit/>
          </a:bodyPr>
          <a:lstStyle/>
          <a:p>
            <a:pPr marL="577850" indent="-577850">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14 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“Just </a:t>
            </a:r>
            <a:r>
              <a:rPr lang="en-US" sz="3800" dirty="0">
                <a:solidFill>
                  <a:schemeClr val="bg1"/>
                </a:solidFill>
                <a:effectLst/>
                <a:latin typeface="Calibri Light" panose="020F0302020204030204" pitchFamily="34" charset="0"/>
                <a:cs typeface="Calibri Light" panose="020F0302020204030204" pitchFamily="34" charset="0"/>
              </a:rPr>
              <a:t>as Moses lifted up the snake in the wilderness</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a:t>
            </a:r>
            <a:r>
              <a:rPr lang="en-US" sz="3800" dirty="0">
                <a:solidFill>
                  <a:schemeClr val="bg1"/>
                </a:solidFill>
                <a:effectLst/>
                <a:latin typeface="Calibri Light" panose="020F0302020204030204" pitchFamily="34" charset="0"/>
                <a:cs typeface="Calibri Light" panose="020F0302020204030204" pitchFamily="34" charset="0"/>
              </a:rPr>
              <a:t>so the Son of Man must be lifted up</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a:t>
            </a:r>
            <a:endPar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endParaRPr>
          </a:p>
          <a:p>
            <a:pPr marL="577850" indent="-577850">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15 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that everyone who believes may have eternal life in him.”</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xmlns="" id="{C3626C8D-BD5C-9CEB-52C3-9FC05ED32671}"/>
              </a:ext>
            </a:extLst>
          </p:cNvPr>
          <p:cNvSpPr>
            <a:spLocks noChangeArrowheads="1"/>
          </p:cNvSpPr>
          <p:nvPr/>
        </p:nvSpPr>
        <p:spPr bwMode="auto">
          <a:xfrm>
            <a:off x="327285" y="2421280"/>
            <a:ext cx="11537430" cy="3808070"/>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688EF455-9F5D-E390-B95D-B8A955CA5818}"/>
              </a:ext>
            </a:extLst>
          </p:cNvPr>
          <p:cNvSpPr txBox="1">
            <a:spLocks noChangeArrowheads="1"/>
          </p:cNvSpPr>
          <p:nvPr/>
        </p:nvSpPr>
        <p:spPr bwMode="auto">
          <a:xfrm>
            <a:off x="350269" y="2512404"/>
            <a:ext cx="11438715" cy="3354765"/>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4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What’s the connection?</a:t>
            </a:r>
          </a:p>
          <a:p>
            <a:pPr marL="471488" lvl="3" indent="-471488">
              <a:lnSpc>
                <a:spcPct val="90000"/>
              </a:lnSpc>
              <a:spcBef>
                <a:spcPts val="0"/>
              </a:spcBef>
              <a:spcAft>
                <a:spcPts val="0"/>
              </a:spcAft>
              <a:buSzPct val="100000"/>
              <a:buFont typeface="Arial" panose="020B0604020202020204" pitchFamily="34" charset="0"/>
              <a:buChar char="•"/>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The venom is like sin, which leads to death.</a:t>
            </a:r>
          </a:p>
          <a:p>
            <a:pPr marL="471488" lvl="3" indent="-471488">
              <a:lnSpc>
                <a:spcPct val="90000"/>
              </a:lnSpc>
              <a:spcBef>
                <a:spcPts val="0"/>
              </a:spcBef>
              <a:spcAft>
                <a:spcPts val="0"/>
              </a:spcAft>
              <a:buSzPct val="100000"/>
              <a:buFont typeface="Arial" panose="020B0604020202020204" pitchFamily="34" charset="0"/>
              <a:buChar char="•"/>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God took a symbol of wrath and made it a means of salvation.</a:t>
            </a:r>
          </a:p>
          <a:p>
            <a:pPr marL="471488" lvl="3" indent="-471488">
              <a:lnSpc>
                <a:spcPct val="90000"/>
              </a:lnSpc>
              <a:spcBef>
                <a:spcPts val="0"/>
              </a:spcBef>
              <a:spcAft>
                <a:spcPts val="0"/>
              </a:spcAft>
              <a:buSzPct val="100000"/>
              <a:buFont typeface="Arial" panose="020B0604020202020204" pitchFamily="34" charset="0"/>
              <a:buChar char="•"/>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Just as Moses lifted up a bronze serpent, Jesus was lifted up on the cross (2 Corinthians 5:21). </a:t>
            </a:r>
          </a:p>
        </p:txBody>
      </p:sp>
    </p:spTree>
    <p:extLst>
      <p:ext uri="{BB962C8B-B14F-4D97-AF65-F5344CB8AC3E}">
        <p14:creationId xmlns:p14="http://schemas.microsoft.com/office/powerpoint/2010/main" val="4147840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2197525"/>
          </a:xfrm>
          <a:prstGeom prst="rect">
            <a:avLst/>
          </a:prstGeom>
          <a:noFill/>
          <a:ln w="9525">
            <a:noFill/>
            <a:miter lim="800000"/>
            <a:headEnd/>
            <a:tailEnd/>
          </a:ln>
        </p:spPr>
        <p:txBody>
          <a:bodyPr wrap="square">
            <a:spAutoFit/>
          </a:bodyPr>
          <a:lstStyle/>
          <a:p>
            <a:pPr marL="577850" indent="-577850">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14 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“Just </a:t>
            </a:r>
            <a:r>
              <a:rPr lang="en-US" sz="3800" dirty="0">
                <a:solidFill>
                  <a:schemeClr val="bg1"/>
                </a:solidFill>
                <a:effectLst/>
                <a:latin typeface="Calibri Light" panose="020F0302020204030204" pitchFamily="34" charset="0"/>
                <a:cs typeface="Calibri Light" panose="020F0302020204030204" pitchFamily="34" charset="0"/>
              </a:rPr>
              <a:t>as Moses lifted up the snake in the wilderness</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a:t>
            </a:r>
            <a:r>
              <a:rPr lang="en-US" sz="3800" dirty="0">
                <a:solidFill>
                  <a:schemeClr val="bg1"/>
                </a:solidFill>
                <a:effectLst/>
                <a:latin typeface="Calibri Light" panose="020F0302020204030204" pitchFamily="34" charset="0"/>
                <a:cs typeface="Calibri Light" panose="020F0302020204030204" pitchFamily="34" charset="0"/>
              </a:rPr>
              <a:t>so the Son of Man must be lifted up</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a:t>
            </a:r>
            <a:endPar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endParaRPr>
          </a:p>
          <a:p>
            <a:pPr marL="577850" indent="-577850">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15 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that everyone who believes may have eternal life in him.”</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xmlns="" id="{C3626C8D-BD5C-9CEB-52C3-9FC05ED32671}"/>
              </a:ext>
            </a:extLst>
          </p:cNvPr>
          <p:cNvSpPr>
            <a:spLocks noChangeArrowheads="1"/>
          </p:cNvSpPr>
          <p:nvPr/>
        </p:nvSpPr>
        <p:spPr bwMode="auto">
          <a:xfrm>
            <a:off x="327285" y="2421280"/>
            <a:ext cx="11537430" cy="3808070"/>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688EF455-9F5D-E390-B95D-B8A955CA5818}"/>
              </a:ext>
            </a:extLst>
          </p:cNvPr>
          <p:cNvSpPr txBox="1">
            <a:spLocks noChangeArrowheads="1"/>
          </p:cNvSpPr>
          <p:nvPr/>
        </p:nvSpPr>
        <p:spPr bwMode="auto">
          <a:xfrm>
            <a:off x="350269" y="2512404"/>
            <a:ext cx="11438715" cy="2430409"/>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4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What’s the connection?</a:t>
            </a:r>
          </a:p>
          <a:p>
            <a:pPr marL="471488" lvl="3" indent="-471488">
              <a:lnSpc>
                <a:spcPct val="90000"/>
              </a:lnSpc>
              <a:spcBef>
                <a:spcPts val="0"/>
              </a:spcBef>
              <a:spcAft>
                <a:spcPts val="1000"/>
              </a:spcAft>
              <a:buSzPct val="100000"/>
              <a:buFont typeface="Arial" panose="020B0604020202020204" pitchFamily="34" charset="0"/>
              <a:buChar char="•"/>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God makes it easy to obtain salvation.</a:t>
            </a:r>
          </a:p>
          <a:p>
            <a:pPr marL="914400" lvl="4">
              <a:lnSpc>
                <a:spcPct val="90000"/>
              </a:lnSpc>
              <a:spcBef>
                <a:spcPts val="0"/>
              </a:spcBef>
              <a:spcAft>
                <a:spcPts val="0"/>
              </a:spcAft>
              <a:buSzPct val="100000"/>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Isaiah 45:22: “Let all the world look to me for salvation! For I am God; there is no other.”</a:t>
            </a:r>
          </a:p>
        </p:txBody>
      </p:sp>
    </p:spTree>
    <p:extLst>
      <p:ext uri="{BB962C8B-B14F-4D97-AF65-F5344CB8AC3E}">
        <p14:creationId xmlns:p14="http://schemas.microsoft.com/office/powerpoint/2010/main" val="3764697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3776418"/>
          </a:xfrm>
          <a:prstGeom prst="rect">
            <a:avLst/>
          </a:prstGeom>
          <a:noFill/>
          <a:ln w="9525">
            <a:noFill/>
            <a:miter lim="800000"/>
            <a:headEnd/>
            <a:tailEnd/>
          </a:ln>
        </p:spPr>
        <p:txBody>
          <a:bodyPr wrap="square">
            <a:spAutoFit/>
          </a:bodyPr>
          <a:lstStyle/>
          <a:p>
            <a:pPr marL="577850" indent="-577850">
              <a:lnSpc>
                <a:spcPct val="90000"/>
              </a:lnSpc>
            </a:pPr>
            <a:r>
              <a:rPr lang="en-US" sz="3800" baseline="30000" dirty="0">
                <a:solidFill>
                  <a:schemeClr val="bg1"/>
                </a:solidFill>
                <a:effectLst/>
                <a:latin typeface="Calibri Light" panose="020F0302020204030204" pitchFamily="34" charset="0"/>
                <a:cs typeface="Calibri Light" panose="020F0302020204030204" pitchFamily="34" charset="0"/>
              </a:rPr>
              <a:t>14	</a:t>
            </a:r>
            <a:r>
              <a:rPr lang="en-US" sz="3800" dirty="0">
                <a:solidFill>
                  <a:schemeClr val="bg1"/>
                </a:solidFill>
                <a:effectLst/>
                <a:latin typeface="Calibri Light" panose="020F0302020204030204" pitchFamily="34" charset="0"/>
                <a:cs typeface="Calibri Light" panose="020F0302020204030204" pitchFamily="34" charset="0"/>
              </a:rPr>
              <a:t>“Just as Moses lifted up the snake in the wilderness, so the Son of Man must be lifted up, </a:t>
            </a:r>
            <a:endParaRPr lang="en-US" sz="3800" baseline="30000" dirty="0">
              <a:solidFill>
                <a:schemeClr val="bg1"/>
              </a:solidFill>
              <a:latin typeface="Calibri Light" panose="020F0302020204030204" pitchFamily="34" charset="0"/>
              <a:cs typeface="Calibri Light" panose="020F0302020204030204" pitchFamily="34" charset="0"/>
            </a:endParaRPr>
          </a:p>
          <a:p>
            <a:pPr marL="577850" indent="-577850">
              <a:lnSpc>
                <a:spcPct val="90000"/>
              </a:lnSpc>
            </a:pPr>
            <a:r>
              <a:rPr lang="en-US" sz="3800" baseline="30000" dirty="0">
                <a:solidFill>
                  <a:schemeClr val="bg1"/>
                </a:solidFill>
                <a:effectLst/>
                <a:latin typeface="Calibri Light" panose="020F0302020204030204" pitchFamily="34" charset="0"/>
                <a:cs typeface="Calibri Light" panose="020F0302020204030204" pitchFamily="34" charset="0"/>
              </a:rPr>
              <a:t>15 	</a:t>
            </a:r>
            <a:r>
              <a:rPr lang="en-US" sz="3800" dirty="0">
                <a:solidFill>
                  <a:schemeClr val="bg1"/>
                </a:solidFill>
                <a:effectLst/>
                <a:latin typeface="Calibri Light" panose="020F0302020204030204" pitchFamily="34" charset="0"/>
                <a:cs typeface="Calibri Light" panose="020F0302020204030204" pitchFamily="34" charset="0"/>
              </a:rPr>
              <a:t>that everyone who believes may have eternal life in him.”</a:t>
            </a:r>
          </a:p>
          <a:p>
            <a:pPr marL="577850" indent="-577850">
              <a:lnSpc>
                <a:spcPct val="90000"/>
              </a:lnSpc>
            </a:pPr>
            <a:r>
              <a:rPr lang="en-US" sz="3800" baseline="30000" dirty="0">
                <a:solidFill>
                  <a:schemeClr val="bg1"/>
                </a:solidFill>
                <a:effectLst/>
                <a:latin typeface="Calibri Light" panose="020F0302020204030204" pitchFamily="34" charset="0"/>
                <a:cs typeface="Calibri Light" panose="020F0302020204030204" pitchFamily="34" charset="0"/>
              </a:rPr>
              <a:t>16 	</a:t>
            </a:r>
            <a:r>
              <a:rPr lang="en-US" sz="3800" dirty="0">
                <a:solidFill>
                  <a:schemeClr val="bg1"/>
                </a:solidFill>
                <a:effectLst/>
                <a:latin typeface="Calibri Light" panose="020F0302020204030204" pitchFamily="34" charset="0"/>
                <a:cs typeface="Calibri Light" panose="020F0302020204030204" pitchFamily="34" charset="0"/>
              </a:rPr>
              <a:t>For God so loved the world that he gave his one and only Son, that whoever believes in him shall not perish but have eternal life.</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3552403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945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3776418"/>
          </a:xfrm>
          <a:prstGeom prst="rect">
            <a:avLst/>
          </a:prstGeom>
          <a:noFill/>
          <a:ln w="9525">
            <a:noFill/>
            <a:miter lim="800000"/>
            <a:headEnd/>
            <a:tailEnd/>
          </a:ln>
        </p:spPr>
        <p:txBody>
          <a:bodyPr wrap="square">
            <a:spAutoFit/>
          </a:bodyPr>
          <a:lstStyle/>
          <a:p>
            <a:pPr marL="577850" indent="-577850">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14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Just as Moses lifted up the snake in the wilderness, so the Son of Man must be lifted up, </a:t>
            </a:r>
            <a:endPar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endParaRPr>
          </a:p>
          <a:p>
            <a:pPr marL="577850" indent="-577850">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15 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that everyone who believes may have eternal life in him.”</a:t>
            </a:r>
          </a:p>
          <a:p>
            <a:pPr marL="577850" indent="-577850">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16 	</a:t>
            </a:r>
            <a:r>
              <a:rPr lang="en-US" sz="3800" dirty="0">
                <a:solidFill>
                  <a:schemeClr val="bg1"/>
                </a:solidFill>
                <a:effectLst/>
                <a:latin typeface="Calibri Light" panose="020F0302020204030204" pitchFamily="34" charset="0"/>
                <a:cs typeface="Calibri Light" panose="020F0302020204030204" pitchFamily="34" charset="0"/>
              </a:rPr>
              <a:t>For God so loved the world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that he gave his one and only Son, that whoever believes in him shall not perish but have eternal life.</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20668025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3776418"/>
          </a:xfrm>
          <a:prstGeom prst="rect">
            <a:avLst/>
          </a:prstGeom>
          <a:noFill/>
          <a:ln w="9525">
            <a:noFill/>
            <a:miter lim="800000"/>
            <a:headEnd/>
            <a:tailEnd/>
          </a:ln>
        </p:spPr>
        <p:txBody>
          <a:bodyPr wrap="square">
            <a:spAutoFit/>
          </a:bodyPr>
          <a:lstStyle/>
          <a:p>
            <a:pPr marL="577850" indent="-577850">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14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Just as Moses lifted up the snake in the wilderness, so the Son of Man must be lifted up, </a:t>
            </a:r>
            <a:endPar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endParaRPr>
          </a:p>
          <a:p>
            <a:pPr marL="577850" indent="-577850">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15 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that everyone who believes may have eternal life in him.”</a:t>
            </a:r>
          </a:p>
          <a:p>
            <a:pPr marL="577850" indent="-577850">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16 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For God so loved the world that he gave his one and only Son, that whoever </a:t>
            </a:r>
            <a:r>
              <a:rPr lang="en-US" sz="3800" dirty="0">
                <a:solidFill>
                  <a:schemeClr val="bg1"/>
                </a:solidFill>
                <a:effectLst/>
                <a:latin typeface="Calibri Light" panose="020F0302020204030204" pitchFamily="34" charset="0"/>
                <a:cs typeface="Calibri Light" panose="020F0302020204030204" pitchFamily="34" charset="0"/>
              </a:rPr>
              <a:t>believes</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in him shall not perish but have eternal life.</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30198478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ctrTitle"/>
          </p:nvPr>
        </p:nvSpPr>
        <p:spPr>
          <a:xfrm>
            <a:off x="1257299" y="2327564"/>
            <a:ext cx="9677400" cy="2387600"/>
          </a:xfrm>
        </p:spPr>
        <p:txBody>
          <a:bodyPr>
            <a:normAutofit/>
          </a:bodyPr>
          <a:lstStyle/>
          <a:p>
            <a:r>
              <a:rPr lang="en-US" sz="12500" dirty="0">
                <a:solidFill>
                  <a:schemeClr val="bg1"/>
                </a:solidFill>
                <a:latin typeface="Century Gothic" panose="020B0502020202020204" pitchFamily="34" charset="0"/>
              </a:rPr>
              <a:t>JOHN</a:t>
            </a:r>
          </a:p>
        </p:txBody>
      </p:sp>
      <p:sp>
        <p:nvSpPr>
          <p:cNvPr id="5" name="TextBox 4">
            <a:extLst>
              <a:ext uri="{FF2B5EF4-FFF2-40B4-BE49-F238E27FC236}">
                <a16:creationId xmlns:a16="http://schemas.microsoft.com/office/drawing/2014/main" xmlns="" id="{BAE4048D-F2A1-4F2F-A6A3-C02D29D6F4D0}"/>
              </a:ext>
            </a:extLst>
          </p:cNvPr>
          <p:cNvSpPr txBox="1"/>
          <p:nvPr/>
        </p:nvSpPr>
        <p:spPr>
          <a:xfrm>
            <a:off x="2911364" y="2327564"/>
            <a:ext cx="6369269" cy="584775"/>
          </a:xfrm>
          <a:prstGeom prst="rect">
            <a:avLst/>
          </a:prstGeom>
          <a:noFill/>
        </p:spPr>
        <p:txBody>
          <a:bodyPr wrap="square" rtlCol="0">
            <a:spAutoFit/>
          </a:bodyPr>
          <a:lstStyle/>
          <a:p>
            <a:pPr algn="ctr"/>
            <a:r>
              <a:rPr lang="en-US" sz="3200" dirty="0">
                <a:solidFill>
                  <a:schemeClr val="bg1"/>
                </a:solidFill>
                <a:latin typeface="Century Gothic" panose="020B0502020202020204" pitchFamily="34" charset="0"/>
              </a:rPr>
              <a:t>THE GOSPEL OF</a:t>
            </a:r>
          </a:p>
        </p:txBody>
      </p:sp>
    </p:spTree>
    <p:extLst>
      <p:ext uri="{BB962C8B-B14F-4D97-AF65-F5344CB8AC3E}">
        <p14:creationId xmlns:p14="http://schemas.microsoft.com/office/powerpoint/2010/main" val="94197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Now there was a </a:t>
            </a:r>
            <a:r>
              <a:rPr lang="en-US" sz="3800" dirty="0">
                <a:solidFill>
                  <a:schemeClr val="bg1"/>
                </a:solidFill>
                <a:effectLst/>
                <a:latin typeface="Calibri Light" panose="020F0302020204030204" pitchFamily="34" charset="0"/>
                <a:cs typeface="Calibri Light" panose="020F0302020204030204" pitchFamily="34" charset="0"/>
              </a:rPr>
              <a:t>Pharisee</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a man named Nicodemus who was a member of the Jewish ruling council. </a:t>
            </a:r>
          </a:p>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2 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He came to Jesus at night and said, “Rabbi, we know that you are a teacher who has come from God. For no one could perform the signs you are doing if God were not with him.” </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3213803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Now there was a Pharisee, a man named Nicodemus who was </a:t>
            </a:r>
            <a:r>
              <a:rPr lang="en-US" sz="3800" dirty="0">
                <a:solidFill>
                  <a:schemeClr val="bg1"/>
                </a:solidFill>
                <a:effectLst/>
                <a:latin typeface="Calibri Light" panose="020F0302020204030204" pitchFamily="34" charset="0"/>
                <a:cs typeface="Calibri Light" panose="020F0302020204030204" pitchFamily="34" charset="0"/>
              </a:rPr>
              <a:t>a member of the Jewish ruling council</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a:t>
            </a:r>
          </a:p>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2 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He came to Jesus at night and said, “Rabbi, we know that you are a teacher who has come from God. For no one could perform the signs you are doing if God were not with him.” </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xmlns="" id="{7C4E8FD0-BA65-D95F-B34E-DAEF5A0F781D}"/>
              </a:ext>
            </a:extLst>
          </p:cNvPr>
          <p:cNvSpPr>
            <a:spLocks noChangeArrowheads="1"/>
          </p:cNvSpPr>
          <p:nvPr/>
        </p:nvSpPr>
        <p:spPr bwMode="auto">
          <a:xfrm>
            <a:off x="381000" y="2447593"/>
            <a:ext cx="11537430" cy="2935435"/>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F9864570-7F57-9728-A87F-138C75B313FE}"/>
              </a:ext>
            </a:extLst>
          </p:cNvPr>
          <p:cNvSpPr txBox="1">
            <a:spLocks noChangeArrowheads="1"/>
          </p:cNvSpPr>
          <p:nvPr/>
        </p:nvSpPr>
        <p:spPr bwMode="auto">
          <a:xfrm>
            <a:off x="423034" y="2614918"/>
            <a:ext cx="11438715" cy="2436324"/>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4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Nicodemus was…</a:t>
            </a:r>
          </a:p>
          <a:p>
            <a:pPr marL="12700" lvl="3">
              <a:lnSpc>
                <a:spcPct val="90000"/>
              </a:lnSpc>
              <a:spcBef>
                <a:spcPts val="0"/>
              </a:spcBef>
              <a:spcAft>
                <a:spcPts val="600"/>
              </a:spcAft>
              <a:buSzPct val="100000"/>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…wealthy (John 19:38)</a:t>
            </a:r>
          </a:p>
          <a:p>
            <a:pPr marL="12700" lvl="3">
              <a:lnSpc>
                <a:spcPct val="90000"/>
              </a:lnSpc>
              <a:spcBef>
                <a:spcPts val="0"/>
              </a:spcBef>
              <a:spcAft>
                <a:spcPts val="600"/>
              </a:spcAft>
              <a:buSzPct val="100000"/>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…“the teacher of Israel” (3:10)</a:t>
            </a:r>
          </a:p>
          <a:p>
            <a:pPr marL="12700" lvl="3">
              <a:lnSpc>
                <a:spcPct val="90000"/>
              </a:lnSpc>
              <a:spcBef>
                <a:spcPts val="0"/>
              </a:spcBef>
              <a:spcAft>
                <a:spcPts val="600"/>
              </a:spcAft>
              <a:buSzPct val="100000"/>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...a guy who had his life together  </a:t>
            </a:r>
          </a:p>
        </p:txBody>
      </p:sp>
    </p:spTree>
    <p:extLst>
      <p:ext uri="{BB962C8B-B14F-4D97-AF65-F5344CB8AC3E}">
        <p14:creationId xmlns:p14="http://schemas.microsoft.com/office/powerpoint/2010/main" val="423393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Now there was a Pharisee, a man named Nicodemus who was a member of the Jewish ruling council. </a:t>
            </a:r>
          </a:p>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2 	</a:t>
            </a:r>
            <a:r>
              <a:rPr lang="en-US" sz="3800" dirty="0">
                <a:solidFill>
                  <a:schemeClr val="bg1"/>
                </a:solidFill>
                <a:effectLst/>
                <a:latin typeface="Calibri Light" panose="020F0302020204030204" pitchFamily="34" charset="0"/>
                <a:cs typeface="Calibri Light" panose="020F0302020204030204" pitchFamily="34" charset="0"/>
              </a:rPr>
              <a:t>He came to Jesus at night</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and said, “Rabbi, we know that you are a teacher who has come from God. For no one could perform the signs you are doing if God were not with him.” </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1325017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1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Now there was a Pharisee, a man named Nicodemus who was a member of the Jewish ruling council. </a:t>
            </a:r>
          </a:p>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2 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He came to Jesus at night and said, “</a:t>
            </a:r>
            <a:r>
              <a:rPr lang="en-US" sz="3800" dirty="0">
                <a:solidFill>
                  <a:schemeClr val="bg1"/>
                </a:solidFill>
                <a:effectLst/>
                <a:latin typeface="Calibri Light" panose="020F0302020204030204" pitchFamily="34" charset="0"/>
                <a:cs typeface="Calibri Light" panose="020F0302020204030204" pitchFamily="34" charset="0"/>
              </a:rPr>
              <a:t>Rabbi</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we know that you are a teacher who has come from God. For no one could perform the signs you are doing if God were not with him.” </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71870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1144929"/>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bg1"/>
                </a:solidFill>
                <a:effectLst/>
                <a:latin typeface="Calibri Light" panose="020F0302020204030204" pitchFamily="34" charset="0"/>
                <a:cs typeface="Calibri Light" panose="020F0302020204030204" pitchFamily="34" charset="0"/>
              </a:rPr>
              <a:t>3 	</a:t>
            </a:r>
            <a:r>
              <a:rPr lang="en-US" sz="3800" dirty="0">
                <a:solidFill>
                  <a:schemeClr val="bg1"/>
                </a:solidFill>
                <a:effectLst/>
                <a:latin typeface="Calibri Light" panose="020F0302020204030204" pitchFamily="34" charset="0"/>
                <a:cs typeface="Calibri Light" panose="020F0302020204030204" pitchFamily="34" charset="0"/>
              </a:rPr>
              <a:t>Jesus replied, “Very truly I tell you, no one can see the kingdom of God unless they are born again.” </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491480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1144929"/>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3 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Jesus replied, “Very truly I tell you, no one can see the kingdom of God unless they are </a:t>
            </a:r>
            <a:r>
              <a:rPr lang="en-US" sz="3800" dirty="0">
                <a:solidFill>
                  <a:schemeClr val="bg1"/>
                </a:solidFill>
                <a:effectLst/>
                <a:latin typeface="Calibri Light" panose="020F0302020204030204" pitchFamily="34" charset="0"/>
                <a:cs typeface="Calibri Light" panose="020F0302020204030204" pitchFamily="34" charset="0"/>
              </a:rPr>
              <a:t>born again</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xmlns="" id="{B94A0AD4-8632-77B1-C99F-3A7CDC73270F}"/>
              </a:ext>
            </a:extLst>
          </p:cNvPr>
          <p:cNvSpPr>
            <a:spLocks noChangeArrowheads="1"/>
          </p:cNvSpPr>
          <p:nvPr/>
        </p:nvSpPr>
        <p:spPr bwMode="auto">
          <a:xfrm>
            <a:off x="6282340" y="630579"/>
            <a:ext cx="5229378" cy="988671"/>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xmlns="" id="{2CDED7A6-C4B5-98FD-5774-A5C27B75B8BC}"/>
              </a:ext>
            </a:extLst>
          </p:cNvPr>
          <p:cNvSpPr txBox="1">
            <a:spLocks noChangeArrowheads="1"/>
          </p:cNvSpPr>
          <p:nvPr/>
        </p:nvSpPr>
        <p:spPr bwMode="auto">
          <a:xfrm>
            <a:off x="6300246" y="755017"/>
            <a:ext cx="5153025" cy="701731"/>
          </a:xfrm>
          <a:prstGeom prst="rect">
            <a:avLst/>
          </a:prstGeom>
          <a:noFill/>
          <a:ln w="38100">
            <a:noFill/>
            <a:miter lim="800000"/>
            <a:headEnd/>
            <a:tailEnd/>
          </a:ln>
        </p:spPr>
        <p:txBody>
          <a:bodyPr wrap="square">
            <a:spAutoFit/>
          </a:bodyPr>
          <a:lstStyle/>
          <a:p>
            <a:pPr marL="12700" lvl="3" algn="ctr">
              <a:lnSpc>
                <a:spcPct val="90000"/>
              </a:lnSpc>
              <a:spcBef>
                <a:spcPts val="0"/>
              </a:spcBef>
              <a:spcAft>
                <a:spcPts val="0"/>
              </a:spcAft>
              <a:buSzPct val="100000"/>
            </a:pPr>
            <a:r>
              <a:rPr lang="en-US" sz="4400" i="1"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or</a:t>
            </a:r>
            <a:r>
              <a:rPr lang="en-US" sz="44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“from above”</a:t>
            </a:r>
            <a:endParaRPr lang="en-US" sz="4400" i="1" dirty="0">
              <a:solidFill>
                <a:schemeClr val="bg1"/>
              </a:solidFill>
              <a:latin typeface="Calibri Light" panose="020F0302020204030204" pitchFamily="34" charset="0"/>
              <a:ea typeface="Cambria" panose="02040503050406030204" pitchFamily="18" charset="0"/>
              <a:cs typeface="Calibri Light" panose="020F0302020204030204" pitchFamily="34" charset="0"/>
            </a:endParaRPr>
          </a:p>
        </p:txBody>
      </p:sp>
    </p:spTree>
    <p:extLst>
      <p:ext uri="{BB962C8B-B14F-4D97-AF65-F5344CB8AC3E}">
        <p14:creationId xmlns:p14="http://schemas.microsoft.com/office/powerpoint/2010/main" val="2665081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xmlns="" id="{BEA1906B-A729-7902-14E1-1745A4B34FBC}"/>
              </a:ext>
            </a:extLst>
          </p:cNvPr>
          <p:cNvSpPr txBox="1">
            <a:spLocks noChangeArrowheads="1"/>
          </p:cNvSpPr>
          <p:nvPr/>
        </p:nvSpPr>
        <p:spPr bwMode="auto">
          <a:xfrm>
            <a:off x="304800" y="1295401"/>
            <a:ext cx="11537430" cy="1144929"/>
          </a:xfrm>
          <a:prstGeom prst="rect">
            <a:avLst/>
          </a:prstGeom>
          <a:noFill/>
          <a:ln w="9525">
            <a:noFill/>
            <a:miter lim="800000"/>
            <a:headEnd/>
            <a:tailEnd/>
          </a:ln>
        </p:spPr>
        <p:txBody>
          <a:bodyPr wrap="square">
            <a:spAutoFit/>
          </a:bodyPr>
          <a:lstStyle/>
          <a:p>
            <a:pPr marL="579438" indent="-579438">
              <a:lnSpc>
                <a:spcPct val="90000"/>
              </a:lnSpc>
            </a:pPr>
            <a:r>
              <a:rPr lang="en-US" sz="3800" baseline="30000" dirty="0">
                <a:solidFill>
                  <a:schemeClr val="tx1">
                    <a:lumMod val="50000"/>
                    <a:lumOff val="50000"/>
                  </a:schemeClr>
                </a:solidFill>
                <a:effectLst/>
                <a:latin typeface="Calibri Light" panose="020F0302020204030204" pitchFamily="34" charset="0"/>
                <a:cs typeface="Calibri Light" panose="020F0302020204030204" pitchFamily="34" charset="0"/>
              </a:rPr>
              <a:t>3 	</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Jesus replied, “Very truly I tell you, no one can see the kingdom of God unless they are </a:t>
            </a:r>
            <a:r>
              <a:rPr lang="en-US" sz="3800" dirty="0">
                <a:solidFill>
                  <a:schemeClr val="bg1"/>
                </a:solidFill>
                <a:effectLst/>
                <a:latin typeface="Calibri Light" panose="020F0302020204030204" pitchFamily="34" charset="0"/>
                <a:cs typeface="Calibri Light" panose="020F0302020204030204" pitchFamily="34" charset="0"/>
              </a:rPr>
              <a:t>born again</a:t>
            </a:r>
            <a:r>
              <a:rPr lang="en-US" sz="3800" dirty="0">
                <a:solidFill>
                  <a:schemeClr val="tx1">
                    <a:lumMod val="50000"/>
                    <a:lumOff val="50000"/>
                  </a:schemeClr>
                </a:solidFill>
                <a:effectLst/>
                <a:latin typeface="Calibri Light" panose="020F0302020204030204" pitchFamily="34" charset="0"/>
                <a:cs typeface="Calibri Light" panose="020F0302020204030204" pitchFamily="34" charset="0"/>
              </a:rPr>
              <a:t>.” </a:t>
            </a:r>
          </a:p>
        </p:txBody>
      </p:sp>
      <p:sp>
        <p:nvSpPr>
          <p:cNvPr id="8" name="TextBox 7">
            <a:extLst>
              <a:ext uri="{FF2B5EF4-FFF2-40B4-BE49-F238E27FC236}">
                <a16:creationId xmlns:a16="http://schemas.microsoft.com/office/drawing/2014/main" xmlns=""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3</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xmlns="" id="{D4226070-2727-7E88-655E-64435161667E}"/>
              </a:ext>
            </a:extLst>
          </p:cNvPr>
          <p:cNvSpPr>
            <a:spLocks noChangeArrowheads="1"/>
          </p:cNvSpPr>
          <p:nvPr/>
        </p:nvSpPr>
        <p:spPr bwMode="auto">
          <a:xfrm>
            <a:off x="304800" y="2440330"/>
            <a:ext cx="11537430" cy="2783035"/>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xmlns="" id="{0F5827F2-AA72-C861-A2CF-AF0E0DB80388}"/>
              </a:ext>
            </a:extLst>
          </p:cNvPr>
          <p:cNvSpPr txBox="1">
            <a:spLocks noChangeArrowheads="1"/>
          </p:cNvSpPr>
          <p:nvPr/>
        </p:nvSpPr>
        <p:spPr bwMode="auto">
          <a:xfrm>
            <a:off x="327784" y="2531454"/>
            <a:ext cx="11438715" cy="1904111"/>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4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Why the imagery of spiritual birth?</a:t>
            </a:r>
          </a:p>
          <a:p>
            <a:pPr marL="471488" lvl="3" indent="-471488">
              <a:lnSpc>
                <a:spcPct val="90000"/>
              </a:lnSpc>
              <a:spcBef>
                <a:spcPts val="0"/>
              </a:spcBef>
              <a:spcAft>
                <a:spcPts val="1000"/>
              </a:spcAft>
              <a:buSzPct val="100000"/>
              <a:buFont typeface="Arial" panose="020B0604020202020204" pitchFamily="34" charset="0"/>
              <a:buChar char="•"/>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do not have much of a role in our birth.</a:t>
            </a:r>
          </a:p>
          <a:p>
            <a:pPr marL="471488" lvl="3" indent="-471488">
              <a:lnSpc>
                <a:spcPct val="90000"/>
              </a:lnSpc>
              <a:spcBef>
                <a:spcPts val="0"/>
              </a:spcBef>
              <a:spcAft>
                <a:spcPts val="1000"/>
              </a:spcAft>
              <a:buSzPct val="100000"/>
              <a:buFont typeface="Arial" panose="020B0604020202020204" pitchFamily="34" charset="0"/>
              <a:buChar char="•"/>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are given a new life (2 Corinthians 5:17).</a:t>
            </a:r>
          </a:p>
        </p:txBody>
      </p:sp>
    </p:spTree>
    <p:extLst>
      <p:ext uri="{BB962C8B-B14F-4D97-AF65-F5344CB8AC3E}">
        <p14:creationId xmlns:p14="http://schemas.microsoft.com/office/powerpoint/2010/main" val="3555422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CAE15BC24320841B732EA1C620706F1" ma:contentTypeVersion="13" ma:contentTypeDescription="Create a new document." ma:contentTypeScope="" ma:versionID="581c0934c9164dd76d9082214434c48c">
  <xsd:schema xmlns:xsd="http://www.w3.org/2001/XMLSchema" xmlns:xs="http://www.w3.org/2001/XMLSchema" xmlns:p="http://schemas.microsoft.com/office/2006/metadata/properties" xmlns:ns3="369b7a70-faf7-49ad-93f7-50be65527ab7" xmlns:ns4="ff815424-4e70-49c6-b287-782c85bc6f8e" targetNamespace="http://schemas.microsoft.com/office/2006/metadata/properties" ma:root="true" ma:fieldsID="e09e129f1aa0b73a08a9e58b1ff9de78" ns3:_="" ns4:_="">
    <xsd:import namespace="369b7a70-faf7-49ad-93f7-50be65527ab7"/>
    <xsd:import namespace="ff815424-4e70-49c6-b287-782c85bc6f8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9b7a70-faf7-49ad-93f7-50be65527a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f815424-4e70-49c6-b287-782c85bc6f8e"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325CAD-493D-4420-99CF-615174C39033}">
  <ds:schemaRefs>
    <ds:schemaRef ds:uri="http://schemas.microsoft.com/sharepoint/v3/contenttype/forms"/>
  </ds:schemaRefs>
</ds:datastoreItem>
</file>

<file path=customXml/itemProps2.xml><?xml version="1.0" encoding="utf-8"?>
<ds:datastoreItem xmlns:ds="http://schemas.openxmlformats.org/officeDocument/2006/customXml" ds:itemID="{512760A6-F761-4C5E-BD8C-9B89D0C666C6}">
  <ds:schemaRefs>
    <ds:schemaRef ds:uri="http://purl.org/dc/dcmitype/"/>
    <ds:schemaRef ds:uri="369b7a70-faf7-49ad-93f7-50be65527ab7"/>
    <ds:schemaRef ds:uri="ff815424-4e70-49c6-b287-782c85bc6f8e"/>
    <ds:schemaRef ds:uri="http://purl.org/dc/elements/1.1/"/>
    <ds:schemaRef ds:uri="http://schemas.microsoft.com/office/2006/metadata/properties"/>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100AA60-8A43-4548-B7E5-E21A21801B54}">
  <ds:schemaRefs>
    <ds:schemaRef ds:uri="369b7a70-faf7-49ad-93f7-50be65527ab7"/>
    <ds:schemaRef ds:uri="ff815424-4e70-49c6-b287-782c85bc6f8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4528</TotalTime>
  <Words>418</Words>
  <Application>Microsoft Office PowerPoint</Application>
  <PresentationFormat>Widescreen</PresentationFormat>
  <Paragraphs>126</Paragraphs>
  <Slides>26</Slides>
  <Notes>26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ＭＳ Ｐゴシック</vt:lpstr>
      <vt:lpstr>Arial</vt:lpstr>
      <vt:lpstr>Calibri</vt:lpstr>
      <vt:lpstr>Calibri Light</vt:lpstr>
      <vt:lpstr>Cambria</vt:lpstr>
      <vt:lpstr>Century Gothic</vt:lpstr>
      <vt:lpstr>Office Theme</vt:lpstr>
      <vt:lpstr>JOHN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JOHN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PEACE</dc:title>
  <dc:creator>Conrad Hilario</dc:creator>
  <cp:lastModifiedBy>DoddH</cp:lastModifiedBy>
  <cp:revision>6</cp:revision>
  <dcterms:created xsi:type="dcterms:W3CDTF">2019-11-11T23:15:35Z</dcterms:created>
  <dcterms:modified xsi:type="dcterms:W3CDTF">2024-02-29T16:15:44Z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0x0101001CAE15BC24320841B732EA1C620706F1</vt:lpwstr>
  </property>
</Properties>
</file>