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6" r:id="rId3"/>
    <p:sldId id="292" r:id="rId4"/>
    <p:sldId id="271" r:id="rId5"/>
    <p:sldId id="272" r:id="rId6"/>
    <p:sldId id="304" r:id="rId7"/>
    <p:sldId id="308" r:id="rId8"/>
    <p:sldId id="309" r:id="rId9"/>
    <p:sldId id="313" r:id="rId10"/>
    <p:sldId id="314" r:id="rId11"/>
    <p:sldId id="315" r:id="rId12"/>
    <p:sldId id="338" r:id="rId13"/>
    <p:sldId id="339" r:id="rId14"/>
    <p:sldId id="340" r:id="rId15"/>
    <p:sldId id="341" r:id="rId16"/>
    <p:sldId id="279" r:id="rId17"/>
    <p:sldId id="344" r:id="rId18"/>
    <p:sldId id="345" r:id="rId19"/>
    <p:sldId id="276" r:id="rId20"/>
    <p:sldId id="282" r:id="rId21"/>
    <p:sldId id="283" r:id="rId22"/>
    <p:sldId id="299" r:id="rId23"/>
    <p:sldId id="346" r:id="rId24"/>
    <p:sldId id="310" r:id="rId25"/>
    <p:sldId id="332" r:id="rId26"/>
    <p:sldId id="312" r:id="rId27"/>
    <p:sldId id="273" r:id="rId28"/>
    <p:sldId id="316" r:id="rId29"/>
    <p:sldId id="333" r:id="rId30"/>
    <p:sldId id="352" r:id="rId31"/>
    <p:sldId id="317" r:id="rId32"/>
    <p:sldId id="318" r:id="rId33"/>
    <p:sldId id="319" r:id="rId34"/>
    <p:sldId id="320" r:id="rId35"/>
    <p:sldId id="321" r:id="rId36"/>
    <p:sldId id="349" r:id="rId37"/>
    <p:sldId id="274" r:id="rId38"/>
    <p:sldId id="275" r:id="rId39"/>
    <p:sldId id="323" r:id="rId40"/>
    <p:sldId id="334" r:id="rId41"/>
    <p:sldId id="285" r:id="rId42"/>
    <p:sldId id="326" r:id="rId43"/>
    <p:sldId id="335" r:id="rId44"/>
    <p:sldId id="336" r:id="rId45"/>
    <p:sldId id="347" r:id="rId46"/>
    <p:sldId id="348" r:id="rId47"/>
    <p:sldId id="351" r:id="rId48"/>
    <p:sldId id="35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7E7"/>
    <a:srgbClr val="0058C9"/>
    <a:srgbClr val="CBDEDA"/>
    <a:srgbClr val="CFE2E0"/>
    <a:srgbClr val="B3C8C3"/>
    <a:srgbClr val="72D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5CFB7-7EED-4D05-AC93-F544C2820A9B}" v="446" dt="2023-01-22T13:43:25.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2" d="100"/>
          <a:sy n="52"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1456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B1EB0-2228-45E7-B54C-0E83692ABA93}"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87F5B-7266-40DE-BA2B-90F37A4C6DB6}" type="slidenum">
              <a:rPr lang="en-US" smtClean="0"/>
              <a:t>‹#›</a:t>
            </a:fld>
            <a:endParaRPr lang="en-US"/>
          </a:p>
        </p:txBody>
      </p:sp>
    </p:spTree>
    <p:extLst>
      <p:ext uri="{BB962C8B-B14F-4D97-AF65-F5344CB8AC3E}">
        <p14:creationId xmlns:p14="http://schemas.microsoft.com/office/powerpoint/2010/main" val="250572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B1EB0-2228-45E7-B54C-0E83692ABA93}"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87F5B-7266-40DE-BA2B-90F37A4C6DB6}" type="slidenum">
              <a:rPr lang="en-US" smtClean="0"/>
              <a:t>‹#›</a:t>
            </a:fld>
            <a:endParaRPr lang="en-US"/>
          </a:p>
        </p:txBody>
      </p:sp>
    </p:spTree>
    <p:extLst>
      <p:ext uri="{BB962C8B-B14F-4D97-AF65-F5344CB8AC3E}">
        <p14:creationId xmlns:p14="http://schemas.microsoft.com/office/powerpoint/2010/main" val="32171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B1EB0-2228-45E7-B54C-0E83692ABA93}"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87F5B-7266-40DE-BA2B-90F37A4C6DB6}"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55876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B1EB0-2228-45E7-B54C-0E83692ABA93}"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87F5B-7266-40DE-BA2B-90F37A4C6DB6}" type="slidenum">
              <a:rPr lang="en-US" smtClean="0"/>
              <a:t>‹#›</a:t>
            </a:fld>
            <a:endParaRPr lang="en-US"/>
          </a:p>
        </p:txBody>
      </p:sp>
    </p:spTree>
    <p:extLst>
      <p:ext uri="{BB962C8B-B14F-4D97-AF65-F5344CB8AC3E}">
        <p14:creationId xmlns:p14="http://schemas.microsoft.com/office/powerpoint/2010/main" val="3997051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3DB1EB0-2228-45E7-B54C-0E83692ABA93}"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87F5B-7266-40DE-BA2B-90F37A4C6DB6}" type="slidenum">
              <a:rPr lang="en-US" smtClean="0"/>
              <a:t>‹#›</a:t>
            </a:fld>
            <a:endParaRPr lang="en-US"/>
          </a:p>
        </p:txBody>
      </p:sp>
    </p:spTree>
    <p:extLst>
      <p:ext uri="{BB962C8B-B14F-4D97-AF65-F5344CB8AC3E}">
        <p14:creationId xmlns:p14="http://schemas.microsoft.com/office/powerpoint/2010/main" val="1261658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3DB1EB0-2228-45E7-B54C-0E83692ABA93}"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87F5B-7266-40DE-BA2B-90F37A4C6DB6}" type="slidenum">
              <a:rPr lang="en-US" smtClean="0"/>
              <a:t>‹#›</a:t>
            </a:fld>
            <a:endParaRPr lang="en-US"/>
          </a:p>
        </p:txBody>
      </p:sp>
    </p:spTree>
    <p:extLst>
      <p:ext uri="{BB962C8B-B14F-4D97-AF65-F5344CB8AC3E}">
        <p14:creationId xmlns:p14="http://schemas.microsoft.com/office/powerpoint/2010/main" val="3489338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22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5409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2570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949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1" y="618518"/>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1" y="2249486"/>
            <a:ext cx="11798135" cy="4466009"/>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3147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8772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9699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5196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483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2832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5426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8921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4791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1859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744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DB1EB0-2228-45E7-B54C-0E83692ABA93}"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87F5B-7266-40DE-BA2B-90F37A4C6DB6}" type="slidenum">
              <a:rPr lang="en-US" smtClean="0"/>
              <a:t>‹#›</a:t>
            </a:fld>
            <a:endParaRPr lang="en-US"/>
          </a:p>
        </p:txBody>
      </p:sp>
    </p:spTree>
    <p:extLst>
      <p:ext uri="{BB962C8B-B14F-4D97-AF65-F5344CB8AC3E}">
        <p14:creationId xmlns:p14="http://schemas.microsoft.com/office/powerpoint/2010/main" val="3255699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2684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710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DB1EB0-2228-45E7-B54C-0E83692ABA93}"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87F5B-7266-40DE-BA2B-90F37A4C6DB6}" type="slidenum">
              <a:rPr lang="en-US" smtClean="0"/>
              <a:t>‹#›</a:t>
            </a:fld>
            <a:endParaRPr lang="en-US"/>
          </a:p>
        </p:txBody>
      </p:sp>
    </p:spTree>
    <p:extLst>
      <p:ext uri="{BB962C8B-B14F-4D97-AF65-F5344CB8AC3E}">
        <p14:creationId xmlns:p14="http://schemas.microsoft.com/office/powerpoint/2010/main" val="393938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B1EB0-2228-45E7-B54C-0E83692ABA93}"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87F5B-7266-40DE-BA2B-90F37A4C6DB6}" type="slidenum">
              <a:rPr lang="en-US" smtClean="0"/>
              <a:t>‹#›</a:t>
            </a:fld>
            <a:endParaRPr lang="en-US"/>
          </a:p>
        </p:txBody>
      </p:sp>
    </p:spTree>
    <p:extLst>
      <p:ext uri="{BB962C8B-B14F-4D97-AF65-F5344CB8AC3E}">
        <p14:creationId xmlns:p14="http://schemas.microsoft.com/office/powerpoint/2010/main" val="135862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B1EB0-2228-45E7-B54C-0E83692ABA93}"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87F5B-7266-40DE-BA2B-90F37A4C6DB6}" type="slidenum">
              <a:rPr lang="en-US" smtClean="0"/>
              <a:t>‹#›</a:t>
            </a:fld>
            <a:endParaRPr lang="en-US"/>
          </a:p>
        </p:txBody>
      </p:sp>
    </p:spTree>
    <p:extLst>
      <p:ext uri="{BB962C8B-B14F-4D97-AF65-F5344CB8AC3E}">
        <p14:creationId xmlns:p14="http://schemas.microsoft.com/office/powerpoint/2010/main" val="282185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B1EB0-2228-45E7-B54C-0E83692ABA93}"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87F5B-7266-40DE-BA2B-90F37A4C6DB6}" type="slidenum">
              <a:rPr lang="en-US" smtClean="0"/>
              <a:t>‹#›</a:t>
            </a:fld>
            <a:endParaRPr lang="en-US"/>
          </a:p>
        </p:txBody>
      </p:sp>
    </p:spTree>
    <p:extLst>
      <p:ext uri="{BB962C8B-B14F-4D97-AF65-F5344CB8AC3E}">
        <p14:creationId xmlns:p14="http://schemas.microsoft.com/office/powerpoint/2010/main" val="134285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B1EB0-2228-45E7-B54C-0E83692ABA93}"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87F5B-7266-40DE-BA2B-90F37A4C6DB6}" type="slidenum">
              <a:rPr lang="en-US" smtClean="0"/>
              <a:t>‹#›</a:t>
            </a:fld>
            <a:endParaRPr lang="en-US"/>
          </a:p>
        </p:txBody>
      </p:sp>
    </p:spTree>
    <p:extLst>
      <p:ext uri="{BB962C8B-B14F-4D97-AF65-F5344CB8AC3E}">
        <p14:creationId xmlns:p14="http://schemas.microsoft.com/office/powerpoint/2010/main" val="397343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B1EB0-2228-45E7-B54C-0E83692ABA93}"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87F5B-7266-40DE-BA2B-90F37A4C6DB6}" type="slidenum">
              <a:rPr lang="en-US" smtClean="0"/>
              <a:t>‹#›</a:t>
            </a:fld>
            <a:endParaRPr lang="en-US"/>
          </a:p>
        </p:txBody>
      </p:sp>
    </p:spTree>
    <p:extLst>
      <p:ext uri="{BB962C8B-B14F-4D97-AF65-F5344CB8AC3E}">
        <p14:creationId xmlns:p14="http://schemas.microsoft.com/office/powerpoint/2010/main" val="11492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DB1EB0-2228-45E7-B54C-0E83692ABA93}" type="datetimeFigureOut">
              <a:rPr lang="en-US" smtClean="0"/>
              <a:t>1/26/2023</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E87F5B-7266-40DE-BA2B-90F37A4C6DB6}" type="slidenum">
              <a:rPr lang="en-US" smtClean="0"/>
              <a:t>‹#›</a:t>
            </a:fld>
            <a:endParaRPr lang="en-US"/>
          </a:p>
        </p:txBody>
      </p:sp>
    </p:spTree>
    <p:extLst>
      <p:ext uri="{BB962C8B-B14F-4D97-AF65-F5344CB8AC3E}">
        <p14:creationId xmlns:p14="http://schemas.microsoft.com/office/powerpoint/2010/main" val="6671387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1/26/2023</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5501333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3D624-2E91-153E-A044-7DA3FCEE113D}"/>
              </a:ext>
            </a:extLst>
          </p:cNvPr>
          <p:cNvSpPr>
            <a:spLocks noGrp="1"/>
          </p:cNvSpPr>
          <p:nvPr>
            <p:ph type="ctrTitle"/>
          </p:nvPr>
        </p:nvSpPr>
        <p:spPr/>
        <p:txBody>
          <a:bodyPr>
            <a:normAutofit/>
          </a:bodyPr>
          <a:lstStyle/>
          <a:p>
            <a:r>
              <a:rPr lang="en-US" sz="7200" dirty="0"/>
              <a:t>1 Corinthians</a:t>
            </a:r>
          </a:p>
        </p:txBody>
      </p:sp>
      <p:sp>
        <p:nvSpPr>
          <p:cNvPr id="3" name="Subtitle 2">
            <a:extLst>
              <a:ext uri="{FF2B5EF4-FFF2-40B4-BE49-F238E27FC236}">
                <a16:creationId xmlns:a16="http://schemas.microsoft.com/office/drawing/2014/main" xmlns="" id="{1B404289-CD21-C4D4-ECD0-D6D251572D98}"/>
              </a:ext>
            </a:extLst>
          </p:cNvPr>
          <p:cNvSpPr>
            <a:spLocks noGrp="1"/>
          </p:cNvSpPr>
          <p:nvPr>
            <p:ph type="subTitle" idx="1"/>
          </p:nvPr>
        </p:nvSpPr>
        <p:spPr/>
        <p:txBody>
          <a:bodyPr/>
          <a:lstStyle/>
          <a:p>
            <a:r>
              <a:rPr lang="en-US" dirty="0"/>
              <a:t>Chapter one part 2 – The Centrality of Unity </a:t>
            </a:r>
          </a:p>
        </p:txBody>
      </p:sp>
    </p:spTree>
    <p:extLst>
      <p:ext uri="{BB962C8B-B14F-4D97-AF65-F5344CB8AC3E}">
        <p14:creationId xmlns:p14="http://schemas.microsoft.com/office/powerpoint/2010/main" val="135595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53A5FA69-55ED-3588-D032-3FC407D17905}"/>
              </a:ext>
            </a:extLst>
          </p:cNvPr>
          <p:cNvSpPr>
            <a:spLocks noGrp="1"/>
          </p:cNvSpPr>
          <p:nvPr>
            <p:ph type="title"/>
          </p:nvPr>
        </p:nvSpPr>
        <p:spPr/>
        <p:txBody>
          <a:bodyPr/>
          <a:lstStyle/>
          <a:p>
            <a:r>
              <a:rPr lang="en-US" altLang="en-US"/>
              <a:t>Unity</a:t>
            </a:r>
          </a:p>
        </p:txBody>
      </p:sp>
      <p:sp>
        <p:nvSpPr>
          <p:cNvPr id="36867" name="Content Placeholder 2">
            <a:extLst>
              <a:ext uri="{FF2B5EF4-FFF2-40B4-BE49-F238E27FC236}">
                <a16:creationId xmlns:a16="http://schemas.microsoft.com/office/drawing/2014/main" xmlns="" id="{54735C3C-1534-DD95-1FBB-B843F84A8A06}"/>
              </a:ext>
            </a:extLst>
          </p:cNvPr>
          <p:cNvSpPr>
            <a:spLocks noGrp="1"/>
          </p:cNvSpPr>
          <p:nvPr>
            <p:ph idx="1"/>
          </p:nvPr>
        </p:nvSpPr>
        <p:spPr/>
        <p:txBody>
          <a:bodyPr/>
          <a:lstStyle/>
          <a:p>
            <a:pPr>
              <a:buFont typeface="Wingdings" panose="05000000000000000000" pitchFamily="2" charset="2"/>
              <a:buNone/>
            </a:pPr>
            <a:r>
              <a:rPr lang="en-US" altLang="en-US" sz="4000" u="sng"/>
              <a:t>so that the world may know that You sent Me, and loved them</a:t>
            </a:r>
            <a:r>
              <a:rPr lang="en-US" altLang="en-US" sz="4000"/>
              <a:t>, even as You have loved 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4ABB7-3563-2849-744F-DC23DD1A65F5}"/>
              </a:ext>
            </a:extLst>
          </p:cNvPr>
          <p:cNvSpPr>
            <a:spLocks noGrp="1"/>
          </p:cNvSpPr>
          <p:nvPr>
            <p:ph type="title"/>
          </p:nvPr>
        </p:nvSpPr>
        <p:spPr/>
        <p:txBody>
          <a:bodyPr/>
          <a:lstStyle/>
          <a:p>
            <a:r>
              <a:rPr lang="en-US" dirty="0"/>
              <a:t>Types of disunity</a:t>
            </a:r>
          </a:p>
        </p:txBody>
      </p:sp>
      <p:sp>
        <p:nvSpPr>
          <p:cNvPr id="3" name="Content Placeholder 2">
            <a:extLst>
              <a:ext uri="{FF2B5EF4-FFF2-40B4-BE49-F238E27FC236}">
                <a16:creationId xmlns:a16="http://schemas.microsoft.com/office/drawing/2014/main" xmlns="" id="{D186A981-4B00-AE28-CB7B-CA48A9A9969E}"/>
              </a:ext>
            </a:extLst>
          </p:cNvPr>
          <p:cNvSpPr>
            <a:spLocks noGrp="1"/>
          </p:cNvSpPr>
          <p:nvPr>
            <p:ph idx="1"/>
          </p:nvPr>
        </p:nvSpPr>
        <p:spPr/>
        <p:txBody>
          <a:bodyPr>
            <a:normAutofit lnSpcReduction="10000"/>
          </a:bodyPr>
          <a:lstStyle/>
          <a:p>
            <a:pPr marL="0" indent="0">
              <a:buNone/>
            </a:pPr>
            <a:r>
              <a:rPr lang="en-US" dirty="0"/>
              <a:t>Passive disunity</a:t>
            </a:r>
          </a:p>
          <a:p>
            <a:pPr lvl="1"/>
            <a:r>
              <a:rPr lang="en-US" dirty="0"/>
              <a:t>Harboring anger/resentment</a:t>
            </a:r>
          </a:p>
          <a:p>
            <a:pPr lvl="1"/>
            <a:r>
              <a:rPr lang="en-US" dirty="0"/>
              <a:t>Forming Cliques </a:t>
            </a:r>
          </a:p>
          <a:p>
            <a:pPr lvl="1"/>
            <a:r>
              <a:rPr lang="en-US" dirty="0"/>
              <a:t>The cold shoulder</a:t>
            </a:r>
          </a:p>
          <a:p>
            <a:pPr lvl="1"/>
            <a:r>
              <a:rPr lang="en-US" dirty="0"/>
              <a:t>Gossip</a:t>
            </a:r>
          </a:p>
          <a:p>
            <a:pPr lvl="1"/>
            <a:r>
              <a:rPr lang="en-US" dirty="0"/>
              <a:t>Passive aggressive comments</a:t>
            </a:r>
          </a:p>
          <a:p>
            <a:pPr lvl="1"/>
            <a:endParaRPr lang="en-US" dirty="0"/>
          </a:p>
        </p:txBody>
      </p:sp>
    </p:spTree>
    <p:extLst>
      <p:ext uri="{BB962C8B-B14F-4D97-AF65-F5344CB8AC3E}">
        <p14:creationId xmlns:p14="http://schemas.microsoft.com/office/powerpoint/2010/main" val="21109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4ABB7-3563-2849-744F-DC23DD1A65F5}"/>
              </a:ext>
            </a:extLst>
          </p:cNvPr>
          <p:cNvSpPr>
            <a:spLocks noGrp="1"/>
          </p:cNvSpPr>
          <p:nvPr>
            <p:ph type="title"/>
          </p:nvPr>
        </p:nvSpPr>
        <p:spPr/>
        <p:txBody>
          <a:bodyPr/>
          <a:lstStyle/>
          <a:p>
            <a:r>
              <a:rPr lang="en-US" dirty="0"/>
              <a:t>Types of disunity</a:t>
            </a:r>
          </a:p>
        </p:txBody>
      </p:sp>
      <p:sp>
        <p:nvSpPr>
          <p:cNvPr id="3" name="Content Placeholder 2">
            <a:extLst>
              <a:ext uri="{FF2B5EF4-FFF2-40B4-BE49-F238E27FC236}">
                <a16:creationId xmlns:a16="http://schemas.microsoft.com/office/drawing/2014/main" xmlns="" id="{D186A981-4B00-AE28-CB7B-CA48A9A9969E}"/>
              </a:ext>
            </a:extLst>
          </p:cNvPr>
          <p:cNvSpPr>
            <a:spLocks noGrp="1"/>
          </p:cNvSpPr>
          <p:nvPr>
            <p:ph idx="1"/>
          </p:nvPr>
        </p:nvSpPr>
        <p:spPr/>
        <p:txBody>
          <a:bodyPr>
            <a:normAutofit/>
          </a:bodyPr>
          <a:lstStyle/>
          <a:p>
            <a:pPr marL="0" indent="0">
              <a:buNone/>
            </a:pPr>
            <a:r>
              <a:rPr lang="en-US" dirty="0"/>
              <a:t>Active Disunity</a:t>
            </a:r>
          </a:p>
          <a:p>
            <a:pPr lvl="1"/>
            <a:r>
              <a:rPr lang="en-US" dirty="0"/>
              <a:t>Verbal attacks</a:t>
            </a:r>
          </a:p>
          <a:p>
            <a:pPr lvl="1"/>
            <a:r>
              <a:rPr lang="en-US" dirty="0"/>
              <a:t>Undermining</a:t>
            </a:r>
          </a:p>
          <a:p>
            <a:pPr lvl="1"/>
            <a:r>
              <a:rPr lang="en-US" dirty="0"/>
              <a:t>Seeking revenge</a:t>
            </a:r>
          </a:p>
          <a:p>
            <a:pPr lvl="1"/>
            <a:r>
              <a:rPr lang="en-US" dirty="0"/>
              <a:t>Breaking fellowship</a:t>
            </a:r>
          </a:p>
          <a:p>
            <a:pPr lvl="1"/>
            <a:endParaRPr lang="en-US" dirty="0"/>
          </a:p>
        </p:txBody>
      </p:sp>
    </p:spTree>
    <p:extLst>
      <p:ext uri="{BB962C8B-B14F-4D97-AF65-F5344CB8AC3E}">
        <p14:creationId xmlns:p14="http://schemas.microsoft.com/office/powerpoint/2010/main" val="413182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AB70D-08B2-A2B1-B36C-552312F9D87D}"/>
              </a:ext>
            </a:extLst>
          </p:cNvPr>
          <p:cNvSpPr>
            <a:spLocks noGrp="1"/>
          </p:cNvSpPr>
          <p:nvPr>
            <p:ph type="title"/>
          </p:nvPr>
        </p:nvSpPr>
        <p:spPr>
          <a:xfrm>
            <a:off x="225631" y="618518"/>
            <a:ext cx="11798135" cy="1478570"/>
          </a:xfrm>
        </p:spPr>
        <p:txBody>
          <a:bodyPr anchor="ctr">
            <a:normAutofit/>
          </a:bodyPr>
          <a:lstStyle/>
          <a:p>
            <a:r>
              <a:rPr lang="en-US" sz="5000" dirty="0"/>
              <a:t>Our culture is super disunified</a:t>
            </a:r>
          </a:p>
        </p:txBody>
      </p:sp>
      <p:pic>
        <p:nvPicPr>
          <p:cNvPr id="5" name="Picture 4">
            <a:extLst>
              <a:ext uri="{FF2B5EF4-FFF2-40B4-BE49-F238E27FC236}">
                <a16:creationId xmlns:a16="http://schemas.microsoft.com/office/drawing/2014/main" xmlns="" id="{8EBB8830-D3F7-8E00-D0F4-5BDAF6ACB72E}"/>
              </a:ext>
            </a:extLst>
          </p:cNvPr>
          <p:cNvPicPr>
            <a:picLocks noChangeAspect="1"/>
          </p:cNvPicPr>
          <p:nvPr/>
        </p:nvPicPr>
        <p:blipFill>
          <a:blip r:embed="rId2"/>
          <a:stretch>
            <a:fillRect/>
          </a:stretch>
        </p:blipFill>
        <p:spPr>
          <a:xfrm>
            <a:off x="3114959" y="1357803"/>
            <a:ext cx="5081984" cy="5449849"/>
          </a:xfrm>
          <a:prstGeom prst="rect">
            <a:avLst/>
          </a:prstGeom>
          <a:noFill/>
        </p:spPr>
      </p:pic>
      <p:sp>
        <p:nvSpPr>
          <p:cNvPr id="6" name="TextBox 5">
            <a:extLst>
              <a:ext uri="{FF2B5EF4-FFF2-40B4-BE49-F238E27FC236}">
                <a16:creationId xmlns:a16="http://schemas.microsoft.com/office/drawing/2014/main" xmlns="" id="{9F9F6455-0D19-076C-EBD9-EA4C9215363F}"/>
              </a:ext>
            </a:extLst>
          </p:cNvPr>
          <p:cNvSpPr txBox="1"/>
          <p:nvPr/>
        </p:nvSpPr>
        <p:spPr>
          <a:xfrm>
            <a:off x="8196943" y="2032195"/>
            <a:ext cx="3826823" cy="523220"/>
          </a:xfrm>
          <a:prstGeom prst="rect">
            <a:avLst/>
          </a:prstGeom>
          <a:noFill/>
        </p:spPr>
        <p:txBody>
          <a:bodyPr wrap="square" rtlCol="0">
            <a:spAutoFit/>
          </a:bodyPr>
          <a:lstStyle/>
          <a:p>
            <a:r>
              <a:rPr lang="en-US" sz="2800" dirty="0"/>
              <a:t>Median =50% US=90%</a:t>
            </a:r>
          </a:p>
        </p:txBody>
      </p:sp>
      <p:sp>
        <p:nvSpPr>
          <p:cNvPr id="7" name="TextBox 6">
            <a:extLst>
              <a:ext uri="{FF2B5EF4-FFF2-40B4-BE49-F238E27FC236}">
                <a16:creationId xmlns:a16="http://schemas.microsoft.com/office/drawing/2014/main" xmlns="" id="{99E24186-A1CD-7653-35D7-BD00855A2B1E}"/>
              </a:ext>
            </a:extLst>
          </p:cNvPr>
          <p:cNvSpPr txBox="1"/>
          <p:nvPr/>
        </p:nvSpPr>
        <p:spPr>
          <a:xfrm>
            <a:off x="8196943" y="2733236"/>
            <a:ext cx="3826823" cy="523220"/>
          </a:xfrm>
          <a:prstGeom prst="rect">
            <a:avLst/>
          </a:prstGeom>
          <a:noFill/>
        </p:spPr>
        <p:txBody>
          <a:bodyPr wrap="square" rtlCol="0">
            <a:spAutoFit/>
          </a:bodyPr>
          <a:lstStyle/>
          <a:p>
            <a:r>
              <a:rPr lang="en-US" sz="2800" dirty="0"/>
              <a:t>Median =48% US=71%</a:t>
            </a:r>
          </a:p>
        </p:txBody>
      </p:sp>
      <p:sp>
        <p:nvSpPr>
          <p:cNvPr id="8" name="TextBox 7">
            <a:extLst>
              <a:ext uri="{FF2B5EF4-FFF2-40B4-BE49-F238E27FC236}">
                <a16:creationId xmlns:a16="http://schemas.microsoft.com/office/drawing/2014/main" xmlns="" id="{49EC8B1D-6212-6A4E-370A-66BF140FF621}"/>
              </a:ext>
            </a:extLst>
          </p:cNvPr>
          <p:cNvSpPr txBox="1"/>
          <p:nvPr/>
        </p:nvSpPr>
        <p:spPr>
          <a:xfrm>
            <a:off x="8238238" y="5634737"/>
            <a:ext cx="3826823" cy="523220"/>
          </a:xfrm>
          <a:prstGeom prst="rect">
            <a:avLst/>
          </a:prstGeom>
          <a:noFill/>
        </p:spPr>
        <p:txBody>
          <a:bodyPr wrap="square" rtlCol="0">
            <a:spAutoFit/>
          </a:bodyPr>
          <a:lstStyle/>
          <a:p>
            <a:r>
              <a:rPr lang="en-US" sz="2800" dirty="0"/>
              <a:t>Median =39% US=59%</a:t>
            </a:r>
          </a:p>
        </p:txBody>
      </p:sp>
      <p:pic>
        <p:nvPicPr>
          <p:cNvPr id="10" name="Picture 9">
            <a:extLst>
              <a:ext uri="{FF2B5EF4-FFF2-40B4-BE49-F238E27FC236}">
                <a16:creationId xmlns:a16="http://schemas.microsoft.com/office/drawing/2014/main" xmlns="" id="{FC8443C9-E83C-53B9-A66E-FA9A35AC87F0}"/>
              </a:ext>
            </a:extLst>
          </p:cNvPr>
          <p:cNvPicPr>
            <a:picLocks noChangeAspect="1"/>
          </p:cNvPicPr>
          <p:nvPr/>
        </p:nvPicPr>
        <p:blipFill>
          <a:blip r:embed="rId3"/>
          <a:stretch>
            <a:fillRect/>
          </a:stretch>
        </p:blipFill>
        <p:spPr>
          <a:xfrm>
            <a:off x="2284212" y="1683587"/>
            <a:ext cx="1927927" cy="1049649"/>
          </a:xfrm>
          <a:prstGeom prst="rect">
            <a:avLst/>
          </a:prstGeom>
        </p:spPr>
      </p:pic>
      <p:pic>
        <p:nvPicPr>
          <p:cNvPr id="12" name="Picture 11">
            <a:extLst>
              <a:ext uri="{FF2B5EF4-FFF2-40B4-BE49-F238E27FC236}">
                <a16:creationId xmlns:a16="http://schemas.microsoft.com/office/drawing/2014/main" xmlns="" id="{5E2B2A51-4034-417E-D9E2-8B7EC8C5D53A}"/>
              </a:ext>
            </a:extLst>
          </p:cNvPr>
          <p:cNvPicPr>
            <a:picLocks noChangeAspect="1"/>
          </p:cNvPicPr>
          <p:nvPr/>
        </p:nvPicPr>
        <p:blipFill>
          <a:blip r:embed="rId4"/>
          <a:stretch>
            <a:fillRect/>
          </a:stretch>
        </p:blipFill>
        <p:spPr>
          <a:xfrm>
            <a:off x="2443472" y="2616045"/>
            <a:ext cx="1724266" cy="885949"/>
          </a:xfrm>
          <a:prstGeom prst="rect">
            <a:avLst/>
          </a:prstGeom>
        </p:spPr>
      </p:pic>
      <p:pic>
        <p:nvPicPr>
          <p:cNvPr id="14" name="Picture 13">
            <a:extLst>
              <a:ext uri="{FF2B5EF4-FFF2-40B4-BE49-F238E27FC236}">
                <a16:creationId xmlns:a16="http://schemas.microsoft.com/office/drawing/2014/main" xmlns="" id="{15C62E84-35DE-07D9-403C-1ACA6EFD560E}"/>
              </a:ext>
            </a:extLst>
          </p:cNvPr>
          <p:cNvPicPr>
            <a:picLocks noChangeAspect="1"/>
          </p:cNvPicPr>
          <p:nvPr/>
        </p:nvPicPr>
        <p:blipFill>
          <a:blip r:embed="rId5"/>
          <a:stretch>
            <a:fillRect/>
          </a:stretch>
        </p:blipFill>
        <p:spPr>
          <a:xfrm>
            <a:off x="2108656" y="5067701"/>
            <a:ext cx="2059082" cy="1410642"/>
          </a:xfrm>
          <a:prstGeom prst="rect">
            <a:avLst/>
          </a:prstGeom>
        </p:spPr>
      </p:pic>
    </p:spTree>
    <p:extLst>
      <p:ext uri="{BB962C8B-B14F-4D97-AF65-F5344CB8AC3E}">
        <p14:creationId xmlns:p14="http://schemas.microsoft.com/office/powerpoint/2010/main" val="8396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4ABB7-3563-2849-744F-DC23DD1A65F5}"/>
              </a:ext>
            </a:extLst>
          </p:cNvPr>
          <p:cNvSpPr>
            <a:spLocks noGrp="1"/>
          </p:cNvSpPr>
          <p:nvPr>
            <p:ph type="title"/>
          </p:nvPr>
        </p:nvSpPr>
        <p:spPr/>
        <p:txBody>
          <a:bodyPr>
            <a:normAutofit fontScale="90000"/>
          </a:bodyPr>
          <a:lstStyle/>
          <a:p>
            <a:r>
              <a:rPr lang="en-US" dirty="0"/>
              <a:t>Our church is impacted by culture</a:t>
            </a:r>
          </a:p>
        </p:txBody>
      </p:sp>
      <p:sp>
        <p:nvSpPr>
          <p:cNvPr id="3" name="Content Placeholder 2">
            <a:extLst>
              <a:ext uri="{FF2B5EF4-FFF2-40B4-BE49-F238E27FC236}">
                <a16:creationId xmlns:a16="http://schemas.microsoft.com/office/drawing/2014/main" xmlns="" id="{D186A981-4B00-AE28-CB7B-CA48A9A9969E}"/>
              </a:ext>
            </a:extLst>
          </p:cNvPr>
          <p:cNvSpPr>
            <a:spLocks noGrp="1"/>
          </p:cNvSpPr>
          <p:nvPr>
            <p:ph idx="1"/>
          </p:nvPr>
        </p:nvSpPr>
        <p:spPr/>
        <p:txBody>
          <a:bodyPr>
            <a:normAutofit/>
          </a:bodyPr>
          <a:lstStyle/>
          <a:p>
            <a:r>
              <a:rPr lang="en-US" dirty="0"/>
              <a:t>More affective conflict</a:t>
            </a:r>
          </a:p>
          <a:p>
            <a:r>
              <a:rPr lang="en-US" dirty="0"/>
              <a:t>Things coming up from 10-15 years ago</a:t>
            </a:r>
          </a:p>
          <a:p>
            <a:r>
              <a:rPr lang="en-US" dirty="0"/>
              <a:t>Subjective interpretation</a:t>
            </a:r>
          </a:p>
          <a:p>
            <a:r>
              <a:rPr lang="en-US" dirty="0"/>
              <a:t>Demanding punishment of others</a:t>
            </a:r>
          </a:p>
        </p:txBody>
      </p:sp>
    </p:spTree>
    <p:extLst>
      <p:ext uri="{BB962C8B-B14F-4D97-AF65-F5344CB8AC3E}">
        <p14:creationId xmlns:p14="http://schemas.microsoft.com/office/powerpoint/2010/main" val="14519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B9C2DB-AB78-E74B-FC79-BA49D7170BBF}"/>
              </a:ext>
            </a:extLst>
          </p:cNvPr>
          <p:cNvSpPr>
            <a:spLocks noGrp="1"/>
          </p:cNvSpPr>
          <p:nvPr>
            <p:ph type="title"/>
          </p:nvPr>
        </p:nvSpPr>
        <p:spPr/>
        <p:txBody>
          <a:bodyPr/>
          <a:lstStyle/>
          <a:p>
            <a:r>
              <a:rPr lang="en-US" dirty="0"/>
              <a:t>Overlooking minor offenses</a:t>
            </a:r>
          </a:p>
        </p:txBody>
      </p:sp>
      <p:sp>
        <p:nvSpPr>
          <p:cNvPr id="3" name="Content Placeholder 2">
            <a:extLst>
              <a:ext uri="{FF2B5EF4-FFF2-40B4-BE49-F238E27FC236}">
                <a16:creationId xmlns:a16="http://schemas.microsoft.com/office/drawing/2014/main" xmlns="" id="{2C02A3E0-B066-C0A1-55D3-EC6C1B86145E}"/>
              </a:ext>
            </a:extLst>
          </p:cNvPr>
          <p:cNvSpPr>
            <a:spLocks noGrp="1"/>
          </p:cNvSpPr>
          <p:nvPr>
            <p:ph idx="1"/>
          </p:nvPr>
        </p:nvSpPr>
        <p:spPr/>
        <p:txBody>
          <a:bodyPr>
            <a:normAutofit fontScale="25000" lnSpcReduction="20000"/>
          </a:bodyPr>
          <a:lstStyle/>
          <a:p>
            <a:pPr marL="0" indent="0">
              <a:buNone/>
            </a:pPr>
            <a:r>
              <a:rPr lang="en-US" sz="14400" dirty="0">
                <a:effectLst/>
                <a:latin typeface="Times New Roman" panose="02020603050405020304" pitchFamily="18" charset="0"/>
                <a:ea typeface="Times New Roman" panose="02020603050405020304" pitchFamily="18" charset="0"/>
              </a:rPr>
              <a:t>“First, the offense should not have created a wall between you and the other per­son or caused you to feel differently toward him or her for more than a short period of time. Second, the offense should not be doing serious harm to God’s reputation, to others, or to the offender”</a:t>
            </a:r>
          </a:p>
          <a:p>
            <a:pPr marL="0" indent="0">
              <a:buNone/>
            </a:pPr>
            <a:endParaRPr lang="en-US" sz="14400" dirty="0">
              <a:effectLst/>
              <a:latin typeface="Times New Roman" panose="02020603050405020304" pitchFamily="18" charset="0"/>
              <a:ea typeface="Times New Roman" panose="02020603050405020304" pitchFamily="18" charset="0"/>
            </a:endParaRPr>
          </a:p>
          <a:p>
            <a:pPr marL="0" indent="0">
              <a:buNone/>
            </a:pPr>
            <a:r>
              <a:rPr lang="en-US" sz="14400" dirty="0">
                <a:effectLst/>
                <a:latin typeface="Times New Roman" panose="02020603050405020304" pitchFamily="18" charset="0"/>
                <a:ea typeface="Times New Roman" panose="02020603050405020304" pitchFamily="18" charset="0"/>
              </a:rPr>
              <a:t>-Ken Sande “The Peacemaker”</a:t>
            </a:r>
          </a:p>
          <a:p>
            <a:pPr marL="0" indent="0">
              <a:buNone/>
            </a:pPr>
            <a:endParaRPr lang="en-US" sz="9000" dirty="0">
              <a:effectLst/>
              <a:latin typeface="Times New Roman" panose="02020603050405020304" pitchFamily="18" charset="0"/>
              <a:ea typeface="Times New Roman" panose="02020603050405020304" pitchFamily="18" charset="0"/>
            </a:endParaRPr>
          </a:p>
          <a:p>
            <a:pPr marL="0" indent="0">
              <a:buNone/>
            </a:pPr>
            <a:endParaRPr lang="en-US" sz="4000" dirty="0">
              <a:effectLst/>
              <a:latin typeface="Times New Roman" panose="02020603050405020304" pitchFamily="18" charset="0"/>
              <a:ea typeface="Times New Roman" panose="02020603050405020304" pitchFamily="18" charset="0"/>
            </a:endParaRPr>
          </a:p>
          <a:p>
            <a:pPr marL="0" indent="0">
              <a:buNone/>
            </a:pPr>
            <a:r>
              <a:rPr lang="en-US" sz="4000" dirty="0">
                <a:effectLst/>
                <a:latin typeface="Times New Roman" panose="02020603050405020304" pitchFamily="18" charset="0"/>
                <a:ea typeface="Times New Roman" panose="02020603050405020304" pitchFamily="18" charset="0"/>
              </a:rPr>
              <a:t/>
            </a:r>
            <a:br>
              <a:rPr lang="en-US" sz="4000" dirty="0">
                <a:effectLst/>
                <a:latin typeface="Times New Roman" panose="02020603050405020304" pitchFamily="18" charset="0"/>
                <a:ea typeface="Times New Roman" panose="02020603050405020304" pitchFamily="18" charset="0"/>
              </a:rPr>
            </a:br>
            <a:endParaRPr lang="en-US" sz="8000" dirty="0"/>
          </a:p>
        </p:txBody>
      </p:sp>
    </p:spTree>
    <p:extLst>
      <p:ext uri="{BB962C8B-B14F-4D97-AF65-F5344CB8AC3E}">
        <p14:creationId xmlns:p14="http://schemas.microsoft.com/office/powerpoint/2010/main" val="106167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2D9F3-C0A1-0727-E4DC-B0B60E4717D1}"/>
              </a:ext>
            </a:extLst>
          </p:cNvPr>
          <p:cNvSpPr>
            <a:spLocks noGrp="1"/>
          </p:cNvSpPr>
          <p:nvPr>
            <p:ph type="title"/>
          </p:nvPr>
        </p:nvSpPr>
        <p:spPr/>
        <p:txBody>
          <a:bodyPr/>
          <a:lstStyle/>
          <a:p>
            <a:r>
              <a:rPr lang="en-US" dirty="0"/>
              <a:t>Overlooking Minor Offenses</a:t>
            </a:r>
          </a:p>
        </p:txBody>
      </p:sp>
      <p:sp>
        <p:nvSpPr>
          <p:cNvPr id="3" name="Content Placeholder 2">
            <a:extLst>
              <a:ext uri="{FF2B5EF4-FFF2-40B4-BE49-F238E27FC236}">
                <a16:creationId xmlns:a16="http://schemas.microsoft.com/office/drawing/2014/main" xmlns="" id="{8F3BF2E3-93CB-CF99-5B31-98DFE4F4BD72}"/>
              </a:ext>
            </a:extLst>
          </p:cNvPr>
          <p:cNvSpPr>
            <a:spLocks noGrp="1"/>
          </p:cNvSpPr>
          <p:nvPr>
            <p:ph idx="1"/>
          </p:nvPr>
        </p:nvSpPr>
        <p:spPr/>
        <p:txBody>
          <a:bodyPr/>
          <a:lstStyle/>
          <a:p>
            <a:pPr marL="0" indent="0">
              <a:buNone/>
            </a:pPr>
            <a:r>
              <a:rPr lang="en-US" b="1" dirty="0"/>
              <a:t>Proverbs 19:11 (NLT) — </a:t>
            </a:r>
            <a:r>
              <a:rPr lang="en-US" b="1" i="0" u="none" baseline="0" dirty="0"/>
              <a:t>11</a:t>
            </a:r>
            <a:r>
              <a:rPr lang="en-US" b="0" i="0" u="none" baseline="0" dirty="0"/>
              <a:t> Sensible people control their temper; they earn respect by overlooking wrongs.</a:t>
            </a:r>
          </a:p>
          <a:p>
            <a:pPr marL="0" indent="0">
              <a:buNone/>
            </a:pPr>
            <a:endParaRPr lang="en-US" dirty="0"/>
          </a:p>
        </p:txBody>
      </p:sp>
    </p:spTree>
    <p:extLst>
      <p:ext uri="{BB962C8B-B14F-4D97-AF65-F5344CB8AC3E}">
        <p14:creationId xmlns:p14="http://schemas.microsoft.com/office/powerpoint/2010/main" val="365364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2D9F3-C0A1-0727-E4DC-B0B60E4717D1}"/>
              </a:ext>
            </a:extLst>
          </p:cNvPr>
          <p:cNvSpPr>
            <a:spLocks noGrp="1"/>
          </p:cNvSpPr>
          <p:nvPr>
            <p:ph type="title"/>
          </p:nvPr>
        </p:nvSpPr>
        <p:spPr/>
        <p:txBody>
          <a:bodyPr/>
          <a:lstStyle/>
          <a:p>
            <a:r>
              <a:rPr lang="en-US" dirty="0"/>
              <a:t>Overlooking Minor Offenses</a:t>
            </a:r>
          </a:p>
        </p:txBody>
      </p:sp>
      <p:sp>
        <p:nvSpPr>
          <p:cNvPr id="3" name="Content Placeholder 2">
            <a:extLst>
              <a:ext uri="{FF2B5EF4-FFF2-40B4-BE49-F238E27FC236}">
                <a16:creationId xmlns:a16="http://schemas.microsoft.com/office/drawing/2014/main" xmlns="" id="{8F3BF2E3-93CB-CF99-5B31-98DFE4F4BD72}"/>
              </a:ext>
            </a:extLst>
          </p:cNvPr>
          <p:cNvSpPr>
            <a:spLocks noGrp="1"/>
          </p:cNvSpPr>
          <p:nvPr>
            <p:ph idx="1"/>
          </p:nvPr>
        </p:nvSpPr>
        <p:spPr/>
        <p:txBody>
          <a:bodyPr/>
          <a:lstStyle/>
          <a:p>
            <a:pPr marL="0" indent="0" algn="l" rtl="0">
              <a:buNone/>
            </a:pPr>
            <a:r>
              <a:rPr lang="en-US" b="1" dirty="0"/>
              <a:t>Proverbs 20:3 (NASB95) — </a:t>
            </a:r>
            <a:r>
              <a:rPr lang="en-US" b="1" i="0" u="none" baseline="0" dirty="0"/>
              <a:t>3</a:t>
            </a:r>
            <a:r>
              <a:rPr lang="en-US" b="0" i="0" u="none" baseline="0" dirty="0"/>
              <a:t> Keeping away from strife is an honor for a man, But any fool will quarrel.</a:t>
            </a:r>
          </a:p>
          <a:p>
            <a:pPr marL="0" indent="0">
              <a:buNone/>
            </a:pPr>
            <a:endParaRPr lang="en-US" dirty="0"/>
          </a:p>
        </p:txBody>
      </p:sp>
    </p:spTree>
    <p:extLst>
      <p:ext uri="{BB962C8B-B14F-4D97-AF65-F5344CB8AC3E}">
        <p14:creationId xmlns:p14="http://schemas.microsoft.com/office/powerpoint/2010/main" val="1755882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2D9F3-C0A1-0727-E4DC-B0B60E4717D1}"/>
              </a:ext>
            </a:extLst>
          </p:cNvPr>
          <p:cNvSpPr>
            <a:spLocks noGrp="1"/>
          </p:cNvSpPr>
          <p:nvPr>
            <p:ph type="title"/>
          </p:nvPr>
        </p:nvSpPr>
        <p:spPr/>
        <p:txBody>
          <a:bodyPr/>
          <a:lstStyle/>
          <a:p>
            <a:r>
              <a:rPr lang="en-US" dirty="0"/>
              <a:t>Overlooking Minor Offenses</a:t>
            </a:r>
          </a:p>
        </p:txBody>
      </p:sp>
      <p:sp>
        <p:nvSpPr>
          <p:cNvPr id="3" name="Content Placeholder 2">
            <a:extLst>
              <a:ext uri="{FF2B5EF4-FFF2-40B4-BE49-F238E27FC236}">
                <a16:creationId xmlns:a16="http://schemas.microsoft.com/office/drawing/2014/main" xmlns="" id="{8F3BF2E3-93CB-CF99-5B31-98DFE4F4BD72}"/>
              </a:ext>
            </a:extLst>
          </p:cNvPr>
          <p:cNvSpPr>
            <a:spLocks noGrp="1"/>
          </p:cNvSpPr>
          <p:nvPr>
            <p:ph idx="1"/>
          </p:nvPr>
        </p:nvSpPr>
        <p:spPr/>
        <p:txBody>
          <a:bodyPr/>
          <a:lstStyle/>
          <a:p>
            <a:pPr marL="0" indent="0" algn="l" rtl="0">
              <a:buNone/>
            </a:pPr>
            <a:r>
              <a:rPr lang="en-US" b="1" dirty="0"/>
              <a:t>Proverbs 17:14 (NASB95) — </a:t>
            </a:r>
            <a:r>
              <a:rPr lang="en-US" b="1" i="0" u="none" baseline="0" dirty="0"/>
              <a:t>14</a:t>
            </a:r>
            <a:r>
              <a:rPr lang="en-US" b="0" i="0" u="none" baseline="0" dirty="0"/>
              <a:t> The beginning of strife is like letting out water, So abandon the quarrel before it breaks out.</a:t>
            </a:r>
          </a:p>
          <a:p>
            <a:pPr marL="0" indent="0">
              <a:buNone/>
            </a:pPr>
            <a:endParaRPr lang="en-US" dirty="0"/>
          </a:p>
        </p:txBody>
      </p:sp>
    </p:spTree>
    <p:extLst>
      <p:ext uri="{BB962C8B-B14F-4D97-AF65-F5344CB8AC3E}">
        <p14:creationId xmlns:p14="http://schemas.microsoft.com/office/powerpoint/2010/main" val="341352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BAA58-3B64-D629-00AC-FDE4D9315BC0}"/>
              </a:ext>
            </a:extLst>
          </p:cNvPr>
          <p:cNvSpPr>
            <a:spLocks noGrp="1"/>
          </p:cNvSpPr>
          <p:nvPr>
            <p:ph type="title"/>
          </p:nvPr>
        </p:nvSpPr>
        <p:spPr/>
        <p:txBody>
          <a:bodyPr>
            <a:normAutofit/>
          </a:bodyPr>
          <a:lstStyle/>
          <a:p>
            <a:r>
              <a:rPr lang="en-US" dirty="0"/>
              <a:t>Count the Cost</a:t>
            </a:r>
          </a:p>
        </p:txBody>
      </p:sp>
      <p:sp>
        <p:nvSpPr>
          <p:cNvPr id="3" name="Content Placeholder 2">
            <a:extLst>
              <a:ext uri="{FF2B5EF4-FFF2-40B4-BE49-F238E27FC236}">
                <a16:creationId xmlns:a16="http://schemas.microsoft.com/office/drawing/2014/main" xmlns="" id="{9C11CA28-EED9-B5E0-10B3-8B8E7E0EA670}"/>
              </a:ext>
            </a:extLst>
          </p:cNvPr>
          <p:cNvSpPr>
            <a:spLocks noGrp="1"/>
          </p:cNvSpPr>
          <p:nvPr>
            <p:ph idx="1"/>
          </p:nvPr>
        </p:nvSpPr>
        <p:spPr/>
        <p:txBody>
          <a:bodyPr>
            <a:normAutofit/>
          </a:bodyPr>
          <a:lstStyle/>
          <a:p>
            <a:pPr marL="0" indent="0" algn="l" rtl="0">
              <a:buNone/>
            </a:pPr>
            <a:r>
              <a:rPr lang="en-US" b="1" dirty="0"/>
              <a:t>Psalm 73:21–22 (NASB95) — </a:t>
            </a:r>
            <a:r>
              <a:rPr lang="en-US" b="1" i="0" u="none" baseline="0" dirty="0"/>
              <a:t>21</a:t>
            </a:r>
            <a:r>
              <a:rPr lang="en-US" b="0" i="0" u="none" baseline="0" dirty="0"/>
              <a:t> When my heart was embittered And I was pierced within, </a:t>
            </a:r>
            <a:r>
              <a:rPr lang="en-US" b="1" i="0" u="none" baseline="0" dirty="0"/>
              <a:t>22</a:t>
            </a:r>
            <a:r>
              <a:rPr lang="en-US" b="0" i="0" u="none" baseline="0" dirty="0"/>
              <a:t> Then I was senseless and ignorant; I was like a beast before You.</a:t>
            </a:r>
          </a:p>
          <a:p>
            <a:pPr marL="0" indent="0">
              <a:buNone/>
            </a:pPr>
            <a:endParaRPr lang="en-US" dirty="0"/>
          </a:p>
        </p:txBody>
      </p:sp>
    </p:spTree>
    <p:extLst>
      <p:ext uri="{BB962C8B-B14F-4D97-AF65-F5344CB8AC3E}">
        <p14:creationId xmlns:p14="http://schemas.microsoft.com/office/powerpoint/2010/main" val="264207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C405C331-3CC1-1474-53BD-5F8AB79E53CA}"/>
              </a:ext>
            </a:extLst>
          </p:cNvPr>
          <p:cNvSpPr>
            <a:spLocks noGrp="1"/>
          </p:cNvSpPr>
          <p:nvPr>
            <p:ph type="title"/>
          </p:nvPr>
        </p:nvSpPr>
        <p:spPr/>
        <p:txBody>
          <a:bodyPr anchor="ctr">
            <a:normAutofit/>
          </a:bodyPr>
          <a:lstStyle/>
          <a:p>
            <a:r>
              <a:rPr lang="en-US" altLang="en-US" dirty="0"/>
              <a:t>Last Time</a:t>
            </a:r>
          </a:p>
        </p:txBody>
      </p:sp>
      <p:sp>
        <p:nvSpPr>
          <p:cNvPr id="3" name="Content Placeholder 2">
            <a:extLst>
              <a:ext uri="{FF2B5EF4-FFF2-40B4-BE49-F238E27FC236}">
                <a16:creationId xmlns:a16="http://schemas.microsoft.com/office/drawing/2014/main" xmlns="" id="{6EE3A6AD-D783-58D3-88B2-0F9E78CD5381}"/>
              </a:ext>
            </a:extLst>
          </p:cNvPr>
          <p:cNvSpPr>
            <a:spLocks noGrp="1"/>
          </p:cNvSpPr>
          <p:nvPr>
            <p:ph idx="1"/>
          </p:nvPr>
        </p:nvSpPr>
        <p:spPr/>
        <p:txBody>
          <a:bodyPr>
            <a:normAutofit/>
          </a:bodyPr>
          <a:lstStyle/>
          <a:p>
            <a:pPr>
              <a:lnSpc>
                <a:spcPct val="110000"/>
              </a:lnSpc>
            </a:pPr>
            <a:r>
              <a:rPr lang="en-US" altLang="en-US" dirty="0"/>
              <a:t>Paul goes to Corinth from Athens </a:t>
            </a:r>
          </a:p>
          <a:p>
            <a:pPr>
              <a:lnSpc>
                <a:spcPct val="110000"/>
              </a:lnSpc>
            </a:pPr>
            <a:r>
              <a:rPr lang="en-US" altLang="en-US" dirty="0"/>
              <a:t>He is terrified of their culture</a:t>
            </a:r>
          </a:p>
          <a:p>
            <a:pPr>
              <a:lnSpc>
                <a:spcPct val="110000"/>
              </a:lnSpc>
            </a:pPr>
            <a:r>
              <a:rPr lang="en-US" altLang="en-US" dirty="0"/>
              <a:t>They get a strong start</a:t>
            </a:r>
          </a:p>
          <a:p>
            <a:pPr>
              <a:lnSpc>
                <a:spcPct val="110000"/>
              </a:lnSpc>
            </a:pPr>
            <a:r>
              <a:rPr lang="en-US" altLang="en-US" dirty="0"/>
              <a:t>He gets word that they are a hot mess</a:t>
            </a:r>
          </a:p>
          <a:p>
            <a:pPr lvl="1">
              <a:lnSpc>
                <a:spcPct val="110000"/>
              </a:lnSpc>
              <a:buFont typeface="Wingdings 2" panose="05020102010507070707" pitchFamily="18" charset="2"/>
              <a:buNone/>
            </a:pPr>
            <a:endParaRPr lang="en-US"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827C0-8203-CF19-AC5F-70615625C9AC}"/>
              </a:ext>
            </a:extLst>
          </p:cNvPr>
          <p:cNvSpPr>
            <a:spLocks noGrp="1"/>
          </p:cNvSpPr>
          <p:nvPr>
            <p:ph type="title"/>
          </p:nvPr>
        </p:nvSpPr>
        <p:spPr/>
        <p:txBody>
          <a:bodyPr/>
          <a:lstStyle/>
          <a:p>
            <a:r>
              <a:rPr lang="en-US" dirty="0"/>
              <a:t>Guidance for confrontation</a:t>
            </a:r>
          </a:p>
        </p:txBody>
      </p:sp>
      <p:sp>
        <p:nvSpPr>
          <p:cNvPr id="3" name="Content Placeholder 2">
            <a:extLst>
              <a:ext uri="{FF2B5EF4-FFF2-40B4-BE49-F238E27FC236}">
                <a16:creationId xmlns:a16="http://schemas.microsoft.com/office/drawing/2014/main" xmlns="" id="{4BA88E1A-1479-643F-A89C-471BCB37479B}"/>
              </a:ext>
            </a:extLst>
          </p:cNvPr>
          <p:cNvSpPr>
            <a:spLocks noGrp="1"/>
          </p:cNvSpPr>
          <p:nvPr>
            <p:ph idx="1"/>
          </p:nvPr>
        </p:nvSpPr>
        <p:spPr>
          <a:xfrm>
            <a:off x="225631" y="1773473"/>
            <a:ext cx="11798135" cy="4466009"/>
          </a:xfrm>
        </p:spPr>
        <p:txBody>
          <a:bodyPr>
            <a:normAutofit fontScale="92500"/>
          </a:bodyPr>
          <a:lstStyle/>
          <a:p>
            <a:pPr marL="0" marR="0" indent="0">
              <a:spcBef>
                <a:spcPts val="600"/>
              </a:spcBef>
              <a:spcAft>
                <a:spcPts val="0"/>
              </a:spcAft>
              <a:buNone/>
            </a:pPr>
            <a:r>
              <a:rPr lang="en-US" sz="3200" dirty="0">
                <a:effectLst/>
                <a:latin typeface="Times New Roman" panose="02020603050405020304" pitchFamily="18" charset="0"/>
                <a:ea typeface="Times New Roman" panose="02020603050405020304" pitchFamily="18" charset="0"/>
              </a:rPr>
              <a:t>There are many conflicts that can be properly resolved only through confrontation, confession, forgiveness, and cooperative negotiation. But there are hundreds more that can be properly resolved simply by overlooking minor offenses or relinquishing rights for the sake of God’s kingdom. Therefore, before focusing on your rights, take a careful look at your responsibilities, and before you go to remove the speck from your brother’s eye, ask yourself, “Is this really worth fighting over?”</a:t>
            </a:r>
          </a:p>
          <a:p>
            <a:pPr marL="0" indent="0">
              <a:spcBef>
                <a:spcPts val="600"/>
              </a:spcBef>
              <a:buNone/>
            </a:pPr>
            <a:r>
              <a:rPr lang="en-US" sz="2600" dirty="0">
                <a:effectLst/>
                <a:latin typeface="Times New Roman" panose="02020603050405020304" pitchFamily="18" charset="0"/>
                <a:ea typeface="Times New Roman" panose="02020603050405020304" pitchFamily="18" charset="0"/>
              </a:rPr>
              <a:t>-Ken Sande “The Peacemaker”</a:t>
            </a:r>
          </a:p>
          <a:p>
            <a:pPr marL="0" marR="0" indent="0">
              <a:spcBef>
                <a:spcPts val="600"/>
              </a:spcBef>
              <a:spcAft>
                <a:spcPts val="0"/>
              </a:spcAft>
              <a:buNone/>
            </a:pPr>
            <a:endParaRPr lang="en-US"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1816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D009F-51D4-4085-B098-D09DC39CDBE1}"/>
              </a:ext>
            </a:extLst>
          </p:cNvPr>
          <p:cNvSpPr>
            <a:spLocks noGrp="1"/>
          </p:cNvSpPr>
          <p:nvPr>
            <p:ph type="title"/>
          </p:nvPr>
        </p:nvSpPr>
        <p:spPr/>
        <p:txBody>
          <a:bodyPr/>
          <a:lstStyle/>
          <a:p>
            <a:r>
              <a:rPr lang="en-US" dirty="0"/>
              <a:t>Guidance for confrontation</a:t>
            </a:r>
          </a:p>
        </p:txBody>
      </p:sp>
      <p:sp>
        <p:nvSpPr>
          <p:cNvPr id="3" name="Content Placeholder 2">
            <a:extLst>
              <a:ext uri="{FF2B5EF4-FFF2-40B4-BE49-F238E27FC236}">
                <a16:creationId xmlns:a16="http://schemas.microsoft.com/office/drawing/2014/main" xmlns="" id="{146113FF-5BD3-4944-B8E1-83C0C75412AD}"/>
              </a:ext>
            </a:extLst>
          </p:cNvPr>
          <p:cNvSpPr>
            <a:spLocks noGrp="1"/>
          </p:cNvSpPr>
          <p:nvPr>
            <p:ph idx="1"/>
          </p:nvPr>
        </p:nvSpPr>
        <p:spPr>
          <a:xfrm>
            <a:off x="225631" y="1793174"/>
            <a:ext cx="11798135" cy="4922321"/>
          </a:xfrm>
        </p:spPr>
        <p:txBody>
          <a:bodyPr>
            <a:normAutofit/>
          </a:bodyPr>
          <a:lstStyle/>
          <a:p>
            <a:pPr marL="0" marR="0" indent="0">
              <a:spcBef>
                <a:spcPts val="600"/>
              </a:spcBef>
              <a:spcAft>
                <a:spcPts val="0"/>
              </a:spcAft>
              <a:buNone/>
            </a:pPr>
            <a:r>
              <a:rPr lang="en-US" sz="4000" dirty="0">
                <a:effectLst/>
                <a:latin typeface="Times New Roman" panose="02020603050405020304" pitchFamily="18" charset="0"/>
                <a:ea typeface="Times New Roman" panose="02020603050405020304" pitchFamily="18" charset="0"/>
              </a:rPr>
              <a:t>On the other hand, the Bible teaches that it is sometimes appro­priate to exercise our rights, to confront others, and to hold them fully accountable for their responsibilities and their wrongs. Here again the concept of stewardship serves as a guiding principle. </a:t>
            </a:r>
            <a:endParaRPr lang="en-US" sz="3200" dirty="0">
              <a:effectLst/>
              <a:latin typeface="Times New Roman" panose="02020603050405020304" pitchFamily="18" charset="0"/>
              <a:ea typeface="Times New Roman" panose="02020603050405020304" pitchFamily="18" charset="0"/>
            </a:endParaRPr>
          </a:p>
          <a:p>
            <a:pPr marL="0" indent="0">
              <a:buNone/>
            </a:pPr>
            <a:endParaRPr lang="en-US" sz="4800" dirty="0"/>
          </a:p>
        </p:txBody>
      </p:sp>
    </p:spTree>
    <p:extLst>
      <p:ext uri="{BB962C8B-B14F-4D97-AF65-F5344CB8AC3E}">
        <p14:creationId xmlns:p14="http://schemas.microsoft.com/office/powerpoint/2010/main" val="412204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D009F-51D4-4085-B098-D09DC39CDBE1}"/>
              </a:ext>
            </a:extLst>
          </p:cNvPr>
          <p:cNvSpPr>
            <a:spLocks noGrp="1"/>
          </p:cNvSpPr>
          <p:nvPr>
            <p:ph type="title"/>
          </p:nvPr>
        </p:nvSpPr>
        <p:spPr/>
        <p:txBody>
          <a:bodyPr/>
          <a:lstStyle/>
          <a:p>
            <a:r>
              <a:rPr lang="en-US" dirty="0"/>
              <a:t>Guidance for confrontation</a:t>
            </a:r>
          </a:p>
        </p:txBody>
      </p:sp>
      <p:sp>
        <p:nvSpPr>
          <p:cNvPr id="3" name="Content Placeholder 2">
            <a:extLst>
              <a:ext uri="{FF2B5EF4-FFF2-40B4-BE49-F238E27FC236}">
                <a16:creationId xmlns:a16="http://schemas.microsoft.com/office/drawing/2014/main" xmlns="" id="{146113FF-5BD3-4944-B8E1-83C0C75412AD}"/>
              </a:ext>
            </a:extLst>
          </p:cNvPr>
          <p:cNvSpPr>
            <a:spLocks noGrp="1"/>
          </p:cNvSpPr>
          <p:nvPr>
            <p:ph idx="1"/>
          </p:nvPr>
        </p:nvSpPr>
        <p:spPr>
          <a:xfrm>
            <a:off x="225631" y="1911927"/>
            <a:ext cx="11798135" cy="4803568"/>
          </a:xfrm>
        </p:spPr>
        <p:txBody>
          <a:bodyPr>
            <a:normAutofit/>
          </a:bodyPr>
          <a:lstStyle/>
          <a:p>
            <a:pPr marL="457200" marR="0">
              <a:spcBef>
                <a:spcPts val="600"/>
              </a:spcBef>
              <a:spcAft>
                <a:spcPts val="0"/>
              </a:spcAft>
            </a:pPr>
            <a:r>
              <a:rPr lang="en-US" sz="4000" dirty="0">
                <a:effectLst/>
                <a:latin typeface="Times New Roman" panose="02020603050405020304" pitchFamily="18" charset="0"/>
                <a:ea typeface="Times New Roman" panose="02020603050405020304" pitchFamily="18" charset="0"/>
              </a:rPr>
              <a:t>“Will exercising my rights please and honor God?” </a:t>
            </a:r>
          </a:p>
          <a:p>
            <a:pPr marL="457200" marR="0">
              <a:spcBef>
                <a:spcPts val="600"/>
              </a:spcBef>
              <a:spcAft>
                <a:spcPts val="0"/>
              </a:spcAft>
            </a:pPr>
            <a:r>
              <a:rPr lang="en-US" sz="4000" dirty="0">
                <a:effectLst/>
                <a:latin typeface="Times New Roman" panose="02020603050405020304" pitchFamily="18" charset="0"/>
                <a:ea typeface="Times New Roman" panose="02020603050405020304" pitchFamily="18" charset="0"/>
              </a:rPr>
              <a:t>“Will exercising my rights advance God’s kingdom—or will it advance only my interests at the expense of his kingdom?”</a:t>
            </a:r>
          </a:p>
          <a:p>
            <a:pPr marL="457200" marR="0">
              <a:spcBef>
                <a:spcPts val="600"/>
              </a:spcBef>
              <a:spcAft>
                <a:spcPts val="0"/>
              </a:spcAft>
            </a:pPr>
            <a:endParaRPr lang="en-US" sz="2000" dirty="0">
              <a:latin typeface="Times New Roman" panose="02020603050405020304" pitchFamily="18" charset="0"/>
              <a:ea typeface="Times New Roman" panose="02020603050405020304" pitchFamily="18" charset="0"/>
            </a:endParaRPr>
          </a:p>
          <a:p>
            <a:pPr marL="228589" indent="0">
              <a:spcBef>
                <a:spcPts val="600"/>
              </a:spcBef>
              <a:buNone/>
            </a:pPr>
            <a:r>
              <a:rPr lang="en-US" sz="2800" dirty="0">
                <a:effectLst/>
                <a:latin typeface="Times New Roman" panose="02020603050405020304" pitchFamily="18" charset="0"/>
                <a:ea typeface="Times New Roman" panose="02020603050405020304" pitchFamily="18" charset="0"/>
              </a:rPr>
              <a:t>Ken Sande “The Peacemaker”</a:t>
            </a:r>
          </a:p>
          <a:p>
            <a:pPr marL="228589" marR="0" indent="0">
              <a:spcBef>
                <a:spcPts val="600"/>
              </a:spcBef>
              <a:spcAft>
                <a:spcPts val="0"/>
              </a:spcAft>
              <a:buNone/>
            </a:pP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4800" dirty="0"/>
          </a:p>
        </p:txBody>
      </p:sp>
    </p:spTree>
    <p:extLst>
      <p:ext uri="{BB962C8B-B14F-4D97-AF65-F5344CB8AC3E}">
        <p14:creationId xmlns:p14="http://schemas.microsoft.com/office/powerpoint/2010/main" val="361854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3F8AD2BF-FE27-CE63-6D9D-D28961BA87E4}"/>
              </a:ext>
            </a:extLst>
          </p:cNvPr>
          <p:cNvSpPr>
            <a:spLocks noGrp="1"/>
          </p:cNvSpPr>
          <p:nvPr>
            <p:ph type="title"/>
          </p:nvPr>
        </p:nvSpPr>
        <p:spPr/>
        <p:txBody>
          <a:bodyPr/>
          <a:lstStyle/>
          <a:p>
            <a:r>
              <a:rPr lang="en-US" altLang="en-US"/>
              <a:t>Unity</a:t>
            </a:r>
          </a:p>
        </p:txBody>
      </p:sp>
      <p:sp>
        <p:nvSpPr>
          <p:cNvPr id="37891" name="Content Placeholder 2">
            <a:extLst>
              <a:ext uri="{FF2B5EF4-FFF2-40B4-BE49-F238E27FC236}">
                <a16:creationId xmlns:a16="http://schemas.microsoft.com/office/drawing/2014/main" xmlns="" id="{71D14F10-3FD6-212A-1FA8-E339ACAA0C35}"/>
              </a:ext>
            </a:extLst>
          </p:cNvPr>
          <p:cNvSpPr>
            <a:spLocks noGrp="1"/>
          </p:cNvSpPr>
          <p:nvPr>
            <p:ph idx="1"/>
          </p:nvPr>
        </p:nvSpPr>
        <p:spPr/>
        <p:txBody>
          <a:bodyPr/>
          <a:lstStyle/>
          <a:p>
            <a:r>
              <a:rPr lang="en-US" altLang="en-US" sz="4000"/>
              <a:t>God’s enemies know they cannot overcome a unified Christian community</a:t>
            </a:r>
            <a:endParaRPr lang="en-US" altLang="en-US" sz="3600"/>
          </a:p>
          <a:p>
            <a:pPr>
              <a:buFont typeface="Wingdings" panose="05000000000000000000" pitchFamily="2" charset="2"/>
              <a:buNone/>
            </a:pPr>
            <a:endParaRPr lang="en-US" altLang="en-US" sz="4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2CC33BB4-AFF5-DFFC-27FB-F52EEDDA1480}"/>
              </a:ext>
            </a:extLst>
          </p:cNvPr>
          <p:cNvSpPr>
            <a:spLocks noGrp="1"/>
          </p:cNvSpPr>
          <p:nvPr>
            <p:ph type="title"/>
          </p:nvPr>
        </p:nvSpPr>
        <p:spPr/>
        <p:txBody>
          <a:bodyPr/>
          <a:lstStyle/>
          <a:p>
            <a:r>
              <a:rPr lang="en-US" altLang="en-US"/>
              <a:t>Unity</a:t>
            </a:r>
          </a:p>
        </p:txBody>
      </p:sp>
      <p:sp>
        <p:nvSpPr>
          <p:cNvPr id="39939" name="Content Placeholder 2">
            <a:extLst>
              <a:ext uri="{FF2B5EF4-FFF2-40B4-BE49-F238E27FC236}">
                <a16:creationId xmlns:a16="http://schemas.microsoft.com/office/drawing/2014/main" xmlns="" id="{C2F96E16-D5BA-42F6-F197-01C37DAEE7BE}"/>
              </a:ext>
            </a:extLst>
          </p:cNvPr>
          <p:cNvSpPr>
            <a:spLocks noGrp="1"/>
          </p:cNvSpPr>
          <p:nvPr>
            <p:ph idx="1"/>
          </p:nvPr>
        </p:nvSpPr>
        <p:spPr/>
        <p:txBody>
          <a:bodyPr/>
          <a:lstStyle/>
          <a:p>
            <a:r>
              <a:rPr lang="en-US" altLang="en-US" sz="4000" dirty="0"/>
              <a:t>God’s enemies know they cannot overcome a unified Christian community</a:t>
            </a:r>
            <a:endParaRPr lang="en-US" altLang="en-US" sz="3600" dirty="0"/>
          </a:p>
          <a:p>
            <a:pPr>
              <a:buFont typeface="Wingdings" panose="05000000000000000000" pitchFamily="2" charset="2"/>
              <a:buNone/>
            </a:pPr>
            <a:endParaRPr lang="en-US" altLang="en-US" sz="4000" dirty="0"/>
          </a:p>
        </p:txBody>
      </p:sp>
      <p:sp>
        <p:nvSpPr>
          <p:cNvPr id="4" name="Rectangle 3">
            <a:extLst>
              <a:ext uri="{FF2B5EF4-FFF2-40B4-BE49-F238E27FC236}">
                <a16:creationId xmlns:a16="http://schemas.microsoft.com/office/drawing/2014/main" xmlns="" id="{65D3A65E-C0F8-B743-87FF-81B8A61A907B}"/>
              </a:ext>
            </a:extLst>
          </p:cNvPr>
          <p:cNvSpPr/>
          <p:nvPr/>
        </p:nvSpPr>
        <p:spPr>
          <a:xfrm>
            <a:off x="2286000" y="609600"/>
            <a:ext cx="7315200" cy="5016758"/>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4000" dirty="0"/>
              <a:t>“Later I realized that one can't break the Church over one's knee. It has to be left to rot like a gangrenous limb . . . . “</a:t>
            </a:r>
          </a:p>
          <a:p>
            <a:pPr>
              <a:defRPr/>
            </a:pPr>
            <a:r>
              <a:rPr lang="en-US" sz="4000" dirty="0"/>
              <a:t>-Adolph Hitler</a:t>
            </a:r>
          </a:p>
          <a:p>
            <a:pPr>
              <a:defRPr/>
            </a:pPr>
            <a:endParaRPr lang="en-US" sz="4000" dirty="0"/>
          </a:p>
          <a:p>
            <a:pPr>
              <a:defRPr/>
            </a:pPr>
            <a:r>
              <a:rPr lang="en-US" sz="4000" dirty="0"/>
              <a:t>Conway, J.S.,</a:t>
            </a:r>
            <a:r>
              <a:rPr lang="en-US" sz="4000" i="1" dirty="0"/>
              <a:t> The Nazi Persecution of the Churches,</a:t>
            </a:r>
            <a:r>
              <a:rPr lang="en-US" sz="4000" dirty="0"/>
              <a:t> 1933-45</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13F61B8A-F716-9B37-45FC-710228128104}"/>
              </a:ext>
            </a:extLst>
          </p:cNvPr>
          <p:cNvSpPr>
            <a:spLocks noGrp="1"/>
          </p:cNvSpPr>
          <p:nvPr>
            <p:ph type="title"/>
          </p:nvPr>
        </p:nvSpPr>
        <p:spPr/>
        <p:txBody>
          <a:bodyPr/>
          <a:lstStyle/>
          <a:p>
            <a:r>
              <a:rPr lang="en-US" altLang="en-US"/>
              <a:t>Unity</a:t>
            </a:r>
          </a:p>
        </p:txBody>
      </p:sp>
      <p:sp>
        <p:nvSpPr>
          <p:cNvPr id="40963" name="Content Placeholder 2">
            <a:extLst>
              <a:ext uri="{FF2B5EF4-FFF2-40B4-BE49-F238E27FC236}">
                <a16:creationId xmlns:a16="http://schemas.microsoft.com/office/drawing/2014/main" xmlns="" id="{062BF5E0-AC14-7912-7E1A-CF9C5229C062}"/>
              </a:ext>
            </a:extLst>
          </p:cNvPr>
          <p:cNvSpPr>
            <a:spLocks noGrp="1"/>
          </p:cNvSpPr>
          <p:nvPr>
            <p:ph idx="1"/>
          </p:nvPr>
        </p:nvSpPr>
        <p:spPr/>
        <p:txBody>
          <a:bodyPr/>
          <a:lstStyle/>
          <a:p>
            <a:r>
              <a:rPr lang="en-US" altLang="en-US" sz="4000"/>
              <a:t>With all the problems in Corinth Paul is most concerned with the disunity among them</a:t>
            </a:r>
            <a:endParaRPr lang="en-US" altLang="en-US" sz="3600"/>
          </a:p>
          <a:p>
            <a:pPr>
              <a:buFont typeface="Wingdings" panose="05000000000000000000" pitchFamily="2" charset="2"/>
              <a:buNone/>
            </a:pPr>
            <a:endParaRPr lang="en-US" altLang="en-US" sz="4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D176E438-2388-3E85-FFD4-2DE79CDA1730}"/>
              </a:ext>
            </a:extLst>
          </p:cNvPr>
          <p:cNvSpPr>
            <a:spLocks noGrp="1"/>
          </p:cNvSpPr>
          <p:nvPr>
            <p:ph type="title"/>
          </p:nvPr>
        </p:nvSpPr>
        <p:spPr/>
        <p:txBody>
          <a:bodyPr>
            <a:normAutofit/>
          </a:bodyPr>
          <a:lstStyle/>
          <a:p>
            <a:r>
              <a:rPr lang="en-US" altLang="en-US"/>
              <a:t>1 Corinthians Chapter 1</a:t>
            </a:r>
          </a:p>
        </p:txBody>
      </p:sp>
      <p:sp>
        <p:nvSpPr>
          <p:cNvPr id="41987" name="Content Placeholder 2">
            <a:extLst>
              <a:ext uri="{FF2B5EF4-FFF2-40B4-BE49-F238E27FC236}">
                <a16:creationId xmlns:a16="http://schemas.microsoft.com/office/drawing/2014/main" xmlns="" id="{61CB117D-A4D3-983C-1243-90878A751A59}"/>
              </a:ext>
            </a:extLst>
          </p:cNvPr>
          <p:cNvSpPr>
            <a:spLocks noGrp="1"/>
          </p:cNvSpPr>
          <p:nvPr>
            <p:ph idx="1"/>
          </p:nvPr>
        </p:nvSpPr>
        <p:spPr/>
        <p:txBody>
          <a:bodyPr>
            <a:normAutofit/>
          </a:bodyPr>
          <a:lstStyle/>
          <a:p>
            <a:pPr>
              <a:buFont typeface="Wingdings" panose="05000000000000000000" pitchFamily="2" charset="2"/>
              <a:buNone/>
            </a:pPr>
            <a:r>
              <a:rPr lang="en-US" altLang="en-US" sz="4000" b="1"/>
              <a:t>12</a:t>
            </a:r>
            <a:r>
              <a:rPr lang="en-US" altLang="en-US" sz="4000"/>
              <a:t> Now I mean this, that each one of you is saying, “I am of Paul,” and “I of Apollos,” and “I of Cephas,” and “I of Christ.”</a:t>
            </a:r>
            <a:r>
              <a:rPr lang="en-US" altLang="en-US" sz="4000" b="1"/>
              <a:t>13 </a:t>
            </a:r>
            <a:r>
              <a:rPr lang="en-US" altLang="en-US" sz="4000"/>
              <a:t>Has Christ been divided? Paul was not crucified for you, was he? Or were you baptized in the name of Paul?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807698F8-872F-6E5B-4E06-F1C2AF40A116}"/>
              </a:ext>
            </a:extLst>
          </p:cNvPr>
          <p:cNvSpPr>
            <a:spLocks noGrp="1"/>
          </p:cNvSpPr>
          <p:nvPr>
            <p:ph type="title"/>
          </p:nvPr>
        </p:nvSpPr>
        <p:spPr/>
        <p:txBody>
          <a:bodyPr>
            <a:normAutofit/>
          </a:bodyPr>
          <a:lstStyle/>
          <a:p>
            <a:r>
              <a:rPr lang="en-US" altLang="en-US"/>
              <a:t>1 Corinthians Chapter 1</a:t>
            </a:r>
          </a:p>
        </p:txBody>
      </p:sp>
      <p:sp>
        <p:nvSpPr>
          <p:cNvPr id="43011" name="Content Placeholder 2">
            <a:extLst>
              <a:ext uri="{FF2B5EF4-FFF2-40B4-BE49-F238E27FC236}">
                <a16:creationId xmlns:a16="http://schemas.microsoft.com/office/drawing/2014/main" xmlns="" id="{BB01A838-1BDB-36A0-BE90-DAEA477394BA}"/>
              </a:ext>
            </a:extLst>
          </p:cNvPr>
          <p:cNvSpPr>
            <a:spLocks noGrp="1"/>
          </p:cNvSpPr>
          <p:nvPr>
            <p:ph idx="1"/>
          </p:nvPr>
        </p:nvSpPr>
        <p:spPr/>
        <p:txBody>
          <a:bodyPr>
            <a:normAutofit/>
          </a:bodyPr>
          <a:lstStyle/>
          <a:p>
            <a:pPr>
              <a:buFont typeface="Wingdings" panose="05000000000000000000" pitchFamily="2" charset="2"/>
              <a:buNone/>
            </a:pPr>
            <a:r>
              <a:rPr lang="en-US" altLang="en-US" sz="4000" b="1"/>
              <a:t>12</a:t>
            </a:r>
            <a:r>
              <a:rPr lang="en-US" altLang="en-US" sz="4000"/>
              <a:t> Now I mean this, that each one of you is saying, “I am of Paul,” and “I of Apollos,” and “I of Cephas,” and “I of Christ.”</a:t>
            </a:r>
            <a:r>
              <a:rPr lang="en-US" altLang="en-US" sz="4000" b="1"/>
              <a:t>13 </a:t>
            </a:r>
            <a:r>
              <a:rPr lang="en-US" altLang="en-US" sz="4000"/>
              <a:t>Has Christ been divided? Paul was not crucified for you, was he? Or were you baptized in the name of Paul? </a:t>
            </a:r>
          </a:p>
        </p:txBody>
      </p:sp>
      <p:sp>
        <p:nvSpPr>
          <p:cNvPr id="4" name="TextBox 3">
            <a:extLst>
              <a:ext uri="{FF2B5EF4-FFF2-40B4-BE49-F238E27FC236}">
                <a16:creationId xmlns:a16="http://schemas.microsoft.com/office/drawing/2014/main" xmlns="" id="{92A8A330-AEF6-077D-3CC0-2D0794128F08}"/>
              </a:ext>
            </a:extLst>
          </p:cNvPr>
          <p:cNvSpPr txBox="1"/>
          <p:nvPr/>
        </p:nvSpPr>
        <p:spPr>
          <a:xfrm>
            <a:off x="1752600" y="1981201"/>
            <a:ext cx="5867400" cy="132343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4000" dirty="0"/>
              <a:t>The main cause of disunity in Corinth?</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xmlns="" id="{07AE5321-C545-4A4A-E0AE-751719EEFD45}"/>
              </a:ext>
            </a:extLst>
          </p:cNvPr>
          <p:cNvSpPr>
            <a:spLocks noGrp="1"/>
          </p:cNvSpPr>
          <p:nvPr>
            <p:ph type="title"/>
          </p:nvPr>
        </p:nvSpPr>
        <p:spPr/>
        <p:txBody>
          <a:bodyPr>
            <a:normAutofit/>
          </a:bodyPr>
          <a:lstStyle/>
          <a:p>
            <a:r>
              <a:rPr lang="en-US" altLang="en-US"/>
              <a:t>1 Corinthians Chapter 1</a:t>
            </a:r>
          </a:p>
        </p:txBody>
      </p:sp>
      <p:sp>
        <p:nvSpPr>
          <p:cNvPr id="44035" name="Content Placeholder 2">
            <a:extLst>
              <a:ext uri="{FF2B5EF4-FFF2-40B4-BE49-F238E27FC236}">
                <a16:creationId xmlns:a16="http://schemas.microsoft.com/office/drawing/2014/main" xmlns="" id="{ACADE679-21CD-0302-F708-1A3CA52FBD51}"/>
              </a:ext>
            </a:extLst>
          </p:cNvPr>
          <p:cNvSpPr>
            <a:spLocks noGrp="1"/>
          </p:cNvSpPr>
          <p:nvPr>
            <p:ph idx="1"/>
          </p:nvPr>
        </p:nvSpPr>
        <p:spPr/>
        <p:txBody>
          <a:bodyPr>
            <a:normAutofit/>
          </a:bodyPr>
          <a:lstStyle/>
          <a:p>
            <a:pPr>
              <a:buFont typeface="Wingdings" panose="05000000000000000000" pitchFamily="2" charset="2"/>
              <a:buNone/>
            </a:pPr>
            <a:r>
              <a:rPr lang="en-US" altLang="en-US" sz="4000" b="1"/>
              <a:t>12</a:t>
            </a:r>
            <a:r>
              <a:rPr lang="en-US" altLang="en-US" sz="4000"/>
              <a:t> Now I mean this, that each one of you is saying, “I am of Paul,” and “I of Apollos,” and “I of Cephas,” and “I of Christ.”</a:t>
            </a:r>
            <a:r>
              <a:rPr lang="en-US" altLang="en-US" sz="4000" b="1"/>
              <a:t>13 </a:t>
            </a:r>
            <a:r>
              <a:rPr lang="en-US" altLang="en-US" sz="4000"/>
              <a:t>Has Christ been divided? Paul was not crucified for you, was he? Or were you baptized in the name of Paul? </a:t>
            </a:r>
          </a:p>
        </p:txBody>
      </p:sp>
      <p:sp>
        <p:nvSpPr>
          <p:cNvPr id="4" name="TextBox 3">
            <a:extLst>
              <a:ext uri="{FF2B5EF4-FFF2-40B4-BE49-F238E27FC236}">
                <a16:creationId xmlns:a16="http://schemas.microsoft.com/office/drawing/2014/main" xmlns="" id="{D671C639-C573-4321-81F3-4B082C3624D5}"/>
              </a:ext>
            </a:extLst>
          </p:cNvPr>
          <p:cNvSpPr txBox="1"/>
          <p:nvPr/>
        </p:nvSpPr>
        <p:spPr>
          <a:xfrm>
            <a:off x="1752600" y="1981200"/>
            <a:ext cx="5867400" cy="249299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4000" dirty="0"/>
              <a:t>The main cause of disunity in Corinth?</a:t>
            </a:r>
          </a:p>
          <a:p>
            <a:pPr>
              <a:defRPr/>
            </a:pPr>
            <a:r>
              <a:rPr lang="en-US" sz="4000" dirty="0"/>
              <a:t>-</a:t>
            </a:r>
            <a:r>
              <a:rPr lang="en-US" sz="3600" dirty="0"/>
              <a:t>Putting leaders on pedestals and making cliques</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xmlns="" id="{07AE5321-C545-4A4A-E0AE-751719EEFD45}"/>
              </a:ext>
            </a:extLst>
          </p:cNvPr>
          <p:cNvSpPr>
            <a:spLocks noGrp="1"/>
          </p:cNvSpPr>
          <p:nvPr>
            <p:ph type="title"/>
          </p:nvPr>
        </p:nvSpPr>
        <p:spPr/>
        <p:txBody>
          <a:bodyPr>
            <a:normAutofit/>
          </a:bodyPr>
          <a:lstStyle/>
          <a:p>
            <a:r>
              <a:rPr lang="en-US" altLang="en-US"/>
              <a:t>1 Corinthians Chapter 1</a:t>
            </a:r>
          </a:p>
        </p:txBody>
      </p:sp>
      <p:sp>
        <p:nvSpPr>
          <p:cNvPr id="44035" name="Content Placeholder 2">
            <a:extLst>
              <a:ext uri="{FF2B5EF4-FFF2-40B4-BE49-F238E27FC236}">
                <a16:creationId xmlns:a16="http://schemas.microsoft.com/office/drawing/2014/main" xmlns="" id="{ACADE679-21CD-0302-F708-1A3CA52FBD51}"/>
              </a:ext>
            </a:extLst>
          </p:cNvPr>
          <p:cNvSpPr>
            <a:spLocks noGrp="1"/>
          </p:cNvSpPr>
          <p:nvPr>
            <p:ph idx="1"/>
          </p:nvPr>
        </p:nvSpPr>
        <p:spPr/>
        <p:txBody>
          <a:bodyPr>
            <a:normAutofit/>
          </a:bodyPr>
          <a:lstStyle/>
          <a:p>
            <a:pPr>
              <a:buFont typeface="Wingdings" panose="05000000000000000000" pitchFamily="2" charset="2"/>
              <a:buNone/>
            </a:pPr>
            <a:r>
              <a:rPr lang="en-US" altLang="en-US" sz="4000" b="1"/>
              <a:t>12</a:t>
            </a:r>
            <a:r>
              <a:rPr lang="en-US" altLang="en-US" sz="4000"/>
              <a:t> Now I mean this, that each one of you is saying, “I am of Paul,” and “I of Apollos,” and “I of Cephas,” and “I of Christ.”</a:t>
            </a:r>
            <a:r>
              <a:rPr lang="en-US" altLang="en-US" sz="4000" b="1"/>
              <a:t>13 </a:t>
            </a:r>
            <a:r>
              <a:rPr lang="en-US" altLang="en-US" sz="4000"/>
              <a:t>Has Christ been divided? Paul was not crucified for you, was he? Or were you baptized in the name of Paul? </a:t>
            </a:r>
          </a:p>
        </p:txBody>
      </p:sp>
      <p:sp>
        <p:nvSpPr>
          <p:cNvPr id="4" name="TextBox 3">
            <a:extLst>
              <a:ext uri="{FF2B5EF4-FFF2-40B4-BE49-F238E27FC236}">
                <a16:creationId xmlns:a16="http://schemas.microsoft.com/office/drawing/2014/main" xmlns="" id="{D671C639-C573-4321-81F3-4B082C3624D5}"/>
              </a:ext>
            </a:extLst>
          </p:cNvPr>
          <p:cNvSpPr txBox="1"/>
          <p:nvPr/>
        </p:nvSpPr>
        <p:spPr>
          <a:xfrm>
            <a:off x="1752600" y="1981200"/>
            <a:ext cx="5867400" cy="366254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4000" dirty="0"/>
              <a:t>The main cause of disunity in Corinth?</a:t>
            </a:r>
          </a:p>
          <a:p>
            <a:pPr>
              <a:defRPr/>
            </a:pPr>
            <a:r>
              <a:rPr lang="en-US" sz="4000" dirty="0"/>
              <a:t>-</a:t>
            </a:r>
            <a:r>
              <a:rPr lang="en-US" sz="3600" dirty="0"/>
              <a:t>Putting leaders on pedestals and making cliques</a:t>
            </a:r>
          </a:p>
          <a:p>
            <a:pPr>
              <a:defRPr/>
            </a:pPr>
            <a:r>
              <a:rPr lang="en-US" sz="3600" dirty="0"/>
              <a:t>-False teaching</a:t>
            </a:r>
          </a:p>
          <a:p>
            <a:pPr>
              <a:defRPr/>
            </a:pPr>
            <a:r>
              <a:rPr lang="en-US" sz="3600" dirty="0"/>
              <a:t>-Taking each other to court</a:t>
            </a:r>
            <a:endParaRPr lang="en-US" sz="4000" dirty="0"/>
          </a:p>
        </p:txBody>
      </p:sp>
    </p:spTree>
    <p:extLst>
      <p:ext uri="{BB962C8B-B14F-4D97-AF65-F5344CB8AC3E}">
        <p14:creationId xmlns:p14="http://schemas.microsoft.com/office/powerpoint/2010/main" val="146040872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xmlns="" id="{F5788FC6-0DF6-B708-405F-D7BF7837C9FB}"/>
              </a:ext>
            </a:extLst>
          </p:cNvPr>
          <p:cNvSpPr>
            <a:spLocks noGrp="1"/>
          </p:cNvSpPr>
          <p:nvPr>
            <p:ph type="title"/>
          </p:nvPr>
        </p:nvSpPr>
        <p:spPr/>
        <p:txBody>
          <a:bodyPr>
            <a:normAutofit/>
          </a:bodyPr>
          <a:lstStyle/>
          <a:p>
            <a:r>
              <a:rPr lang="en-US" altLang="en-US"/>
              <a:t>1 Corinthians Chapter 1</a:t>
            </a:r>
          </a:p>
        </p:txBody>
      </p:sp>
      <p:sp>
        <p:nvSpPr>
          <p:cNvPr id="29699" name="Content Placeholder 2">
            <a:extLst>
              <a:ext uri="{FF2B5EF4-FFF2-40B4-BE49-F238E27FC236}">
                <a16:creationId xmlns:a16="http://schemas.microsoft.com/office/drawing/2014/main" xmlns="" id="{A661103F-5F93-BFB8-174B-32F0D3C5B6E0}"/>
              </a:ext>
            </a:extLst>
          </p:cNvPr>
          <p:cNvSpPr>
            <a:spLocks noGrp="1"/>
          </p:cNvSpPr>
          <p:nvPr>
            <p:ph idx="1"/>
          </p:nvPr>
        </p:nvSpPr>
        <p:spPr/>
        <p:txBody>
          <a:bodyPr>
            <a:normAutofit/>
          </a:bodyPr>
          <a:lstStyle/>
          <a:p>
            <a:pPr>
              <a:buFont typeface="Wingdings" panose="05000000000000000000" pitchFamily="2" charset="2"/>
              <a:buNone/>
            </a:pPr>
            <a:r>
              <a:rPr lang="en-US" altLang="en-US" sz="4000" b="1"/>
              <a:t>9</a:t>
            </a:r>
            <a:r>
              <a:rPr lang="en-US" altLang="en-US" sz="4000"/>
              <a:t> </a:t>
            </a:r>
            <a:r>
              <a:rPr lang="en-US" altLang="en-US" sz="4000" u="sng"/>
              <a:t>God is faithful</a:t>
            </a:r>
            <a:r>
              <a:rPr lang="en-US" altLang="en-US" sz="4000"/>
              <a:t>, through whom you were called into fellowship with His Son, Jesus Christ our Lord.</a:t>
            </a:r>
            <a:r>
              <a:rPr lang="en-US" altLang="en-US" sz="4000" b="1"/>
              <a:t>10 </a:t>
            </a:r>
            <a:r>
              <a:rPr lang="en-US" altLang="en-US" sz="4000"/>
              <a:t>Now I exhort you, brethren, by the name of our Lord Jesus Christ, that you all agree and that there be no divisions among you, </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AED0AC4A-CBAD-2FA7-6902-1711D3335B32}"/>
              </a:ext>
            </a:extLst>
          </p:cNvPr>
          <p:cNvSpPr>
            <a:spLocks noGrp="1"/>
          </p:cNvSpPr>
          <p:nvPr>
            <p:ph type="title"/>
          </p:nvPr>
        </p:nvSpPr>
        <p:spPr/>
        <p:txBody>
          <a:bodyPr>
            <a:normAutofit/>
          </a:bodyPr>
          <a:lstStyle/>
          <a:p>
            <a:r>
              <a:rPr lang="en-US" altLang="en-US"/>
              <a:t>1 Corinthians Chapter 1</a:t>
            </a:r>
          </a:p>
        </p:txBody>
      </p:sp>
      <p:sp>
        <p:nvSpPr>
          <p:cNvPr id="45059" name="Content Placeholder 2">
            <a:extLst>
              <a:ext uri="{FF2B5EF4-FFF2-40B4-BE49-F238E27FC236}">
                <a16:creationId xmlns:a16="http://schemas.microsoft.com/office/drawing/2014/main" xmlns="" id="{937933FD-F3E2-36CE-8AC6-33F0E1486255}"/>
              </a:ext>
            </a:extLst>
          </p:cNvPr>
          <p:cNvSpPr>
            <a:spLocks noGrp="1"/>
          </p:cNvSpPr>
          <p:nvPr>
            <p:ph idx="1"/>
          </p:nvPr>
        </p:nvSpPr>
        <p:spPr/>
        <p:txBody>
          <a:bodyPr>
            <a:normAutofit/>
          </a:bodyPr>
          <a:lstStyle/>
          <a:p>
            <a:pPr>
              <a:buFont typeface="Wingdings" panose="05000000000000000000" pitchFamily="2" charset="2"/>
              <a:buNone/>
            </a:pPr>
            <a:r>
              <a:rPr lang="en-US" altLang="en-US" sz="4000" b="1"/>
              <a:t>12</a:t>
            </a:r>
            <a:r>
              <a:rPr lang="en-US" altLang="en-US" sz="4000"/>
              <a:t> Now I mean this, that each one of you is saying, “</a:t>
            </a:r>
            <a:r>
              <a:rPr lang="en-US" altLang="en-US" sz="4000" u="sng"/>
              <a:t>I am of Paul</a:t>
            </a:r>
            <a:r>
              <a:rPr lang="en-US" altLang="en-US" sz="4000"/>
              <a:t>,” and “I of Apollos,” and “I of Cephas,” and “I of Christ.”</a:t>
            </a:r>
            <a:r>
              <a:rPr lang="en-US" altLang="en-US" sz="4000" b="1"/>
              <a:t>13 </a:t>
            </a:r>
            <a:r>
              <a:rPr lang="en-US" altLang="en-US" sz="4000"/>
              <a:t>Has Christ been divided? Paul was not crucified for you, was he? Or were you baptized in the name of Paul?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62F49E2A-BA11-5421-1EF0-0E827D9AF5B3}"/>
              </a:ext>
            </a:extLst>
          </p:cNvPr>
          <p:cNvSpPr>
            <a:spLocks noGrp="1"/>
          </p:cNvSpPr>
          <p:nvPr>
            <p:ph type="title"/>
          </p:nvPr>
        </p:nvSpPr>
        <p:spPr/>
        <p:txBody>
          <a:bodyPr>
            <a:normAutofit/>
          </a:bodyPr>
          <a:lstStyle/>
          <a:p>
            <a:r>
              <a:rPr lang="en-US" altLang="en-US"/>
              <a:t>1 Corinthians Chapter 1</a:t>
            </a:r>
          </a:p>
        </p:txBody>
      </p:sp>
      <p:sp>
        <p:nvSpPr>
          <p:cNvPr id="46083" name="Content Placeholder 2">
            <a:extLst>
              <a:ext uri="{FF2B5EF4-FFF2-40B4-BE49-F238E27FC236}">
                <a16:creationId xmlns:a16="http://schemas.microsoft.com/office/drawing/2014/main" xmlns="" id="{25042C2B-E37A-D989-8065-097C4D6C9C89}"/>
              </a:ext>
            </a:extLst>
          </p:cNvPr>
          <p:cNvSpPr>
            <a:spLocks noGrp="1"/>
          </p:cNvSpPr>
          <p:nvPr>
            <p:ph idx="1"/>
          </p:nvPr>
        </p:nvSpPr>
        <p:spPr/>
        <p:txBody>
          <a:bodyPr>
            <a:normAutofit/>
          </a:bodyPr>
          <a:lstStyle/>
          <a:p>
            <a:pPr>
              <a:buFont typeface="Wingdings" panose="05000000000000000000" pitchFamily="2" charset="2"/>
              <a:buNone/>
            </a:pPr>
            <a:r>
              <a:rPr lang="en-US" altLang="en-US" sz="4000" b="1"/>
              <a:t>12</a:t>
            </a:r>
            <a:r>
              <a:rPr lang="en-US" altLang="en-US" sz="4000"/>
              <a:t> Now I mean this, that each one of you is saying, “</a:t>
            </a:r>
            <a:r>
              <a:rPr lang="en-US" altLang="en-US" sz="4000" u="sng"/>
              <a:t>I am of Paul</a:t>
            </a:r>
            <a:r>
              <a:rPr lang="en-US" altLang="en-US" sz="4000"/>
              <a:t>,” and “</a:t>
            </a:r>
            <a:r>
              <a:rPr lang="en-US" altLang="en-US" sz="4000" u="sng"/>
              <a:t>I of Apollos</a:t>
            </a:r>
            <a:r>
              <a:rPr lang="en-US" altLang="en-US" sz="4000"/>
              <a:t>,” and “I of Cephas,” and “I of Christ.”</a:t>
            </a:r>
            <a:r>
              <a:rPr lang="en-US" altLang="en-US" sz="4000" b="1"/>
              <a:t>13 </a:t>
            </a:r>
            <a:r>
              <a:rPr lang="en-US" altLang="en-US" sz="4000"/>
              <a:t>Has Christ been divided? Paul was not crucified for you, was he? Or were you baptized in the name of Paul?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63E52222-A5EE-6A51-2A7B-0E0C56787396}"/>
              </a:ext>
            </a:extLst>
          </p:cNvPr>
          <p:cNvSpPr>
            <a:spLocks noGrp="1"/>
          </p:cNvSpPr>
          <p:nvPr>
            <p:ph type="title"/>
          </p:nvPr>
        </p:nvSpPr>
        <p:spPr/>
        <p:txBody>
          <a:bodyPr>
            <a:normAutofit/>
          </a:bodyPr>
          <a:lstStyle/>
          <a:p>
            <a:r>
              <a:rPr lang="en-US" altLang="en-US"/>
              <a:t>1 Corinthians Chapter 1</a:t>
            </a:r>
          </a:p>
        </p:txBody>
      </p:sp>
      <p:sp>
        <p:nvSpPr>
          <p:cNvPr id="47107" name="Content Placeholder 2">
            <a:extLst>
              <a:ext uri="{FF2B5EF4-FFF2-40B4-BE49-F238E27FC236}">
                <a16:creationId xmlns:a16="http://schemas.microsoft.com/office/drawing/2014/main" xmlns="" id="{20067AD9-07E4-9142-6797-E9A209E3F98E}"/>
              </a:ext>
            </a:extLst>
          </p:cNvPr>
          <p:cNvSpPr>
            <a:spLocks noGrp="1"/>
          </p:cNvSpPr>
          <p:nvPr>
            <p:ph idx="1"/>
          </p:nvPr>
        </p:nvSpPr>
        <p:spPr/>
        <p:txBody>
          <a:bodyPr>
            <a:normAutofit/>
          </a:bodyPr>
          <a:lstStyle/>
          <a:p>
            <a:pPr>
              <a:buFont typeface="Wingdings" panose="05000000000000000000" pitchFamily="2" charset="2"/>
              <a:buNone/>
            </a:pPr>
            <a:r>
              <a:rPr lang="en-US" altLang="en-US" sz="4000" b="1"/>
              <a:t>12</a:t>
            </a:r>
            <a:r>
              <a:rPr lang="en-US" altLang="en-US" sz="4000"/>
              <a:t> Now I mean this, that each one of you is saying, “</a:t>
            </a:r>
            <a:r>
              <a:rPr lang="en-US" altLang="en-US" sz="4000" u="sng"/>
              <a:t>I am of Paul</a:t>
            </a:r>
            <a:r>
              <a:rPr lang="en-US" altLang="en-US" sz="4000"/>
              <a:t>,” and “</a:t>
            </a:r>
            <a:r>
              <a:rPr lang="en-US" altLang="en-US" sz="4000" u="sng"/>
              <a:t>I of Apollos</a:t>
            </a:r>
            <a:r>
              <a:rPr lang="en-US" altLang="en-US" sz="4000"/>
              <a:t>,” and “</a:t>
            </a:r>
            <a:r>
              <a:rPr lang="en-US" altLang="en-US" sz="4000" u="sng"/>
              <a:t>I of Cephas</a:t>
            </a:r>
            <a:r>
              <a:rPr lang="en-US" altLang="en-US" sz="4000"/>
              <a:t>,” and “I of Christ.”</a:t>
            </a:r>
            <a:r>
              <a:rPr lang="en-US" altLang="en-US" sz="4000" b="1"/>
              <a:t>13 </a:t>
            </a:r>
            <a:r>
              <a:rPr lang="en-US" altLang="en-US" sz="4000"/>
              <a:t>Has Christ been divided? Paul was not crucified for you, was he? Or were you baptized in the name of Paul?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xmlns="" id="{08BB3B64-AC01-061C-18DF-4BF316EB1973}"/>
              </a:ext>
            </a:extLst>
          </p:cNvPr>
          <p:cNvSpPr>
            <a:spLocks noGrp="1"/>
          </p:cNvSpPr>
          <p:nvPr>
            <p:ph type="title"/>
          </p:nvPr>
        </p:nvSpPr>
        <p:spPr/>
        <p:txBody>
          <a:bodyPr>
            <a:normAutofit/>
          </a:bodyPr>
          <a:lstStyle/>
          <a:p>
            <a:r>
              <a:rPr lang="en-US" altLang="en-US"/>
              <a:t>1 Corinthians Chapter 1</a:t>
            </a:r>
          </a:p>
        </p:txBody>
      </p:sp>
      <p:sp>
        <p:nvSpPr>
          <p:cNvPr id="48131" name="Content Placeholder 2">
            <a:extLst>
              <a:ext uri="{FF2B5EF4-FFF2-40B4-BE49-F238E27FC236}">
                <a16:creationId xmlns:a16="http://schemas.microsoft.com/office/drawing/2014/main" xmlns="" id="{0247F0F0-DD9C-9814-4EA8-79B8F1660BC4}"/>
              </a:ext>
            </a:extLst>
          </p:cNvPr>
          <p:cNvSpPr>
            <a:spLocks noGrp="1"/>
          </p:cNvSpPr>
          <p:nvPr>
            <p:ph idx="1"/>
          </p:nvPr>
        </p:nvSpPr>
        <p:spPr/>
        <p:txBody>
          <a:bodyPr>
            <a:normAutofit/>
          </a:bodyPr>
          <a:lstStyle/>
          <a:p>
            <a:pPr>
              <a:buFont typeface="Wingdings" panose="05000000000000000000" pitchFamily="2" charset="2"/>
              <a:buNone/>
            </a:pPr>
            <a:r>
              <a:rPr lang="en-US" altLang="en-US" sz="4000" b="1"/>
              <a:t>12</a:t>
            </a:r>
            <a:r>
              <a:rPr lang="en-US" altLang="en-US" sz="4000"/>
              <a:t> Now I mean this, that each one of you is saying, “</a:t>
            </a:r>
            <a:r>
              <a:rPr lang="en-US" altLang="en-US" sz="4000" u="sng"/>
              <a:t>I am of Paul</a:t>
            </a:r>
            <a:r>
              <a:rPr lang="en-US" altLang="en-US" sz="4000"/>
              <a:t>,” and “</a:t>
            </a:r>
            <a:r>
              <a:rPr lang="en-US" altLang="en-US" sz="4000" u="sng"/>
              <a:t>I of Apollos</a:t>
            </a:r>
            <a:r>
              <a:rPr lang="en-US" altLang="en-US" sz="4000"/>
              <a:t>,” and “</a:t>
            </a:r>
            <a:r>
              <a:rPr lang="en-US" altLang="en-US" sz="4000" u="sng"/>
              <a:t>I of Cephas</a:t>
            </a:r>
            <a:r>
              <a:rPr lang="en-US" altLang="en-US" sz="4000"/>
              <a:t>,” and “</a:t>
            </a:r>
            <a:r>
              <a:rPr lang="en-US" altLang="en-US" sz="4000" u="sng"/>
              <a:t>I of Christ</a:t>
            </a:r>
            <a:r>
              <a:rPr lang="en-US" altLang="en-US" sz="4000"/>
              <a:t>.”</a:t>
            </a:r>
            <a:r>
              <a:rPr lang="en-US" altLang="en-US" sz="4000" b="1"/>
              <a:t>13 </a:t>
            </a:r>
            <a:r>
              <a:rPr lang="en-US" altLang="en-US" sz="4000"/>
              <a:t>Has Christ been divided? Paul was not crucified for you, was he? Or were you baptized in the name of Paul?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8DE6F0-FCA5-491C-F09E-E752C8794AF8}"/>
              </a:ext>
            </a:extLst>
          </p:cNvPr>
          <p:cNvSpPr>
            <a:spLocks noGrp="1"/>
          </p:cNvSpPr>
          <p:nvPr>
            <p:ph type="title"/>
          </p:nvPr>
        </p:nvSpPr>
        <p:spPr/>
        <p:txBody>
          <a:bodyPr>
            <a:normAutofit/>
          </a:bodyPr>
          <a:lstStyle/>
          <a:p>
            <a:pPr>
              <a:defRPr/>
            </a:pPr>
            <a:r>
              <a:rPr lang="en-US" dirty="0"/>
              <a:t>Leaders are just people</a:t>
            </a:r>
          </a:p>
        </p:txBody>
      </p:sp>
      <p:sp>
        <p:nvSpPr>
          <p:cNvPr id="3" name="Content Placeholder 2">
            <a:extLst>
              <a:ext uri="{FF2B5EF4-FFF2-40B4-BE49-F238E27FC236}">
                <a16:creationId xmlns:a16="http://schemas.microsoft.com/office/drawing/2014/main" xmlns="" id="{D15D04FC-BF69-22C0-4484-4B310281AFAA}"/>
              </a:ext>
            </a:extLst>
          </p:cNvPr>
          <p:cNvSpPr>
            <a:spLocks noGrp="1"/>
          </p:cNvSpPr>
          <p:nvPr>
            <p:ph idx="1"/>
          </p:nvPr>
        </p:nvSpPr>
        <p:spPr>
          <a:xfrm>
            <a:off x="196932" y="1871927"/>
            <a:ext cx="11798135" cy="4466009"/>
          </a:xfrm>
        </p:spPr>
        <p:txBody>
          <a:bodyPr>
            <a:normAutofit/>
          </a:bodyPr>
          <a:lstStyle/>
          <a:p>
            <a:r>
              <a:rPr lang="en-US" altLang="en-US" sz="4000" dirty="0"/>
              <a:t>Arguments were breaking out among them about who belonged to who</a:t>
            </a:r>
          </a:p>
          <a:p>
            <a:r>
              <a:rPr lang="en-US" altLang="en-US" sz="4000" dirty="0"/>
              <a:t>Who was the better preacher</a:t>
            </a:r>
          </a:p>
          <a:p>
            <a:r>
              <a:rPr lang="en-US" altLang="en-US" sz="4000" dirty="0"/>
              <a:t>Who was the better leader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8DE6F0-FCA5-491C-F09E-E752C8794AF8}"/>
              </a:ext>
            </a:extLst>
          </p:cNvPr>
          <p:cNvSpPr>
            <a:spLocks noGrp="1"/>
          </p:cNvSpPr>
          <p:nvPr>
            <p:ph type="title"/>
          </p:nvPr>
        </p:nvSpPr>
        <p:spPr/>
        <p:txBody>
          <a:bodyPr>
            <a:normAutofit/>
          </a:bodyPr>
          <a:lstStyle/>
          <a:p>
            <a:pPr>
              <a:defRPr/>
            </a:pPr>
            <a:r>
              <a:rPr lang="en-US" dirty="0"/>
              <a:t>Leaders are just people</a:t>
            </a:r>
          </a:p>
        </p:txBody>
      </p:sp>
      <p:sp>
        <p:nvSpPr>
          <p:cNvPr id="3" name="Content Placeholder 2">
            <a:extLst>
              <a:ext uri="{FF2B5EF4-FFF2-40B4-BE49-F238E27FC236}">
                <a16:creationId xmlns:a16="http://schemas.microsoft.com/office/drawing/2014/main" xmlns="" id="{D15D04FC-BF69-22C0-4484-4B310281AFAA}"/>
              </a:ext>
            </a:extLst>
          </p:cNvPr>
          <p:cNvSpPr>
            <a:spLocks noGrp="1"/>
          </p:cNvSpPr>
          <p:nvPr>
            <p:ph idx="1"/>
          </p:nvPr>
        </p:nvSpPr>
        <p:spPr>
          <a:xfrm>
            <a:off x="196932" y="1871927"/>
            <a:ext cx="11798135" cy="4466009"/>
          </a:xfrm>
        </p:spPr>
        <p:txBody>
          <a:bodyPr>
            <a:normAutofit/>
          </a:bodyPr>
          <a:lstStyle/>
          <a:p>
            <a:r>
              <a:rPr lang="en-US" altLang="en-US" sz="4000" dirty="0"/>
              <a:t>Arguments were breaking out among them about who belonged to who</a:t>
            </a:r>
          </a:p>
          <a:p>
            <a:r>
              <a:rPr lang="en-US" altLang="en-US" sz="4000" dirty="0"/>
              <a:t>Who was the better preacher</a:t>
            </a:r>
          </a:p>
          <a:p>
            <a:r>
              <a:rPr lang="en-US" altLang="en-US" sz="4000" dirty="0"/>
              <a:t>Who was the better leader</a:t>
            </a:r>
          </a:p>
        </p:txBody>
      </p:sp>
      <p:sp>
        <p:nvSpPr>
          <p:cNvPr id="4" name="TextBox 3">
            <a:extLst>
              <a:ext uri="{FF2B5EF4-FFF2-40B4-BE49-F238E27FC236}">
                <a16:creationId xmlns:a16="http://schemas.microsoft.com/office/drawing/2014/main" xmlns="" id="{522A0A17-A6AB-060C-63F6-58CAF96AA899}"/>
              </a:ext>
            </a:extLst>
          </p:cNvPr>
          <p:cNvSpPr txBox="1"/>
          <p:nvPr/>
        </p:nvSpPr>
        <p:spPr>
          <a:xfrm>
            <a:off x="1828800" y="1905000"/>
            <a:ext cx="5257800" cy="193899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4000" dirty="0"/>
              <a:t>But it is Christ who is the entire basis for our unity and our love!</a:t>
            </a:r>
          </a:p>
        </p:txBody>
      </p:sp>
    </p:spTree>
    <p:extLst>
      <p:ext uri="{BB962C8B-B14F-4D97-AF65-F5344CB8AC3E}">
        <p14:creationId xmlns:p14="http://schemas.microsoft.com/office/powerpoint/2010/main" val="3118982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xmlns="" id="{D37E8174-0CD3-6F46-62FF-172DEA2C0252}"/>
              </a:ext>
            </a:extLst>
          </p:cNvPr>
          <p:cNvSpPr>
            <a:spLocks noGrp="1"/>
          </p:cNvSpPr>
          <p:nvPr>
            <p:ph type="title"/>
          </p:nvPr>
        </p:nvSpPr>
        <p:spPr/>
        <p:txBody>
          <a:bodyPr>
            <a:normAutofit/>
          </a:bodyPr>
          <a:lstStyle/>
          <a:p>
            <a:r>
              <a:rPr lang="en-US" altLang="en-US"/>
              <a:t>1 Corinthians Chapter 1</a:t>
            </a:r>
          </a:p>
        </p:txBody>
      </p:sp>
      <p:sp>
        <p:nvSpPr>
          <p:cNvPr id="51203" name="Content Placeholder 2">
            <a:extLst>
              <a:ext uri="{FF2B5EF4-FFF2-40B4-BE49-F238E27FC236}">
                <a16:creationId xmlns:a16="http://schemas.microsoft.com/office/drawing/2014/main" xmlns="" id="{32C2B613-9D17-01D2-6217-D8059DC64179}"/>
              </a:ext>
            </a:extLst>
          </p:cNvPr>
          <p:cNvSpPr>
            <a:spLocks noGrp="1"/>
          </p:cNvSpPr>
          <p:nvPr>
            <p:ph idx="1"/>
          </p:nvPr>
        </p:nvSpPr>
        <p:spPr/>
        <p:txBody>
          <a:bodyPr>
            <a:normAutofit/>
          </a:bodyPr>
          <a:lstStyle/>
          <a:p>
            <a:pPr>
              <a:buFont typeface="Wingdings" panose="05000000000000000000" pitchFamily="2" charset="2"/>
              <a:buNone/>
            </a:pPr>
            <a:r>
              <a:rPr lang="en-US" altLang="en-US" sz="4000" b="1"/>
              <a:t>14</a:t>
            </a:r>
            <a:r>
              <a:rPr lang="en-US" altLang="en-US" sz="4000"/>
              <a:t> I thank God that I baptized none of you except Crispus and Gaius, </a:t>
            </a:r>
            <a:r>
              <a:rPr lang="en-US" altLang="en-US" sz="4000" b="1"/>
              <a:t>15</a:t>
            </a:r>
            <a:r>
              <a:rPr lang="en-US" altLang="en-US" sz="4000"/>
              <a:t> so that no one would say you were baptized in my name.</a:t>
            </a:r>
            <a:r>
              <a:rPr lang="en-US" altLang="en-US" sz="4000" b="1"/>
              <a:t>16</a:t>
            </a:r>
            <a:r>
              <a:rPr lang="en-US" altLang="en-US" sz="4000"/>
              <a:t> Now I did baptize also the household of Stephanas; beyond that, I do not know whether I baptized any other. </a:t>
            </a: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xmlns="" id="{7FE6E55D-853A-6E8F-8EF8-19728F322FDD}"/>
              </a:ext>
            </a:extLst>
          </p:cNvPr>
          <p:cNvSpPr>
            <a:spLocks noGrp="1"/>
          </p:cNvSpPr>
          <p:nvPr>
            <p:ph type="title"/>
          </p:nvPr>
        </p:nvSpPr>
        <p:spPr/>
        <p:txBody>
          <a:bodyPr>
            <a:normAutofit/>
          </a:bodyPr>
          <a:lstStyle/>
          <a:p>
            <a:r>
              <a:rPr lang="en-US" altLang="en-US"/>
              <a:t>1 Corinthians Chapter 1</a:t>
            </a:r>
          </a:p>
        </p:txBody>
      </p:sp>
      <p:sp>
        <p:nvSpPr>
          <p:cNvPr id="52227" name="Content Placeholder 2">
            <a:extLst>
              <a:ext uri="{FF2B5EF4-FFF2-40B4-BE49-F238E27FC236}">
                <a16:creationId xmlns:a16="http://schemas.microsoft.com/office/drawing/2014/main" xmlns="" id="{A7B6E60E-BDCC-963C-B73A-C9EBD1E641AF}"/>
              </a:ext>
            </a:extLst>
          </p:cNvPr>
          <p:cNvSpPr>
            <a:spLocks noGrp="1"/>
          </p:cNvSpPr>
          <p:nvPr>
            <p:ph idx="1"/>
          </p:nvPr>
        </p:nvSpPr>
        <p:spPr/>
        <p:txBody>
          <a:bodyPr/>
          <a:lstStyle/>
          <a:p>
            <a:pPr>
              <a:buFont typeface="Wingdings" panose="05000000000000000000" pitchFamily="2" charset="2"/>
              <a:buNone/>
            </a:pPr>
            <a:r>
              <a:rPr lang="en-US" altLang="en-US" sz="4000" b="1"/>
              <a:t>17</a:t>
            </a:r>
            <a:r>
              <a:rPr lang="en-US" altLang="en-US" sz="4000"/>
              <a:t> For Christ did not send me to baptize, but to preach the gospel, not in cleverness of speech, so that the cross of Christ would not be made void.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xmlns="" id="{74593DCC-5E72-32CA-E5A3-0D34520679FF}"/>
              </a:ext>
            </a:extLst>
          </p:cNvPr>
          <p:cNvSpPr>
            <a:spLocks noGrp="1"/>
          </p:cNvSpPr>
          <p:nvPr>
            <p:ph type="title"/>
          </p:nvPr>
        </p:nvSpPr>
        <p:spPr/>
        <p:txBody>
          <a:bodyPr>
            <a:normAutofit/>
          </a:bodyPr>
          <a:lstStyle/>
          <a:p>
            <a:r>
              <a:rPr lang="en-US" altLang="en-US"/>
              <a:t>Consumer Christianity</a:t>
            </a:r>
          </a:p>
        </p:txBody>
      </p:sp>
      <p:sp>
        <p:nvSpPr>
          <p:cNvPr id="3" name="Content Placeholder 2">
            <a:extLst>
              <a:ext uri="{FF2B5EF4-FFF2-40B4-BE49-F238E27FC236}">
                <a16:creationId xmlns:a16="http://schemas.microsoft.com/office/drawing/2014/main" xmlns="" id="{A5A1A84B-8176-A445-836B-33D7D925B523}"/>
              </a:ext>
            </a:extLst>
          </p:cNvPr>
          <p:cNvSpPr>
            <a:spLocks noGrp="1"/>
          </p:cNvSpPr>
          <p:nvPr>
            <p:ph idx="1"/>
          </p:nvPr>
        </p:nvSpPr>
        <p:spPr/>
        <p:txBody>
          <a:bodyPr>
            <a:normAutofit fontScale="92500"/>
          </a:bodyPr>
          <a:lstStyle/>
          <a:p>
            <a:r>
              <a:rPr lang="en-US" altLang="en-US" sz="4000" dirty="0"/>
              <a:t>Paul is disgusted with their consumer mind set toward Christ</a:t>
            </a:r>
          </a:p>
          <a:p>
            <a:pPr lvl="1"/>
            <a:r>
              <a:rPr lang="en-US" altLang="en-US" sz="3700" dirty="0"/>
              <a:t>What is in it for me?</a:t>
            </a:r>
          </a:p>
          <a:p>
            <a:pPr lvl="1"/>
            <a:r>
              <a:rPr lang="en-US" altLang="en-US" sz="3700" dirty="0"/>
              <a:t>Who can best meet my needs?</a:t>
            </a:r>
          </a:p>
          <a:p>
            <a:pPr lvl="1"/>
            <a:r>
              <a:rPr lang="en-US" altLang="en-US" sz="3700" dirty="0"/>
              <a:t>How can I lift myself up over others?</a:t>
            </a:r>
          </a:p>
          <a:p>
            <a:pPr lvl="1"/>
            <a:r>
              <a:rPr lang="en-US" altLang="en-US" sz="3700" dirty="0"/>
              <a:t> Rather than what can I contribute to the cause of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05764018-66D3-3F75-CAB5-ACCFCBE55197}"/>
              </a:ext>
            </a:extLst>
          </p:cNvPr>
          <p:cNvSpPr>
            <a:spLocks noGrp="1"/>
          </p:cNvSpPr>
          <p:nvPr>
            <p:ph type="title"/>
          </p:nvPr>
        </p:nvSpPr>
        <p:spPr/>
        <p:txBody>
          <a:bodyPr>
            <a:normAutofit/>
          </a:bodyPr>
          <a:lstStyle/>
          <a:p>
            <a:r>
              <a:rPr lang="en-US" altLang="en-US"/>
              <a:t>Be diligent to preserve unity</a:t>
            </a:r>
          </a:p>
        </p:txBody>
      </p:sp>
      <p:sp>
        <p:nvSpPr>
          <p:cNvPr id="3" name="Content Placeholder 2">
            <a:extLst>
              <a:ext uri="{FF2B5EF4-FFF2-40B4-BE49-F238E27FC236}">
                <a16:creationId xmlns:a16="http://schemas.microsoft.com/office/drawing/2014/main" xmlns="" id="{E15D086B-B7FA-185D-83CA-6E86E6DD7EB9}"/>
              </a:ext>
            </a:extLst>
          </p:cNvPr>
          <p:cNvSpPr>
            <a:spLocks noGrp="1"/>
          </p:cNvSpPr>
          <p:nvPr>
            <p:ph idx="1"/>
          </p:nvPr>
        </p:nvSpPr>
        <p:spPr/>
        <p:txBody>
          <a:bodyPr>
            <a:normAutofit/>
          </a:bodyPr>
          <a:lstStyle/>
          <a:p>
            <a:r>
              <a:rPr lang="en-US" altLang="en-US" sz="4000" dirty="0"/>
              <a:t>This is something that takes concerted effort on our part, we must be intentional, active and outward. </a:t>
            </a:r>
          </a:p>
          <a:p>
            <a:r>
              <a:rPr lang="en-US" altLang="en-US" sz="4000" dirty="0"/>
              <a:t>Accountable- We have to seek the counsel of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4B8ABF41-EF0A-AF0B-307D-97781DA65654}"/>
              </a:ext>
            </a:extLst>
          </p:cNvPr>
          <p:cNvSpPr>
            <a:spLocks noGrp="1"/>
          </p:cNvSpPr>
          <p:nvPr>
            <p:ph type="title"/>
          </p:nvPr>
        </p:nvSpPr>
        <p:spPr/>
        <p:txBody>
          <a:bodyPr>
            <a:normAutofit/>
          </a:bodyPr>
          <a:lstStyle/>
          <a:p>
            <a:r>
              <a:rPr lang="en-US" altLang="en-US"/>
              <a:t>1 Corinthians Chapter 1</a:t>
            </a:r>
          </a:p>
        </p:txBody>
      </p:sp>
      <p:sp>
        <p:nvSpPr>
          <p:cNvPr id="30723" name="Content Placeholder 2">
            <a:extLst>
              <a:ext uri="{FF2B5EF4-FFF2-40B4-BE49-F238E27FC236}">
                <a16:creationId xmlns:a16="http://schemas.microsoft.com/office/drawing/2014/main" xmlns="" id="{9ED7D6F2-6EC1-B898-AF1B-2A8B21635E83}"/>
              </a:ext>
            </a:extLst>
          </p:cNvPr>
          <p:cNvSpPr>
            <a:spLocks noGrp="1"/>
          </p:cNvSpPr>
          <p:nvPr>
            <p:ph idx="1"/>
          </p:nvPr>
        </p:nvSpPr>
        <p:spPr/>
        <p:txBody>
          <a:bodyPr/>
          <a:lstStyle/>
          <a:p>
            <a:pPr>
              <a:buFont typeface="Wingdings" panose="05000000000000000000" pitchFamily="2" charset="2"/>
              <a:buNone/>
            </a:pPr>
            <a:r>
              <a:rPr lang="en-US" altLang="en-US" sz="4000"/>
              <a:t>but that you be made complete in the same mind and in the same judgment. </a:t>
            </a:r>
            <a:r>
              <a:rPr lang="en-US" altLang="en-US" sz="4000" b="1"/>
              <a:t>11</a:t>
            </a:r>
            <a:r>
              <a:rPr lang="en-US" altLang="en-US" sz="4000"/>
              <a:t> For I have been informed concerning you, my brethren, by Chloe’s </a:t>
            </a:r>
            <a:r>
              <a:rPr lang="en-US" altLang="en-US" sz="4000" i="1"/>
              <a:t>people, </a:t>
            </a:r>
            <a:r>
              <a:rPr lang="en-US" altLang="en-US" sz="4000"/>
              <a:t>that there are quarrels among you.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xmlns="" id="{DE0094A9-48F5-F1A9-FC56-795DC03B7499}"/>
              </a:ext>
            </a:extLst>
          </p:cNvPr>
          <p:cNvSpPr>
            <a:spLocks noGrp="1"/>
          </p:cNvSpPr>
          <p:nvPr>
            <p:ph type="title"/>
          </p:nvPr>
        </p:nvSpPr>
        <p:spPr/>
        <p:txBody>
          <a:bodyPr>
            <a:normAutofit/>
          </a:bodyPr>
          <a:lstStyle/>
          <a:p>
            <a:r>
              <a:rPr lang="en-US" altLang="en-US"/>
              <a:t>How to preserve unity</a:t>
            </a:r>
          </a:p>
        </p:txBody>
      </p:sp>
      <p:sp>
        <p:nvSpPr>
          <p:cNvPr id="3" name="Content Placeholder 2">
            <a:extLst>
              <a:ext uri="{FF2B5EF4-FFF2-40B4-BE49-F238E27FC236}">
                <a16:creationId xmlns:a16="http://schemas.microsoft.com/office/drawing/2014/main" xmlns="" id="{F730D0C6-DE4F-888C-5AEB-EACAB4C3A040}"/>
              </a:ext>
            </a:extLst>
          </p:cNvPr>
          <p:cNvSpPr>
            <a:spLocks noGrp="1"/>
          </p:cNvSpPr>
          <p:nvPr>
            <p:ph idx="1"/>
          </p:nvPr>
        </p:nvSpPr>
        <p:spPr/>
        <p:txBody>
          <a:bodyPr/>
          <a:lstStyle/>
          <a:p>
            <a:r>
              <a:rPr lang="en-US" altLang="en-US" sz="4000"/>
              <a:t>Beware of the root of bitterness</a:t>
            </a:r>
          </a:p>
          <a:p>
            <a:pPr>
              <a:buFont typeface="Wingdings" panose="05000000000000000000" pitchFamily="2" charset="2"/>
              <a:buNone/>
            </a:pPr>
            <a:endParaRPr lang="en-US" altLang="en-US" sz="3600" b="1"/>
          </a:p>
          <a:p>
            <a:pPr>
              <a:buFont typeface="Wingdings" panose="05000000000000000000" pitchFamily="2" charset="2"/>
              <a:buNone/>
            </a:pPr>
            <a:r>
              <a:rPr lang="en-US" altLang="en-US" sz="3600" b="1"/>
              <a:t>Heb 12:15</a:t>
            </a:r>
            <a:r>
              <a:rPr lang="en-US" altLang="en-US" sz="3600"/>
              <a:t> See to it that no one comes short of the grace of God; that no root of bitterness springing up causes trouble, and by it many be defiled;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xmlns="" id="{DD468A00-CB86-C9EF-29C3-68AF7B83A49D}"/>
              </a:ext>
            </a:extLst>
          </p:cNvPr>
          <p:cNvSpPr>
            <a:spLocks noGrp="1"/>
          </p:cNvSpPr>
          <p:nvPr>
            <p:ph type="title"/>
          </p:nvPr>
        </p:nvSpPr>
        <p:spPr/>
        <p:txBody>
          <a:bodyPr>
            <a:normAutofit/>
          </a:bodyPr>
          <a:lstStyle/>
          <a:p>
            <a:r>
              <a:rPr lang="en-US" altLang="en-US"/>
              <a:t>How to preserve unity</a:t>
            </a:r>
          </a:p>
        </p:txBody>
      </p:sp>
      <p:sp>
        <p:nvSpPr>
          <p:cNvPr id="3" name="Content Placeholder 2">
            <a:extLst>
              <a:ext uri="{FF2B5EF4-FFF2-40B4-BE49-F238E27FC236}">
                <a16:creationId xmlns:a16="http://schemas.microsoft.com/office/drawing/2014/main" xmlns="" id="{823F085D-5539-6547-99FC-F1E6BB0BA56D}"/>
              </a:ext>
            </a:extLst>
          </p:cNvPr>
          <p:cNvSpPr>
            <a:spLocks noGrp="1"/>
          </p:cNvSpPr>
          <p:nvPr>
            <p:ph idx="1"/>
          </p:nvPr>
        </p:nvSpPr>
        <p:spPr/>
        <p:txBody>
          <a:bodyPr>
            <a:normAutofit/>
          </a:bodyPr>
          <a:lstStyle/>
          <a:p>
            <a:r>
              <a:rPr lang="en-US" altLang="en-US" sz="4000"/>
              <a:t>Beware of the root of bitterness</a:t>
            </a:r>
            <a:endParaRPr lang="en-US" altLang="en-US" sz="4000" b="1"/>
          </a:p>
          <a:p>
            <a:r>
              <a:rPr lang="en-US" altLang="en-US" sz="4000"/>
              <a:t>Be proactive in resolving disputes</a:t>
            </a:r>
          </a:p>
          <a:p>
            <a:pPr lvl="1"/>
            <a:r>
              <a:rPr lang="en-US" altLang="en-US" sz="3700"/>
              <a:t>Not all disputes can be resolved</a:t>
            </a:r>
          </a:p>
          <a:p>
            <a:pPr lvl="1">
              <a:buFont typeface="Wingdings 2" panose="05020102010507070707" pitchFamily="18" charset="2"/>
              <a:buNone/>
            </a:pPr>
            <a:r>
              <a:rPr lang="en-US" altLang="en-US" sz="4000" b="1"/>
              <a:t>Rom 12:18</a:t>
            </a:r>
            <a:r>
              <a:rPr lang="en-US" altLang="en-US" sz="4000"/>
              <a:t>  If possible, so far as it depends on you, be at peace with all men.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xmlns="" id="{FD63D8F3-F179-C6C2-7156-08287450CD9A}"/>
              </a:ext>
            </a:extLst>
          </p:cNvPr>
          <p:cNvSpPr>
            <a:spLocks noGrp="1"/>
          </p:cNvSpPr>
          <p:nvPr>
            <p:ph type="title"/>
          </p:nvPr>
        </p:nvSpPr>
        <p:spPr/>
        <p:txBody>
          <a:bodyPr>
            <a:normAutofit/>
          </a:bodyPr>
          <a:lstStyle/>
          <a:p>
            <a:r>
              <a:rPr lang="en-US" altLang="en-US"/>
              <a:t>How to preserve unity</a:t>
            </a:r>
          </a:p>
        </p:txBody>
      </p:sp>
      <p:sp>
        <p:nvSpPr>
          <p:cNvPr id="59395" name="Content Placeholder 2">
            <a:extLst>
              <a:ext uri="{FF2B5EF4-FFF2-40B4-BE49-F238E27FC236}">
                <a16:creationId xmlns:a16="http://schemas.microsoft.com/office/drawing/2014/main" xmlns="" id="{FDAC859A-DADD-4107-9204-86EDA35AE5AF}"/>
              </a:ext>
            </a:extLst>
          </p:cNvPr>
          <p:cNvSpPr>
            <a:spLocks noGrp="1"/>
          </p:cNvSpPr>
          <p:nvPr>
            <p:ph idx="1"/>
          </p:nvPr>
        </p:nvSpPr>
        <p:spPr/>
        <p:txBody>
          <a:bodyPr/>
          <a:lstStyle/>
          <a:p>
            <a:r>
              <a:rPr lang="en-US" altLang="en-US" sz="4000"/>
              <a:t>Beware of the root of bitterness</a:t>
            </a:r>
            <a:endParaRPr lang="en-US" altLang="en-US" sz="4000" b="1"/>
          </a:p>
          <a:p>
            <a:r>
              <a:rPr lang="en-US" altLang="en-US" sz="4000"/>
              <a:t>Be proactive in resolving disputes</a:t>
            </a:r>
          </a:p>
          <a:p>
            <a:r>
              <a:rPr lang="en-US" altLang="en-US" sz="4000"/>
              <a:t>Don’t be passive about people who sow disunity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xmlns="" id="{4B06DC76-0A50-9986-F09B-7A4615AABE74}"/>
              </a:ext>
            </a:extLst>
          </p:cNvPr>
          <p:cNvSpPr>
            <a:spLocks noGrp="1"/>
          </p:cNvSpPr>
          <p:nvPr>
            <p:ph type="title"/>
          </p:nvPr>
        </p:nvSpPr>
        <p:spPr/>
        <p:txBody>
          <a:bodyPr>
            <a:normAutofit/>
          </a:bodyPr>
          <a:lstStyle/>
          <a:p>
            <a:r>
              <a:rPr lang="en-US" altLang="en-US"/>
              <a:t>How to preserve unity</a:t>
            </a:r>
          </a:p>
        </p:txBody>
      </p:sp>
      <p:sp>
        <p:nvSpPr>
          <p:cNvPr id="60419" name="Content Placeholder 2">
            <a:extLst>
              <a:ext uri="{FF2B5EF4-FFF2-40B4-BE49-F238E27FC236}">
                <a16:creationId xmlns:a16="http://schemas.microsoft.com/office/drawing/2014/main" xmlns="" id="{10A3857B-12D1-2442-AC2B-651427E130AA}"/>
              </a:ext>
            </a:extLst>
          </p:cNvPr>
          <p:cNvSpPr>
            <a:spLocks noGrp="1"/>
          </p:cNvSpPr>
          <p:nvPr>
            <p:ph idx="1"/>
          </p:nvPr>
        </p:nvSpPr>
        <p:spPr/>
        <p:txBody>
          <a:bodyPr/>
          <a:lstStyle/>
          <a:p>
            <a:r>
              <a:rPr lang="en-US" altLang="en-US" sz="4000"/>
              <a:t>Beware of the root of bitterness</a:t>
            </a:r>
            <a:endParaRPr lang="en-US" altLang="en-US" sz="4000" b="1"/>
          </a:p>
          <a:p>
            <a:r>
              <a:rPr lang="en-US" altLang="en-US" sz="4000"/>
              <a:t>Be proactive in resolving disputes</a:t>
            </a:r>
          </a:p>
          <a:p>
            <a:r>
              <a:rPr lang="en-US" altLang="en-US" sz="4000"/>
              <a:t>Don’t be passive about people who sow disunity</a:t>
            </a:r>
          </a:p>
        </p:txBody>
      </p:sp>
      <p:sp>
        <p:nvSpPr>
          <p:cNvPr id="4" name="Rectangle 3">
            <a:extLst>
              <a:ext uri="{FF2B5EF4-FFF2-40B4-BE49-F238E27FC236}">
                <a16:creationId xmlns:a16="http://schemas.microsoft.com/office/drawing/2014/main" xmlns="" id="{D3782BD4-E0CA-3ABB-3B3E-0724B8DDCAAB}"/>
              </a:ext>
            </a:extLst>
          </p:cNvPr>
          <p:cNvSpPr/>
          <p:nvPr/>
        </p:nvSpPr>
        <p:spPr>
          <a:xfrm>
            <a:off x="2667000" y="2057401"/>
            <a:ext cx="6629400" cy="317009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4000" dirty="0"/>
              <a:t>Tit. 3:10 Reject a factious man after a first and second warning, 11 knowing that such a man is perverted and is sinning, being self-condemned.</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6BC4F9-3522-6604-787E-F87A708ED510}"/>
              </a:ext>
            </a:extLst>
          </p:cNvPr>
          <p:cNvSpPr>
            <a:spLocks noGrp="1"/>
          </p:cNvSpPr>
          <p:nvPr>
            <p:ph type="title"/>
          </p:nvPr>
        </p:nvSpPr>
        <p:spPr/>
        <p:txBody>
          <a:bodyPr>
            <a:normAutofit fontScale="90000"/>
          </a:bodyPr>
          <a:lstStyle/>
          <a:p>
            <a:r>
              <a:rPr lang="en-US" dirty="0"/>
              <a:t>Remember how God resolved his conflict with us</a:t>
            </a:r>
          </a:p>
        </p:txBody>
      </p:sp>
      <p:sp>
        <p:nvSpPr>
          <p:cNvPr id="3" name="Content Placeholder 2">
            <a:extLst>
              <a:ext uri="{FF2B5EF4-FFF2-40B4-BE49-F238E27FC236}">
                <a16:creationId xmlns:a16="http://schemas.microsoft.com/office/drawing/2014/main" xmlns="" id="{D3A094C6-87C3-0ECB-D30F-4004231759B5}"/>
              </a:ext>
            </a:extLst>
          </p:cNvPr>
          <p:cNvSpPr>
            <a:spLocks noGrp="1"/>
          </p:cNvSpPr>
          <p:nvPr>
            <p:ph idx="1"/>
          </p:nvPr>
        </p:nvSpPr>
        <p:spPr/>
        <p:txBody>
          <a:bodyPr>
            <a:normAutofit/>
          </a:bodyPr>
          <a:lstStyle/>
          <a:p>
            <a:pPr marL="0" indent="0">
              <a:buNone/>
            </a:pPr>
            <a:r>
              <a:rPr lang="en-US" b="1" dirty="0">
                <a:effectLst/>
              </a:rPr>
              <a:t>1 Peter 3:18 (NASB95) — </a:t>
            </a:r>
            <a:r>
              <a:rPr lang="en-US" b="1" u="none" strike="noStrike" dirty="0">
                <a:effectLst/>
              </a:rPr>
              <a:t>18</a:t>
            </a:r>
            <a:r>
              <a:rPr lang="en-US" u="none" strike="noStrike" dirty="0">
                <a:effectLst/>
              </a:rPr>
              <a:t> </a:t>
            </a:r>
            <a:r>
              <a:rPr lang="en-US" dirty="0"/>
              <a:t>For Christ also died for sins once for all, the just for the unjust, so that He might bring us to God, having been put to death in the flesh, but made alive in the spirit; </a:t>
            </a:r>
          </a:p>
          <a:p>
            <a:pPr marL="0" indent="0">
              <a:buNone/>
            </a:pPr>
            <a:endParaRPr lang="en-US" dirty="0"/>
          </a:p>
        </p:txBody>
      </p:sp>
    </p:spTree>
    <p:extLst>
      <p:ext uri="{BB962C8B-B14F-4D97-AF65-F5344CB8AC3E}">
        <p14:creationId xmlns:p14="http://schemas.microsoft.com/office/powerpoint/2010/main" val="976085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6BC4F9-3522-6604-787E-F87A708ED510}"/>
              </a:ext>
            </a:extLst>
          </p:cNvPr>
          <p:cNvSpPr>
            <a:spLocks noGrp="1"/>
          </p:cNvSpPr>
          <p:nvPr>
            <p:ph type="title"/>
          </p:nvPr>
        </p:nvSpPr>
        <p:spPr/>
        <p:txBody>
          <a:bodyPr>
            <a:normAutofit fontScale="90000"/>
          </a:bodyPr>
          <a:lstStyle/>
          <a:p>
            <a:r>
              <a:rPr lang="en-US" dirty="0"/>
              <a:t>Remember how God resolved his conflict with us</a:t>
            </a:r>
          </a:p>
        </p:txBody>
      </p:sp>
      <p:sp>
        <p:nvSpPr>
          <p:cNvPr id="3" name="Content Placeholder 2">
            <a:extLst>
              <a:ext uri="{FF2B5EF4-FFF2-40B4-BE49-F238E27FC236}">
                <a16:creationId xmlns:a16="http://schemas.microsoft.com/office/drawing/2014/main" xmlns="" id="{D3A094C6-87C3-0ECB-D30F-4004231759B5}"/>
              </a:ext>
            </a:extLst>
          </p:cNvPr>
          <p:cNvSpPr>
            <a:spLocks noGrp="1"/>
          </p:cNvSpPr>
          <p:nvPr>
            <p:ph idx="1"/>
          </p:nvPr>
        </p:nvSpPr>
        <p:spPr/>
        <p:txBody>
          <a:bodyPr>
            <a:normAutofit/>
          </a:bodyPr>
          <a:lstStyle/>
          <a:p>
            <a:pPr marL="0" indent="0">
              <a:buNone/>
            </a:pPr>
            <a:r>
              <a:rPr lang="en-US" b="1" dirty="0">
                <a:effectLst/>
              </a:rPr>
              <a:t>1 Peter 3:18 (NASB95) — </a:t>
            </a:r>
            <a:r>
              <a:rPr lang="en-US" b="1" u="none" strike="noStrike" dirty="0">
                <a:effectLst/>
              </a:rPr>
              <a:t>18</a:t>
            </a:r>
            <a:r>
              <a:rPr lang="en-US" u="none" strike="noStrike" dirty="0">
                <a:effectLst/>
              </a:rPr>
              <a:t> </a:t>
            </a:r>
            <a:r>
              <a:rPr lang="en-US" dirty="0"/>
              <a:t>For Christ also died for sins once for all, the just for the unjust, so that He might bring us to God, having been put to death in the flesh, but made alive in the spirit; </a:t>
            </a:r>
          </a:p>
          <a:p>
            <a:pPr marL="0" indent="0">
              <a:buNone/>
            </a:pPr>
            <a:endParaRPr lang="en-US" dirty="0"/>
          </a:p>
        </p:txBody>
      </p:sp>
      <p:sp>
        <p:nvSpPr>
          <p:cNvPr id="4" name="Rectangle 3">
            <a:extLst>
              <a:ext uri="{FF2B5EF4-FFF2-40B4-BE49-F238E27FC236}">
                <a16:creationId xmlns:a16="http://schemas.microsoft.com/office/drawing/2014/main" xmlns="" id="{81B0BFF6-F6A8-11C7-202E-D60C69898927}"/>
              </a:ext>
            </a:extLst>
          </p:cNvPr>
          <p:cNvSpPr/>
          <p:nvPr/>
        </p:nvSpPr>
        <p:spPr>
          <a:xfrm>
            <a:off x="336550" y="1066170"/>
            <a:ext cx="8915400" cy="341632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3600" b="1" dirty="0"/>
              <a:t>Phil 2:5</a:t>
            </a:r>
            <a:r>
              <a:rPr lang="en-US" sz="3600" dirty="0"/>
              <a:t> Have this attitude in yourselves which was also in Christ Jesus, </a:t>
            </a:r>
            <a:r>
              <a:rPr lang="en-US" sz="3600" b="1" dirty="0"/>
              <a:t>6</a:t>
            </a:r>
            <a:r>
              <a:rPr lang="en-US" sz="3600" dirty="0"/>
              <a:t>  who, although He existed in the form of God, did not regard equality with God a thing to be grasped, </a:t>
            </a:r>
            <a:r>
              <a:rPr lang="en-US" sz="3600" b="1" dirty="0"/>
              <a:t>7</a:t>
            </a:r>
            <a:r>
              <a:rPr lang="en-US" sz="3600" dirty="0"/>
              <a:t> but emptied Himself, taking the form of a bond-servant, </a:t>
            </a:r>
            <a:r>
              <a:rPr lang="en-US" sz="3600" i="1" dirty="0"/>
              <a:t>and </a:t>
            </a:r>
            <a:r>
              <a:rPr lang="en-US" sz="3600" dirty="0"/>
              <a:t>being made in the likeness of men. </a:t>
            </a:r>
          </a:p>
        </p:txBody>
      </p:sp>
    </p:spTree>
    <p:extLst>
      <p:ext uri="{BB962C8B-B14F-4D97-AF65-F5344CB8AC3E}">
        <p14:creationId xmlns:p14="http://schemas.microsoft.com/office/powerpoint/2010/main" val="3799372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7F4F6-65D2-1612-943E-9CECE4423134}"/>
              </a:ext>
            </a:extLst>
          </p:cNvPr>
          <p:cNvSpPr>
            <a:spLocks noGrp="1"/>
          </p:cNvSpPr>
          <p:nvPr>
            <p:ph type="title"/>
          </p:nvPr>
        </p:nvSpPr>
        <p:spPr/>
        <p:txBody>
          <a:bodyPr/>
          <a:lstStyle/>
          <a:p>
            <a:r>
              <a:rPr lang="en-US" dirty="0"/>
              <a:t>2 ways this can go</a:t>
            </a:r>
          </a:p>
        </p:txBody>
      </p:sp>
      <p:sp>
        <p:nvSpPr>
          <p:cNvPr id="3" name="Content Placeholder 2">
            <a:extLst>
              <a:ext uri="{FF2B5EF4-FFF2-40B4-BE49-F238E27FC236}">
                <a16:creationId xmlns:a16="http://schemas.microsoft.com/office/drawing/2014/main" xmlns="" id="{D96EAFD9-CD3B-E39E-0486-497511432A92}"/>
              </a:ext>
            </a:extLst>
          </p:cNvPr>
          <p:cNvSpPr>
            <a:spLocks noGrp="1"/>
          </p:cNvSpPr>
          <p:nvPr>
            <p:ph idx="1"/>
          </p:nvPr>
        </p:nvSpPr>
        <p:spPr/>
        <p:txBody>
          <a:bodyPr/>
          <a:lstStyle/>
          <a:p>
            <a:r>
              <a:rPr lang="en-US" dirty="0"/>
              <a:t>We as God’s followers can stand out against the culture of our time and really shine</a:t>
            </a:r>
          </a:p>
          <a:p>
            <a:r>
              <a:rPr lang="en-US" dirty="0"/>
              <a:t>We can follow our cultures lead and tear one another apart.</a:t>
            </a:r>
          </a:p>
          <a:p>
            <a:pPr marL="0" indent="0">
              <a:buNone/>
            </a:pPr>
            <a:endParaRPr lang="en-US" dirty="0"/>
          </a:p>
        </p:txBody>
      </p:sp>
    </p:spTree>
    <p:extLst>
      <p:ext uri="{BB962C8B-B14F-4D97-AF65-F5344CB8AC3E}">
        <p14:creationId xmlns:p14="http://schemas.microsoft.com/office/powerpoint/2010/main" val="414656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F6B412-3951-5AF1-0238-C53A94A06F13}"/>
              </a:ext>
            </a:extLst>
          </p:cNvPr>
          <p:cNvSpPr>
            <a:spLocks noGrp="1"/>
          </p:cNvSpPr>
          <p:nvPr>
            <p:ph type="title"/>
          </p:nvPr>
        </p:nvSpPr>
        <p:spPr/>
        <p:txBody>
          <a:bodyPr/>
          <a:lstStyle/>
          <a:p>
            <a:r>
              <a:rPr lang="en-US" dirty="0"/>
              <a:t>Next Time</a:t>
            </a:r>
          </a:p>
        </p:txBody>
      </p:sp>
      <p:sp>
        <p:nvSpPr>
          <p:cNvPr id="3" name="Content Placeholder 2">
            <a:extLst>
              <a:ext uri="{FF2B5EF4-FFF2-40B4-BE49-F238E27FC236}">
                <a16:creationId xmlns:a16="http://schemas.microsoft.com/office/drawing/2014/main" xmlns="" id="{FE9785CE-FF1C-BC3B-6CEB-D094B3FD3937}"/>
              </a:ext>
            </a:extLst>
          </p:cNvPr>
          <p:cNvSpPr>
            <a:spLocks noGrp="1"/>
          </p:cNvSpPr>
          <p:nvPr>
            <p:ph idx="1"/>
          </p:nvPr>
        </p:nvSpPr>
        <p:spPr/>
        <p:txBody>
          <a:bodyPr/>
          <a:lstStyle/>
          <a:p>
            <a:r>
              <a:rPr lang="en-US" dirty="0"/>
              <a:t>1 Corinthians 2</a:t>
            </a:r>
          </a:p>
          <a:p>
            <a:pPr lvl="1"/>
            <a:r>
              <a:rPr lang="en-US" dirty="0"/>
              <a:t>The backward wisdom of God</a:t>
            </a:r>
          </a:p>
        </p:txBody>
      </p:sp>
    </p:spTree>
    <p:extLst>
      <p:ext uri="{BB962C8B-B14F-4D97-AF65-F5344CB8AC3E}">
        <p14:creationId xmlns:p14="http://schemas.microsoft.com/office/powerpoint/2010/main" val="935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7772E0F0-2F5B-14A4-7A4D-023092CB6823}"/>
              </a:ext>
            </a:extLst>
          </p:cNvPr>
          <p:cNvSpPr>
            <a:spLocks noGrp="1"/>
          </p:cNvSpPr>
          <p:nvPr>
            <p:ph type="title"/>
          </p:nvPr>
        </p:nvSpPr>
        <p:spPr/>
        <p:txBody>
          <a:bodyPr>
            <a:normAutofit/>
          </a:bodyPr>
          <a:lstStyle/>
          <a:p>
            <a:r>
              <a:rPr lang="en-US" altLang="en-US"/>
              <a:t>1 Corinthians Chapter 1</a:t>
            </a:r>
          </a:p>
        </p:txBody>
      </p:sp>
      <p:sp>
        <p:nvSpPr>
          <p:cNvPr id="31747" name="Content Placeholder 2">
            <a:extLst>
              <a:ext uri="{FF2B5EF4-FFF2-40B4-BE49-F238E27FC236}">
                <a16:creationId xmlns:a16="http://schemas.microsoft.com/office/drawing/2014/main" xmlns="" id="{10A74F2A-7334-8F3F-B739-FE4E50CA5CFC}"/>
              </a:ext>
            </a:extLst>
          </p:cNvPr>
          <p:cNvSpPr>
            <a:spLocks noGrp="1"/>
          </p:cNvSpPr>
          <p:nvPr>
            <p:ph idx="1"/>
          </p:nvPr>
        </p:nvSpPr>
        <p:spPr/>
        <p:txBody>
          <a:bodyPr/>
          <a:lstStyle/>
          <a:p>
            <a:pPr>
              <a:buFont typeface="Wingdings" panose="05000000000000000000" pitchFamily="2" charset="2"/>
              <a:buNone/>
            </a:pPr>
            <a:r>
              <a:rPr lang="en-US" altLang="en-US" sz="4000"/>
              <a:t>but that you be made complete in the same mind and in the same judgment. </a:t>
            </a:r>
            <a:r>
              <a:rPr lang="en-US" altLang="en-US" sz="4000" b="1"/>
              <a:t>11</a:t>
            </a:r>
            <a:r>
              <a:rPr lang="en-US" altLang="en-US" sz="4000"/>
              <a:t> For I have been informed concerning you, my brethren, by Chloe’s </a:t>
            </a:r>
            <a:r>
              <a:rPr lang="en-US" altLang="en-US" sz="4000" i="1"/>
              <a:t>people, </a:t>
            </a:r>
            <a:r>
              <a:rPr lang="en-US" altLang="en-US" sz="4000"/>
              <a:t>that there are quarrels among you. </a:t>
            </a:r>
          </a:p>
        </p:txBody>
      </p:sp>
      <p:sp>
        <p:nvSpPr>
          <p:cNvPr id="4" name="TextBox 3">
            <a:extLst>
              <a:ext uri="{FF2B5EF4-FFF2-40B4-BE49-F238E27FC236}">
                <a16:creationId xmlns:a16="http://schemas.microsoft.com/office/drawing/2014/main" xmlns="" id="{298D425F-DBDB-483D-32AA-7E075CBBDEEB}"/>
              </a:ext>
            </a:extLst>
          </p:cNvPr>
          <p:cNvSpPr txBox="1"/>
          <p:nvPr/>
        </p:nvSpPr>
        <p:spPr>
          <a:xfrm>
            <a:off x="1828800" y="1981200"/>
            <a:ext cx="6629400" cy="193899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4000" dirty="0"/>
              <a:t>Of all the sins in the church at Corinth Paul goes after disunity first.</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137FD40D-0B5C-68DB-7A10-B49489FC0678}"/>
              </a:ext>
            </a:extLst>
          </p:cNvPr>
          <p:cNvSpPr>
            <a:spLocks noGrp="1"/>
          </p:cNvSpPr>
          <p:nvPr>
            <p:ph type="title"/>
          </p:nvPr>
        </p:nvSpPr>
        <p:spPr/>
        <p:txBody>
          <a:bodyPr/>
          <a:lstStyle/>
          <a:p>
            <a:r>
              <a:rPr lang="en-US" altLang="en-US"/>
              <a:t>Unity</a:t>
            </a:r>
          </a:p>
        </p:txBody>
      </p:sp>
      <p:sp>
        <p:nvSpPr>
          <p:cNvPr id="3" name="Content Placeholder 2">
            <a:extLst>
              <a:ext uri="{FF2B5EF4-FFF2-40B4-BE49-F238E27FC236}">
                <a16:creationId xmlns:a16="http://schemas.microsoft.com/office/drawing/2014/main" xmlns="" id="{CA762B61-D737-9897-6189-00F3223D2C2D}"/>
              </a:ext>
            </a:extLst>
          </p:cNvPr>
          <p:cNvSpPr>
            <a:spLocks noGrp="1"/>
          </p:cNvSpPr>
          <p:nvPr>
            <p:ph idx="1"/>
          </p:nvPr>
        </p:nvSpPr>
        <p:spPr/>
        <p:txBody>
          <a:bodyPr>
            <a:normAutofit/>
          </a:bodyPr>
          <a:lstStyle/>
          <a:p>
            <a:r>
              <a:rPr lang="en-US" altLang="en-US" sz="4000"/>
              <a:t>Disunity is death to Christian community</a:t>
            </a:r>
          </a:p>
          <a:p>
            <a:pPr>
              <a:buFont typeface="Wingdings" panose="05000000000000000000" pitchFamily="2" charset="2"/>
              <a:buNone/>
            </a:pPr>
            <a:endParaRPr lang="en-US" altLang="en-US" sz="4000"/>
          </a:p>
          <a:p>
            <a:pPr>
              <a:buFont typeface="Wingdings" panose="05000000000000000000" pitchFamily="2" charset="2"/>
              <a:buNone/>
            </a:pPr>
            <a:r>
              <a:rPr lang="en-US" altLang="en-US" sz="4000"/>
              <a:t>Matt 3:24 “If a kingdom is divided against itself, that kingdom cannot stand. 25 “If a house is divided that house will not be able to stand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08266977-BDED-862D-08B9-D9626F7963D0}"/>
              </a:ext>
            </a:extLst>
          </p:cNvPr>
          <p:cNvSpPr>
            <a:spLocks noGrp="1"/>
          </p:cNvSpPr>
          <p:nvPr>
            <p:ph type="title"/>
          </p:nvPr>
        </p:nvSpPr>
        <p:spPr/>
        <p:txBody>
          <a:bodyPr/>
          <a:lstStyle/>
          <a:p>
            <a:r>
              <a:rPr lang="en-US" altLang="en-US"/>
              <a:t>Unity</a:t>
            </a:r>
          </a:p>
        </p:txBody>
      </p:sp>
      <p:sp>
        <p:nvSpPr>
          <p:cNvPr id="3" name="Content Placeholder 2">
            <a:extLst>
              <a:ext uri="{FF2B5EF4-FFF2-40B4-BE49-F238E27FC236}">
                <a16:creationId xmlns:a16="http://schemas.microsoft.com/office/drawing/2014/main" xmlns="" id="{8EE5149F-BBF8-7716-1B8B-7C031A5A60A3}"/>
              </a:ext>
            </a:extLst>
          </p:cNvPr>
          <p:cNvSpPr>
            <a:spLocks noGrp="1"/>
          </p:cNvSpPr>
          <p:nvPr>
            <p:ph idx="1"/>
          </p:nvPr>
        </p:nvSpPr>
        <p:spPr/>
        <p:txBody>
          <a:bodyPr>
            <a:normAutofit/>
          </a:bodyPr>
          <a:lstStyle/>
          <a:p>
            <a:r>
              <a:rPr lang="en-US" altLang="en-US" sz="4000" dirty="0"/>
              <a:t>We will have no witness to the outside world</a:t>
            </a:r>
          </a:p>
          <a:p>
            <a:pPr>
              <a:buFont typeface="Wingdings" panose="05000000000000000000" pitchFamily="2" charset="2"/>
              <a:buNone/>
            </a:pPr>
            <a:r>
              <a:rPr lang="en-US" altLang="en-US" sz="3600" b="1" dirty="0"/>
              <a:t>Jn 13:34</a:t>
            </a:r>
            <a:r>
              <a:rPr lang="en-US" altLang="en-US" sz="3600" dirty="0"/>
              <a:t> “A new commandment I give to you, that you love one another, even as I have loved you, that you also love one another. </a:t>
            </a:r>
            <a:r>
              <a:rPr lang="en-US" altLang="en-US" sz="3600" b="1" dirty="0"/>
              <a:t>35</a:t>
            </a:r>
            <a:r>
              <a:rPr lang="en-US" altLang="en-US" sz="3600" dirty="0"/>
              <a:t> “By this all men will know that you are My disciples, if you have love for one another.” </a:t>
            </a:r>
          </a:p>
          <a:p>
            <a:pPr>
              <a:buFont typeface="Wingdings" panose="05000000000000000000" pitchFamily="2" charset="2"/>
              <a:buNone/>
            </a:pPr>
            <a:endParaRPr lang="en-US"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BDADB2A1-3847-9DD8-A13D-938564244615}"/>
              </a:ext>
            </a:extLst>
          </p:cNvPr>
          <p:cNvSpPr>
            <a:spLocks noGrp="1"/>
          </p:cNvSpPr>
          <p:nvPr>
            <p:ph type="title"/>
          </p:nvPr>
        </p:nvSpPr>
        <p:spPr/>
        <p:txBody>
          <a:bodyPr/>
          <a:lstStyle/>
          <a:p>
            <a:r>
              <a:rPr lang="en-US" altLang="en-US"/>
              <a:t>Unity</a:t>
            </a:r>
          </a:p>
        </p:txBody>
      </p:sp>
      <p:sp>
        <p:nvSpPr>
          <p:cNvPr id="34819" name="Content Placeholder 2">
            <a:extLst>
              <a:ext uri="{FF2B5EF4-FFF2-40B4-BE49-F238E27FC236}">
                <a16:creationId xmlns:a16="http://schemas.microsoft.com/office/drawing/2014/main" xmlns="" id="{AF576CFA-184C-9230-DB72-03B5E087855D}"/>
              </a:ext>
            </a:extLst>
          </p:cNvPr>
          <p:cNvSpPr>
            <a:spLocks noGrp="1"/>
          </p:cNvSpPr>
          <p:nvPr>
            <p:ph idx="1"/>
          </p:nvPr>
        </p:nvSpPr>
        <p:spPr/>
        <p:txBody>
          <a:bodyPr>
            <a:normAutofit lnSpcReduction="10000"/>
          </a:bodyPr>
          <a:lstStyle/>
          <a:p>
            <a:pPr>
              <a:buFont typeface="Wingdings" panose="05000000000000000000" pitchFamily="2" charset="2"/>
              <a:buNone/>
            </a:pPr>
            <a:r>
              <a:rPr lang="en-US" altLang="en-US" sz="4000" b="1"/>
              <a:t>Jn 17:19 </a:t>
            </a:r>
            <a:r>
              <a:rPr lang="en-US" altLang="en-US" sz="4000"/>
              <a:t>“For their sakes I sanctify Myself, that they themselves also may be sanctified in truth. </a:t>
            </a:r>
            <a:r>
              <a:rPr lang="en-US" altLang="en-US" sz="4000" b="1"/>
              <a:t>20 </a:t>
            </a:r>
            <a:r>
              <a:rPr lang="en-US" altLang="en-US" sz="4000"/>
              <a:t>“I do not ask on behalf of these alone, but for those also who believe in Me through their word; </a:t>
            </a:r>
            <a:r>
              <a:rPr lang="en-US" altLang="en-US" sz="4000" b="1"/>
              <a:t>21</a:t>
            </a:r>
            <a:r>
              <a:rPr lang="en-US" altLang="en-US" sz="4000"/>
              <a:t> </a:t>
            </a:r>
            <a:r>
              <a:rPr lang="en-US" altLang="en-US" sz="4000" u="sng"/>
              <a:t>that they may all be one; even as You, Father, </a:t>
            </a:r>
            <a:r>
              <a:rPr lang="en-US" altLang="en-US" sz="4000" i="1" u="sng"/>
              <a:t>are </a:t>
            </a:r>
            <a:r>
              <a:rPr lang="en-US" altLang="en-US" sz="4000" u="sng"/>
              <a:t>in Me and I in You</a:t>
            </a:r>
            <a:r>
              <a:rPr lang="en-US" altLang="en-US" sz="4000"/>
              <a:t>, </a:t>
            </a:r>
          </a:p>
          <a:p>
            <a:pPr>
              <a:buFont typeface="Wingdings" panose="05000000000000000000" pitchFamily="2" charset="2"/>
              <a:buNone/>
            </a:pPr>
            <a:endParaRPr lang="en-US" altLang="en-US" sz="400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B2D21A84-9792-6D5D-4D00-CAED540DE715}"/>
              </a:ext>
            </a:extLst>
          </p:cNvPr>
          <p:cNvSpPr>
            <a:spLocks noGrp="1"/>
          </p:cNvSpPr>
          <p:nvPr>
            <p:ph type="title"/>
          </p:nvPr>
        </p:nvSpPr>
        <p:spPr/>
        <p:txBody>
          <a:bodyPr/>
          <a:lstStyle/>
          <a:p>
            <a:r>
              <a:rPr lang="en-US" altLang="en-US"/>
              <a:t>Unity</a:t>
            </a:r>
          </a:p>
        </p:txBody>
      </p:sp>
      <p:sp>
        <p:nvSpPr>
          <p:cNvPr id="35843" name="Content Placeholder 2">
            <a:extLst>
              <a:ext uri="{FF2B5EF4-FFF2-40B4-BE49-F238E27FC236}">
                <a16:creationId xmlns:a16="http://schemas.microsoft.com/office/drawing/2014/main" xmlns="" id="{1D06838C-ACFE-36CF-308B-AC9A864AD128}"/>
              </a:ext>
            </a:extLst>
          </p:cNvPr>
          <p:cNvSpPr>
            <a:spLocks noGrp="1"/>
          </p:cNvSpPr>
          <p:nvPr>
            <p:ph idx="1"/>
          </p:nvPr>
        </p:nvSpPr>
        <p:spPr/>
        <p:txBody>
          <a:bodyPr>
            <a:normAutofit/>
          </a:bodyPr>
          <a:lstStyle/>
          <a:p>
            <a:pPr>
              <a:buFont typeface="Wingdings" panose="05000000000000000000" pitchFamily="2" charset="2"/>
              <a:buNone/>
            </a:pPr>
            <a:r>
              <a:rPr lang="en-US" altLang="en-US" sz="4000"/>
              <a:t>that they also may be in Us, so that the world may believe that You sent Me. </a:t>
            </a:r>
            <a:r>
              <a:rPr lang="en-US" altLang="en-US" sz="4000" b="1"/>
              <a:t>22 </a:t>
            </a:r>
            <a:r>
              <a:rPr lang="en-US" altLang="en-US" sz="4000"/>
              <a:t>“The glory which You have given Me I have given to them, </a:t>
            </a:r>
            <a:r>
              <a:rPr lang="en-US" altLang="en-US" sz="4000" u="sng"/>
              <a:t>that they may be one, just as We are one</a:t>
            </a:r>
            <a:r>
              <a:rPr lang="en-US" altLang="en-US" sz="4000"/>
              <a:t>; </a:t>
            </a:r>
            <a:r>
              <a:rPr lang="en-US" altLang="en-US" sz="4000" b="1"/>
              <a:t>23 </a:t>
            </a:r>
            <a:r>
              <a:rPr lang="en-US" altLang="en-US" sz="4000"/>
              <a:t>I in them and You in Me, </a:t>
            </a:r>
            <a:r>
              <a:rPr lang="en-US" altLang="en-US" sz="4000" u="sng"/>
              <a:t>that they may be perfected in unity</a:t>
            </a:r>
            <a:r>
              <a:rPr lang="en-US" altLang="en-US" sz="400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9ADF8B05-EAE8-4921-A314-FA6A15E56CEC}" vid="{0530C1E6-F8D8-4B61-A478-76B233D9ABC6}"/>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9ADF8B05-EAE8-4921-A314-FA6A15E56CEC}" vid="{586AD5A8-CAD1-4A83-A9F4-732EBC0F50B9}"/>
    </a:ext>
  </a:extLst>
</a:theme>
</file>

<file path=docProps/app.xml><?xml version="1.0" encoding="utf-8"?>
<Properties xmlns="http://schemas.openxmlformats.org/officeDocument/2006/extended-properties" xmlns:vt="http://schemas.openxmlformats.org/officeDocument/2006/docPropsVTypes">
  <Template>new dwell</Template>
  <TotalTime>1629</TotalTime>
  <Words>1976</Words>
  <Application>Microsoft Office PowerPoint</Application>
  <PresentationFormat>Widescreen</PresentationFormat>
  <Paragraphs>158</Paragraphs>
  <Slides>47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Lao UI</vt:lpstr>
      <vt:lpstr>Times New Roman</vt:lpstr>
      <vt:lpstr>Trebuchet MS</vt:lpstr>
      <vt:lpstr>Tw Cen MT</vt:lpstr>
      <vt:lpstr>Wingdings</vt:lpstr>
      <vt:lpstr>Wingdings 2</vt:lpstr>
      <vt:lpstr>Dwell-Theme</vt:lpstr>
      <vt:lpstr>Dwell-Light-Theme</vt:lpstr>
      <vt:lpstr>1 Corinthians</vt:lpstr>
      <vt:lpstr>Last Time</vt:lpstr>
      <vt:lpstr>1 Corinthians Chapter 1</vt:lpstr>
      <vt:lpstr>1 Corinthians Chapter 1</vt:lpstr>
      <vt:lpstr>1 Corinthians Chapter 1</vt:lpstr>
      <vt:lpstr>Unity</vt:lpstr>
      <vt:lpstr>Unity</vt:lpstr>
      <vt:lpstr>Unity</vt:lpstr>
      <vt:lpstr>Unity</vt:lpstr>
      <vt:lpstr>Unity</vt:lpstr>
      <vt:lpstr>Types of disunity</vt:lpstr>
      <vt:lpstr>Types of disunity</vt:lpstr>
      <vt:lpstr>Our culture is super disunified</vt:lpstr>
      <vt:lpstr>Our church is impacted by culture</vt:lpstr>
      <vt:lpstr>Overlooking minor offenses</vt:lpstr>
      <vt:lpstr>Overlooking Minor Offenses</vt:lpstr>
      <vt:lpstr>Overlooking Minor Offenses</vt:lpstr>
      <vt:lpstr>Overlooking Minor Offenses</vt:lpstr>
      <vt:lpstr>Count the Cost</vt:lpstr>
      <vt:lpstr>Guidance for confrontation</vt:lpstr>
      <vt:lpstr>Guidance for confrontation</vt:lpstr>
      <vt:lpstr>Guidance for confrontation</vt:lpstr>
      <vt:lpstr>Unity</vt:lpstr>
      <vt:lpstr>Unity</vt:lpstr>
      <vt:lpstr>Unity</vt:lpstr>
      <vt:lpstr>1 Corinthians Chapter 1</vt:lpstr>
      <vt:lpstr>1 Corinthians Chapter 1</vt:lpstr>
      <vt:lpstr>1 Corinthians Chapter 1</vt:lpstr>
      <vt:lpstr>1 Corinthians Chapter 1</vt:lpstr>
      <vt:lpstr>1 Corinthians Chapter 1</vt:lpstr>
      <vt:lpstr>1 Corinthians Chapter 1</vt:lpstr>
      <vt:lpstr>1 Corinthians Chapter 1</vt:lpstr>
      <vt:lpstr>1 Corinthians Chapter 1</vt:lpstr>
      <vt:lpstr>Leaders are just people</vt:lpstr>
      <vt:lpstr>Leaders are just people</vt:lpstr>
      <vt:lpstr>1 Corinthians Chapter 1</vt:lpstr>
      <vt:lpstr>1 Corinthians Chapter 1</vt:lpstr>
      <vt:lpstr>Consumer Christianity</vt:lpstr>
      <vt:lpstr>Be diligent to preserve unity</vt:lpstr>
      <vt:lpstr>How to preserve unity</vt:lpstr>
      <vt:lpstr>How to preserve unity</vt:lpstr>
      <vt:lpstr>How to preserve unity</vt:lpstr>
      <vt:lpstr>How to preserve unity</vt:lpstr>
      <vt:lpstr>Remember how God resolved his conflict with us</vt:lpstr>
      <vt:lpstr>Remember how God resolved his conflict with us</vt:lpstr>
      <vt:lpstr>2 ways this can go</vt:lpstr>
      <vt:lpstr>Next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Corinthians</dc:title>
  <dc:creator>LoweryR</dc:creator>
  <cp:lastModifiedBy>DoddH</cp:lastModifiedBy>
  <cp:revision>4</cp:revision>
  <dcterms:created xsi:type="dcterms:W3CDTF">2022-11-19T14:47:26Z</dcterms:created>
  <dcterms:modified xsi:type="dcterms:W3CDTF">2023-01-26T17:31:17Z</dcterms:modified>
</cp:coreProperties>
</file>